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Lst>
  <p:notesMasterIdLst>
    <p:notesMasterId r:id="rId52"/>
  </p:notesMasterIdLst>
  <p:sldIdLst>
    <p:sldId id="268" r:id="rId3"/>
    <p:sldId id="274" r:id="rId4"/>
    <p:sldId id="307" r:id="rId5"/>
    <p:sldId id="275" r:id="rId6"/>
    <p:sldId id="282" r:id="rId7"/>
    <p:sldId id="276" r:id="rId8"/>
    <p:sldId id="277" r:id="rId9"/>
    <p:sldId id="278" r:id="rId10"/>
    <p:sldId id="279" r:id="rId11"/>
    <p:sldId id="273" r:id="rId12"/>
    <p:sldId id="283" r:id="rId13"/>
    <p:sldId id="280" r:id="rId14"/>
    <p:sldId id="281" r:id="rId15"/>
    <p:sldId id="284" r:id="rId16"/>
    <p:sldId id="286" r:id="rId17"/>
    <p:sldId id="287" r:id="rId18"/>
    <p:sldId id="288" r:id="rId19"/>
    <p:sldId id="289" r:id="rId20"/>
    <p:sldId id="290" r:id="rId21"/>
    <p:sldId id="291" r:id="rId22"/>
    <p:sldId id="292" r:id="rId23"/>
    <p:sldId id="295" r:id="rId24"/>
    <p:sldId id="296" r:id="rId25"/>
    <p:sldId id="297" r:id="rId26"/>
    <p:sldId id="298" r:id="rId27"/>
    <p:sldId id="299" r:id="rId28"/>
    <p:sldId id="300" r:id="rId29"/>
    <p:sldId id="301" r:id="rId30"/>
    <p:sldId id="303" r:id="rId31"/>
    <p:sldId id="304" r:id="rId32"/>
    <p:sldId id="302" r:id="rId33"/>
    <p:sldId id="285" r:id="rId34"/>
    <p:sldId id="317" r:id="rId35"/>
    <p:sldId id="308" r:id="rId36"/>
    <p:sldId id="309" r:id="rId37"/>
    <p:sldId id="310" r:id="rId38"/>
    <p:sldId id="311" r:id="rId39"/>
    <p:sldId id="312" r:id="rId40"/>
    <p:sldId id="318" r:id="rId41"/>
    <p:sldId id="319" r:id="rId42"/>
    <p:sldId id="320" r:id="rId43"/>
    <p:sldId id="321" r:id="rId44"/>
    <p:sldId id="322" r:id="rId45"/>
    <p:sldId id="323" r:id="rId46"/>
    <p:sldId id="313" r:id="rId47"/>
    <p:sldId id="315" r:id="rId48"/>
    <p:sldId id="316" r:id="rId49"/>
    <p:sldId id="314" r:id="rId50"/>
    <p:sldId id="269"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shu Pandey" initials="AP" lastIdx="1" clrIdx="0">
    <p:extLst>
      <p:ext uri="{19B8F6BF-5375-455C-9EA6-DF929625EA0E}">
        <p15:presenceInfo xmlns:p15="http://schemas.microsoft.com/office/powerpoint/2012/main" userId="926a1686ba4f98c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06D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83" d="100"/>
          <a:sy n="83" d="100"/>
        </p:scale>
        <p:origin x="61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7-28T22:02:50.327" idx="1">
    <p:pos x="10" y="10"/>
    <p:text/>
    <p:extLst>
      <p:ext uri="{C676402C-5697-4E1C-873F-D02D1690AC5C}">
        <p15:threadingInfo xmlns:p15="http://schemas.microsoft.com/office/powerpoint/2012/main" timeZoneBias="-330"/>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6B3A1C-CFC0-4FB2-BA33-26CDBC801288}" type="doc">
      <dgm:prSet loTypeId="urn:microsoft.com/office/officeart/2005/8/layout/chevron1" loCatId="process" qsTypeId="urn:microsoft.com/office/officeart/2005/8/quickstyle/simple1" qsCatId="simple" csTypeId="urn:microsoft.com/office/officeart/2005/8/colors/colorful1" csCatId="colorful" phldr="1"/>
      <dgm:spPr/>
    </dgm:pt>
    <dgm:pt modelId="{BBFC1665-B503-424B-B9EA-5CC02263A844}">
      <dgm:prSet phldrT="[Text]"/>
      <dgm:spPr>
        <a:gradFill flip="none" rotWithShape="0">
          <a:gsLst>
            <a:gs pos="0">
              <a:schemeClr val="accent2">
                <a:hueOff val="0"/>
                <a:satOff val="0"/>
                <a:lumOff val="0"/>
                <a:shade val="30000"/>
                <a:satMod val="115000"/>
              </a:schemeClr>
            </a:gs>
            <a:gs pos="50000">
              <a:schemeClr val="accent2">
                <a:hueOff val="0"/>
                <a:satOff val="0"/>
                <a:lumOff val="0"/>
                <a:shade val="67500"/>
                <a:satMod val="115000"/>
              </a:schemeClr>
            </a:gs>
            <a:gs pos="100000">
              <a:schemeClr val="accent2">
                <a:hueOff val="0"/>
                <a:satOff val="0"/>
                <a:lumOff val="0"/>
                <a:shade val="100000"/>
                <a:satMod val="115000"/>
              </a:schemeClr>
            </a:gs>
          </a:gsLst>
          <a:lin ang="10800000" scaled="1"/>
          <a:tileRect/>
        </a:gradFill>
        <a:ln w="6350">
          <a:solidFill>
            <a:schemeClr val="bg1">
              <a:alpha val="50000"/>
            </a:schemeClr>
          </a:solidFill>
        </a:ln>
        <a:effectLst>
          <a:outerShdw blurRad="355600" dist="33020" dir="3180000" sx="111000" sy="111000" algn="ctr" rotWithShape="0">
            <a:srgbClr val="000000">
              <a:alpha val="21000"/>
            </a:srgbClr>
          </a:outerShdw>
        </a:effectLst>
        <a:scene3d>
          <a:camera prst="orthographicFront">
            <a:rot lat="0" lon="0" rev="0"/>
          </a:camera>
          <a:lightRig rig="brightRoom" dir="t">
            <a:rot lat="0" lon="0" rev="600000"/>
          </a:lightRig>
        </a:scene3d>
        <a:sp3d prstMaterial="metal"/>
      </dgm:spPr>
      <dgm:t>
        <a:bodyPr/>
        <a:lstStyle/>
        <a:p>
          <a:r>
            <a:rPr lang="en-US" altLang="en-US" b="1" dirty="0"/>
            <a:t>Speech Recognition</a:t>
          </a:r>
          <a:endParaRPr lang="en-US" dirty="0"/>
        </a:p>
      </dgm:t>
    </dgm:pt>
    <dgm:pt modelId="{CDF93BF6-46E7-4801-A33B-1B089D7F5B60}" type="parTrans" cxnId="{854C1596-A192-4084-BC56-3D0E301A282C}">
      <dgm:prSet/>
      <dgm:spPr/>
      <dgm:t>
        <a:bodyPr/>
        <a:lstStyle/>
        <a:p>
          <a:endParaRPr lang="en-US"/>
        </a:p>
      </dgm:t>
    </dgm:pt>
    <dgm:pt modelId="{5A9370BC-8413-4780-BB78-626FA57D8798}" type="sibTrans" cxnId="{854C1596-A192-4084-BC56-3D0E301A282C}">
      <dgm:prSet/>
      <dgm:spPr/>
      <dgm:t>
        <a:bodyPr/>
        <a:lstStyle/>
        <a:p>
          <a:endParaRPr lang="en-US"/>
        </a:p>
      </dgm:t>
    </dgm:pt>
    <dgm:pt modelId="{8BAD76B3-445A-4715-A235-26547E63584E}">
      <dgm:prSet phldrT="[Text]"/>
      <dgm:spPr>
        <a:gradFill flip="none" rotWithShape="0">
          <a:gsLst>
            <a:gs pos="0">
              <a:schemeClr val="accent5">
                <a:hueOff val="0"/>
                <a:satOff val="0"/>
                <a:lumOff val="0"/>
                <a:shade val="30000"/>
                <a:satMod val="115000"/>
              </a:schemeClr>
            </a:gs>
            <a:gs pos="50000">
              <a:schemeClr val="accent5">
                <a:hueOff val="0"/>
                <a:satOff val="0"/>
                <a:lumOff val="0"/>
                <a:shade val="67500"/>
                <a:satMod val="115000"/>
              </a:schemeClr>
            </a:gs>
            <a:gs pos="100000">
              <a:schemeClr val="accent5">
                <a:hueOff val="0"/>
                <a:satOff val="0"/>
                <a:lumOff val="0"/>
                <a:shade val="100000"/>
                <a:satMod val="115000"/>
              </a:schemeClr>
            </a:gs>
          </a:gsLst>
          <a:lin ang="10800000" scaled="1"/>
          <a:tileRect/>
        </a:gradFill>
        <a:ln w="6350">
          <a:solidFill>
            <a:schemeClr val="bg1">
              <a:alpha val="50000"/>
            </a:schemeClr>
          </a:solidFill>
        </a:ln>
        <a:effectLst>
          <a:outerShdw blurRad="355600" dist="33020" dir="3180000" sx="111000" sy="111000" algn="ctr" rotWithShape="0">
            <a:srgbClr val="000000">
              <a:alpha val="21000"/>
            </a:srgbClr>
          </a:outerShdw>
        </a:effectLst>
        <a:scene3d>
          <a:camera prst="orthographicFront">
            <a:rot lat="0" lon="0" rev="0"/>
          </a:camera>
          <a:lightRig rig="brightRoom" dir="t">
            <a:rot lat="0" lon="0" rev="600000"/>
          </a:lightRig>
        </a:scene3d>
        <a:sp3d prstMaterial="metal"/>
      </dgm:spPr>
      <dgm:t>
        <a:bodyPr/>
        <a:lstStyle/>
        <a:p>
          <a:r>
            <a:rPr lang="en-US" b="1" cap="all" dirty="0">
              <a:latin typeface="Arial" panose="020B0604020202020204" pitchFamily="34" charset="0"/>
              <a:cs typeface="Arial" panose="020B0604020202020204" pitchFamily="34" charset="0"/>
            </a:rPr>
            <a:t>Pragmatics</a:t>
          </a:r>
          <a:endParaRPr lang="en-US" dirty="0"/>
        </a:p>
      </dgm:t>
    </dgm:pt>
    <dgm:pt modelId="{C16B30E4-0F0E-44D4-ADD3-738CB62A76B5}" type="parTrans" cxnId="{FD7FC086-3567-4E22-AA25-A249B862F856}">
      <dgm:prSet/>
      <dgm:spPr/>
      <dgm:t>
        <a:bodyPr/>
        <a:lstStyle/>
        <a:p>
          <a:endParaRPr lang="en-US"/>
        </a:p>
      </dgm:t>
    </dgm:pt>
    <dgm:pt modelId="{A091B3D1-BB33-4668-A2AC-C8C7D9E31BE8}" type="sibTrans" cxnId="{FD7FC086-3567-4E22-AA25-A249B862F856}">
      <dgm:prSet/>
      <dgm:spPr/>
      <dgm:t>
        <a:bodyPr/>
        <a:lstStyle/>
        <a:p>
          <a:endParaRPr lang="en-US"/>
        </a:p>
      </dgm:t>
    </dgm:pt>
    <dgm:pt modelId="{4EFE9352-AC46-4F89-BFCE-3371BBFED8BA}">
      <dgm:prSet/>
      <dgm:spPr>
        <a:gradFill flip="none" rotWithShape="0">
          <a:gsLst>
            <a:gs pos="0">
              <a:schemeClr val="accent3">
                <a:hueOff val="0"/>
                <a:satOff val="0"/>
                <a:lumOff val="0"/>
                <a:shade val="30000"/>
                <a:satMod val="115000"/>
              </a:schemeClr>
            </a:gs>
            <a:gs pos="50000">
              <a:schemeClr val="accent3">
                <a:hueOff val="0"/>
                <a:satOff val="0"/>
                <a:lumOff val="0"/>
                <a:shade val="67500"/>
                <a:satMod val="115000"/>
              </a:schemeClr>
            </a:gs>
            <a:gs pos="100000">
              <a:schemeClr val="accent3">
                <a:hueOff val="0"/>
                <a:satOff val="0"/>
                <a:lumOff val="0"/>
                <a:shade val="100000"/>
                <a:satMod val="115000"/>
              </a:schemeClr>
            </a:gs>
          </a:gsLst>
          <a:lin ang="10800000" scaled="1"/>
          <a:tileRect/>
        </a:gradFill>
        <a:ln w="6350">
          <a:solidFill>
            <a:schemeClr val="bg1">
              <a:alpha val="50000"/>
            </a:schemeClr>
          </a:solidFill>
        </a:ln>
        <a:effectLst>
          <a:outerShdw blurRad="355600" dist="33020" dir="3180000" sx="111000" sy="111000" algn="ctr" rotWithShape="0">
            <a:srgbClr val="000000">
              <a:alpha val="21000"/>
            </a:srgbClr>
          </a:outerShdw>
        </a:effectLst>
        <a:scene3d>
          <a:camera prst="orthographicFront">
            <a:rot lat="0" lon="0" rev="0"/>
          </a:camera>
          <a:lightRig rig="brightRoom" dir="t">
            <a:rot lat="0" lon="0" rev="600000"/>
          </a:lightRig>
        </a:scene3d>
        <a:sp3d prstMaterial="metal"/>
      </dgm:spPr>
      <dgm:t>
        <a:bodyPr/>
        <a:lstStyle/>
        <a:p>
          <a:r>
            <a:rPr lang="en-US" b="1" cap="none" dirty="0">
              <a:latin typeface="Arial" panose="020B0604020202020204" pitchFamily="34" charset="0"/>
              <a:cs typeface="Arial" panose="020B0604020202020204" pitchFamily="34" charset="0"/>
            </a:rPr>
            <a:t>Syntactic Analysis</a:t>
          </a:r>
          <a:endParaRPr lang="en-US" dirty="0"/>
        </a:p>
      </dgm:t>
    </dgm:pt>
    <dgm:pt modelId="{3EBDBCD6-211F-4155-9509-5F6C3C3406B5}" type="parTrans" cxnId="{D89528E0-1FBD-4E4C-9293-08ECA16D2920}">
      <dgm:prSet/>
      <dgm:spPr/>
      <dgm:t>
        <a:bodyPr/>
        <a:lstStyle/>
        <a:p>
          <a:endParaRPr lang="en-US"/>
        </a:p>
      </dgm:t>
    </dgm:pt>
    <dgm:pt modelId="{96F20683-98DE-4E15-A90A-4CC6E3262307}" type="sibTrans" cxnId="{D89528E0-1FBD-4E4C-9293-08ECA16D2920}">
      <dgm:prSet/>
      <dgm:spPr/>
      <dgm:t>
        <a:bodyPr/>
        <a:lstStyle/>
        <a:p>
          <a:endParaRPr lang="en-US"/>
        </a:p>
      </dgm:t>
    </dgm:pt>
    <dgm:pt modelId="{7A561A56-49C4-4A84-B34D-E6CE2D8E5202}">
      <dgm:prSet/>
      <dgm:spPr>
        <a:gradFill flip="none" rotWithShape="0">
          <a:gsLst>
            <a:gs pos="0">
              <a:schemeClr val="accent4">
                <a:hueOff val="0"/>
                <a:satOff val="0"/>
                <a:lumOff val="0"/>
                <a:shade val="30000"/>
                <a:satMod val="115000"/>
              </a:schemeClr>
            </a:gs>
            <a:gs pos="50000">
              <a:schemeClr val="accent4">
                <a:hueOff val="0"/>
                <a:satOff val="0"/>
                <a:lumOff val="0"/>
                <a:shade val="67500"/>
                <a:satMod val="115000"/>
              </a:schemeClr>
            </a:gs>
            <a:gs pos="100000">
              <a:schemeClr val="accent4">
                <a:hueOff val="0"/>
                <a:satOff val="0"/>
                <a:lumOff val="0"/>
                <a:shade val="100000"/>
                <a:satMod val="115000"/>
              </a:schemeClr>
            </a:gs>
          </a:gsLst>
          <a:lin ang="10800000" scaled="1"/>
          <a:tileRect/>
        </a:gradFill>
        <a:ln w="6350">
          <a:solidFill>
            <a:schemeClr val="bg1">
              <a:alpha val="50000"/>
            </a:schemeClr>
          </a:solidFill>
        </a:ln>
        <a:effectLst>
          <a:outerShdw blurRad="355600" dist="33020" dir="3180000" sx="111000" sy="111000" algn="ctr" rotWithShape="0">
            <a:srgbClr val="000000">
              <a:alpha val="21000"/>
            </a:srgbClr>
          </a:outerShdw>
        </a:effectLst>
        <a:scene3d>
          <a:camera prst="orthographicFront">
            <a:rot lat="0" lon="0" rev="0"/>
          </a:camera>
          <a:lightRig rig="brightRoom" dir="t">
            <a:rot lat="0" lon="0" rev="600000"/>
          </a:lightRig>
        </a:scene3d>
        <a:sp3d prstMaterial="metal"/>
      </dgm:spPr>
      <dgm:t>
        <a:bodyPr/>
        <a:lstStyle/>
        <a:p>
          <a:r>
            <a:rPr lang="en-US" b="1" cap="none" dirty="0">
              <a:latin typeface="Arial" panose="020B0604020202020204" pitchFamily="34" charset="0"/>
              <a:cs typeface="Arial" panose="020B0604020202020204" pitchFamily="34" charset="0"/>
            </a:rPr>
            <a:t>Semantic Analysis</a:t>
          </a:r>
          <a:endParaRPr lang="en-US" dirty="0"/>
        </a:p>
      </dgm:t>
    </dgm:pt>
    <dgm:pt modelId="{5D22FCEA-C296-46F1-8AA9-8413676002F2}" type="parTrans" cxnId="{77004C7F-30CC-4E22-8D7D-F5915AF41150}">
      <dgm:prSet/>
      <dgm:spPr/>
      <dgm:t>
        <a:bodyPr/>
        <a:lstStyle/>
        <a:p>
          <a:endParaRPr lang="en-US"/>
        </a:p>
      </dgm:t>
    </dgm:pt>
    <dgm:pt modelId="{7B0F07C5-4637-4E8C-AF6A-87149C849D5B}" type="sibTrans" cxnId="{77004C7F-30CC-4E22-8D7D-F5915AF41150}">
      <dgm:prSet/>
      <dgm:spPr/>
      <dgm:t>
        <a:bodyPr/>
        <a:lstStyle/>
        <a:p>
          <a:endParaRPr lang="en-US"/>
        </a:p>
      </dgm:t>
    </dgm:pt>
    <dgm:pt modelId="{F315DFD6-B45B-47EF-9172-4EEEB0C04633}" type="pres">
      <dgm:prSet presAssocID="{116B3A1C-CFC0-4FB2-BA33-26CDBC801288}" presName="Name0" presStyleCnt="0">
        <dgm:presLayoutVars>
          <dgm:dir/>
          <dgm:animLvl val="lvl"/>
          <dgm:resizeHandles val="exact"/>
        </dgm:presLayoutVars>
      </dgm:prSet>
      <dgm:spPr/>
    </dgm:pt>
    <dgm:pt modelId="{D229D4CB-0B35-4B7F-B66C-082E8FA895CD}" type="pres">
      <dgm:prSet presAssocID="{BBFC1665-B503-424B-B9EA-5CC02263A844}" presName="parTxOnly" presStyleLbl="node1" presStyleIdx="0" presStyleCnt="4">
        <dgm:presLayoutVars>
          <dgm:chMax val="0"/>
          <dgm:chPref val="0"/>
          <dgm:bulletEnabled val="1"/>
        </dgm:presLayoutVars>
      </dgm:prSet>
      <dgm:spPr/>
    </dgm:pt>
    <dgm:pt modelId="{370B1948-3D21-4D78-BBD8-EEF1D2B08230}" type="pres">
      <dgm:prSet presAssocID="{5A9370BC-8413-4780-BB78-626FA57D8798}" presName="parTxOnlySpace" presStyleCnt="0"/>
      <dgm:spPr/>
    </dgm:pt>
    <dgm:pt modelId="{78185E87-83E1-470C-8B6B-645A24E978A0}" type="pres">
      <dgm:prSet presAssocID="{4EFE9352-AC46-4F89-BFCE-3371BBFED8BA}" presName="parTxOnly" presStyleLbl="node1" presStyleIdx="1" presStyleCnt="4">
        <dgm:presLayoutVars>
          <dgm:chMax val="0"/>
          <dgm:chPref val="0"/>
          <dgm:bulletEnabled val="1"/>
        </dgm:presLayoutVars>
      </dgm:prSet>
      <dgm:spPr/>
    </dgm:pt>
    <dgm:pt modelId="{E721614C-10AC-43C1-8530-0BA995B949F1}" type="pres">
      <dgm:prSet presAssocID="{96F20683-98DE-4E15-A90A-4CC6E3262307}" presName="parTxOnlySpace" presStyleCnt="0"/>
      <dgm:spPr/>
    </dgm:pt>
    <dgm:pt modelId="{F146E1A7-68AC-41B7-82FA-EACF5DD996D6}" type="pres">
      <dgm:prSet presAssocID="{7A561A56-49C4-4A84-B34D-E6CE2D8E5202}" presName="parTxOnly" presStyleLbl="node1" presStyleIdx="2" presStyleCnt="4">
        <dgm:presLayoutVars>
          <dgm:chMax val="0"/>
          <dgm:chPref val="0"/>
          <dgm:bulletEnabled val="1"/>
        </dgm:presLayoutVars>
      </dgm:prSet>
      <dgm:spPr/>
    </dgm:pt>
    <dgm:pt modelId="{51E49267-C78D-4300-9AA0-7C1E2E98819E}" type="pres">
      <dgm:prSet presAssocID="{7B0F07C5-4637-4E8C-AF6A-87149C849D5B}" presName="parTxOnlySpace" presStyleCnt="0"/>
      <dgm:spPr/>
    </dgm:pt>
    <dgm:pt modelId="{FB108F7D-C4BB-411E-BBD9-A5EE44680F7F}" type="pres">
      <dgm:prSet presAssocID="{8BAD76B3-445A-4715-A235-26547E63584E}" presName="parTxOnly" presStyleLbl="node1" presStyleIdx="3" presStyleCnt="4">
        <dgm:presLayoutVars>
          <dgm:chMax val="0"/>
          <dgm:chPref val="0"/>
          <dgm:bulletEnabled val="1"/>
        </dgm:presLayoutVars>
      </dgm:prSet>
      <dgm:spPr/>
    </dgm:pt>
  </dgm:ptLst>
  <dgm:cxnLst>
    <dgm:cxn modelId="{49BAE438-C939-4202-B01E-6EB79AD2D8D6}" type="presOf" srcId="{8BAD76B3-445A-4715-A235-26547E63584E}" destId="{FB108F7D-C4BB-411E-BBD9-A5EE44680F7F}" srcOrd="0" destOrd="0" presId="urn:microsoft.com/office/officeart/2005/8/layout/chevron1"/>
    <dgm:cxn modelId="{868FD25B-E7AB-41C6-A146-34C4AFDC1D15}" type="presOf" srcId="{BBFC1665-B503-424B-B9EA-5CC02263A844}" destId="{D229D4CB-0B35-4B7F-B66C-082E8FA895CD}" srcOrd="0" destOrd="0" presId="urn:microsoft.com/office/officeart/2005/8/layout/chevron1"/>
    <dgm:cxn modelId="{5ACBA06B-916A-42E5-A1F9-23A5CB378DC2}" type="presOf" srcId="{116B3A1C-CFC0-4FB2-BA33-26CDBC801288}" destId="{F315DFD6-B45B-47EF-9172-4EEEB0C04633}" srcOrd="0" destOrd="0" presId="urn:microsoft.com/office/officeart/2005/8/layout/chevron1"/>
    <dgm:cxn modelId="{53A2F777-536D-4C6C-9562-8F39584B4A09}" type="presOf" srcId="{7A561A56-49C4-4A84-B34D-E6CE2D8E5202}" destId="{F146E1A7-68AC-41B7-82FA-EACF5DD996D6}" srcOrd="0" destOrd="0" presId="urn:microsoft.com/office/officeart/2005/8/layout/chevron1"/>
    <dgm:cxn modelId="{77004C7F-30CC-4E22-8D7D-F5915AF41150}" srcId="{116B3A1C-CFC0-4FB2-BA33-26CDBC801288}" destId="{7A561A56-49C4-4A84-B34D-E6CE2D8E5202}" srcOrd="2" destOrd="0" parTransId="{5D22FCEA-C296-46F1-8AA9-8413676002F2}" sibTransId="{7B0F07C5-4637-4E8C-AF6A-87149C849D5B}"/>
    <dgm:cxn modelId="{FD7FC086-3567-4E22-AA25-A249B862F856}" srcId="{116B3A1C-CFC0-4FB2-BA33-26CDBC801288}" destId="{8BAD76B3-445A-4715-A235-26547E63584E}" srcOrd="3" destOrd="0" parTransId="{C16B30E4-0F0E-44D4-ADD3-738CB62A76B5}" sibTransId="{A091B3D1-BB33-4668-A2AC-C8C7D9E31BE8}"/>
    <dgm:cxn modelId="{854C1596-A192-4084-BC56-3D0E301A282C}" srcId="{116B3A1C-CFC0-4FB2-BA33-26CDBC801288}" destId="{BBFC1665-B503-424B-B9EA-5CC02263A844}" srcOrd="0" destOrd="0" parTransId="{CDF93BF6-46E7-4801-A33B-1B089D7F5B60}" sibTransId="{5A9370BC-8413-4780-BB78-626FA57D8798}"/>
    <dgm:cxn modelId="{D89528E0-1FBD-4E4C-9293-08ECA16D2920}" srcId="{116B3A1C-CFC0-4FB2-BA33-26CDBC801288}" destId="{4EFE9352-AC46-4F89-BFCE-3371BBFED8BA}" srcOrd="1" destOrd="0" parTransId="{3EBDBCD6-211F-4155-9509-5F6C3C3406B5}" sibTransId="{96F20683-98DE-4E15-A90A-4CC6E3262307}"/>
    <dgm:cxn modelId="{EE73C0F1-2482-4E29-8B29-ACE1B5B3AA46}" type="presOf" srcId="{4EFE9352-AC46-4F89-BFCE-3371BBFED8BA}" destId="{78185E87-83E1-470C-8B6B-645A24E978A0}" srcOrd="0" destOrd="0" presId="urn:microsoft.com/office/officeart/2005/8/layout/chevron1"/>
    <dgm:cxn modelId="{A614F79E-14B4-4972-8B79-CC504043F63B}" type="presParOf" srcId="{F315DFD6-B45B-47EF-9172-4EEEB0C04633}" destId="{D229D4CB-0B35-4B7F-B66C-082E8FA895CD}" srcOrd="0" destOrd="0" presId="urn:microsoft.com/office/officeart/2005/8/layout/chevron1"/>
    <dgm:cxn modelId="{4289DC9D-0F31-4AF5-B067-2A30183EF2D5}" type="presParOf" srcId="{F315DFD6-B45B-47EF-9172-4EEEB0C04633}" destId="{370B1948-3D21-4D78-BBD8-EEF1D2B08230}" srcOrd="1" destOrd="0" presId="urn:microsoft.com/office/officeart/2005/8/layout/chevron1"/>
    <dgm:cxn modelId="{70A3137C-0EDE-42AA-AF48-CB571D0DAEA1}" type="presParOf" srcId="{F315DFD6-B45B-47EF-9172-4EEEB0C04633}" destId="{78185E87-83E1-470C-8B6B-645A24E978A0}" srcOrd="2" destOrd="0" presId="urn:microsoft.com/office/officeart/2005/8/layout/chevron1"/>
    <dgm:cxn modelId="{711708DB-9430-4AFC-9AED-5413203411BF}" type="presParOf" srcId="{F315DFD6-B45B-47EF-9172-4EEEB0C04633}" destId="{E721614C-10AC-43C1-8530-0BA995B949F1}" srcOrd="3" destOrd="0" presId="urn:microsoft.com/office/officeart/2005/8/layout/chevron1"/>
    <dgm:cxn modelId="{B6291F66-0814-4CAA-AEB7-8969D2E6C24A}" type="presParOf" srcId="{F315DFD6-B45B-47EF-9172-4EEEB0C04633}" destId="{F146E1A7-68AC-41B7-82FA-EACF5DD996D6}" srcOrd="4" destOrd="0" presId="urn:microsoft.com/office/officeart/2005/8/layout/chevron1"/>
    <dgm:cxn modelId="{C603316A-FDD4-428D-961B-E7CBC1E4BE91}" type="presParOf" srcId="{F315DFD6-B45B-47EF-9172-4EEEB0C04633}" destId="{51E49267-C78D-4300-9AA0-7C1E2E98819E}" srcOrd="5" destOrd="0" presId="urn:microsoft.com/office/officeart/2005/8/layout/chevron1"/>
    <dgm:cxn modelId="{423E8BE0-02C1-47FF-BC5E-3566C26EC297}" type="presParOf" srcId="{F315DFD6-B45B-47EF-9172-4EEEB0C04633}" destId="{FB108F7D-C4BB-411E-BBD9-A5EE44680F7F}"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29D4CB-0B35-4B7F-B66C-082E8FA895CD}">
      <dsp:nvSpPr>
        <dsp:cNvPr id="0" name=""/>
        <dsp:cNvSpPr/>
      </dsp:nvSpPr>
      <dsp:spPr>
        <a:xfrm>
          <a:off x="4643" y="2135808"/>
          <a:ext cx="2703175" cy="1081270"/>
        </a:xfrm>
        <a:prstGeom prst="chevron">
          <a:avLst/>
        </a:prstGeom>
        <a:gradFill flip="none" rotWithShape="0">
          <a:gsLst>
            <a:gs pos="0">
              <a:schemeClr val="accent2">
                <a:hueOff val="0"/>
                <a:satOff val="0"/>
                <a:lumOff val="0"/>
                <a:shade val="30000"/>
                <a:satMod val="115000"/>
              </a:schemeClr>
            </a:gs>
            <a:gs pos="50000">
              <a:schemeClr val="accent2">
                <a:hueOff val="0"/>
                <a:satOff val="0"/>
                <a:lumOff val="0"/>
                <a:shade val="67500"/>
                <a:satMod val="115000"/>
              </a:schemeClr>
            </a:gs>
            <a:gs pos="100000">
              <a:schemeClr val="accent2">
                <a:hueOff val="0"/>
                <a:satOff val="0"/>
                <a:lumOff val="0"/>
                <a:shade val="100000"/>
                <a:satMod val="115000"/>
              </a:schemeClr>
            </a:gs>
          </a:gsLst>
          <a:lin ang="10800000" scaled="1"/>
          <a:tileRect/>
        </a:gradFill>
        <a:ln w="6350" cap="flat" cmpd="sng" algn="ctr">
          <a:solidFill>
            <a:schemeClr val="bg1">
              <a:alpha val="50000"/>
            </a:schemeClr>
          </a:solidFill>
          <a:prstDash val="solid"/>
          <a:miter lim="800000"/>
        </a:ln>
        <a:effectLst>
          <a:outerShdw blurRad="355600" dist="33020" dir="3180000" sx="111000" sy="111000" algn="ctr" rotWithShape="0">
            <a:srgbClr val="000000">
              <a:alpha val="21000"/>
            </a:srgbClr>
          </a:outerShdw>
        </a:effectLst>
        <a:scene3d>
          <a:camera prst="orthographicFront">
            <a:rot lat="0" lon="0" rev="0"/>
          </a:camera>
          <a:lightRig rig="brightRoom" dir="t">
            <a:rot lat="0" lon="0" rev="600000"/>
          </a:lightRig>
        </a:scene3d>
        <a:sp3d prstMaterial="metal"/>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US" altLang="en-US" sz="1800" b="1" kern="1200" dirty="0"/>
            <a:t>Speech Recognition</a:t>
          </a:r>
          <a:endParaRPr lang="en-US" sz="1800" kern="1200" dirty="0"/>
        </a:p>
      </dsp:txBody>
      <dsp:txXfrm>
        <a:off x="545278" y="2135808"/>
        <a:ext cx="1621905" cy="1081270"/>
      </dsp:txXfrm>
    </dsp:sp>
    <dsp:sp modelId="{78185E87-83E1-470C-8B6B-645A24E978A0}">
      <dsp:nvSpPr>
        <dsp:cNvPr id="0" name=""/>
        <dsp:cNvSpPr/>
      </dsp:nvSpPr>
      <dsp:spPr>
        <a:xfrm>
          <a:off x="2437501" y="2135808"/>
          <a:ext cx="2703175" cy="1081270"/>
        </a:xfrm>
        <a:prstGeom prst="chevron">
          <a:avLst/>
        </a:prstGeom>
        <a:gradFill flip="none" rotWithShape="0">
          <a:gsLst>
            <a:gs pos="0">
              <a:schemeClr val="accent3">
                <a:hueOff val="0"/>
                <a:satOff val="0"/>
                <a:lumOff val="0"/>
                <a:shade val="30000"/>
                <a:satMod val="115000"/>
              </a:schemeClr>
            </a:gs>
            <a:gs pos="50000">
              <a:schemeClr val="accent3">
                <a:hueOff val="0"/>
                <a:satOff val="0"/>
                <a:lumOff val="0"/>
                <a:shade val="67500"/>
                <a:satMod val="115000"/>
              </a:schemeClr>
            </a:gs>
            <a:gs pos="100000">
              <a:schemeClr val="accent3">
                <a:hueOff val="0"/>
                <a:satOff val="0"/>
                <a:lumOff val="0"/>
                <a:shade val="100000"/>
                <a:satMod val="115000"/>
              </a:schemeClr>
            </a:gs>
          </a:gsLst>
          <a:lin ang="10800000" scaled="1"/>
          <a:tileRect/>
        </a:gradFill>
        <a:ln w="6350" cap="flat" cmpd="sng" algn="ctr">
          <a:solidFill>
            <a:schemeClr val="bg1">
              <a:alpha val="50000"/>
            </a:schemeClr>
          </a:solidFill>
          <a:prstDash val="solid"/>
          <a:miter lim="800000"/>
        </a:ln>
        <a:effectLst>
          <a:outerShdw blurRad="355600" dist="33020" dir="3180000" sx="111000" sy="111000" algn="ctr" rotWithShape="0">
            <a:srgbClr val="000000">
              <a:alpha val="21000"/>
            </a:srgbClr>
          </a:outerShdw>
        </a:effectLst>
        <a:scene3d>
          <a:camera prst="orthographicFront">
            <a:rot lat="0" lon="0" rev="0"/>
          </a:camera>
          <a:lightRig rig="brightRoom" dir="t">
            <a:rot lat="0" lon="0" rev="600000"/>
          </a:lightRig>
        </a:scene3d>
        <a:sp3d prstMaterial="metal"/>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US" sz="1800" b="1" kern="1200" cap="none" dirty="0">
              <a:latin typeface="Arial" panose="020B0604020202020204" pitchFamily="34" charset="0"/>
              <a:cs typeface="Arial" panose="020B0604020202020204" pitchFamily="34" charset="0"/>
            </a:rPr>
            <a:t>Syntactic Analysis</a:t>
          </a:r>
          <a:endParaRPr lang="en-US" sz="1800" kern="1200" dirty="0"/>
        </a:p>
      </dsp:txBody>
      <dsp:txXfrm>
        <a:off x="2978136" y="2135808"/>
        <a:ext cx="1621905" cy="1081270"/>
      </dsp:txXfrm>
    </dsp:sp>
    <dsp:sp modelId="{F146E1A7-68AC-41B7-82FA-EACF5DD996D6}">
      <dsp:nvSpPr>
        <dsp:cNvPr id="0" name=""/>
        <dsp:cNvSpPr/>
      </dsp:nvSpPr>
      <dsp:spPr>
        <a:xfrm>
          <a:off x="4870359" y="2135808"/>
          <a:ext cx="2703175" cy="1081270"/>
        </a:xfrm>
        <a:prstGeom prst="chevron">
          <a:avLst/>
        </a:prstGeom>
        <a:gradFill flip="none" rotWithShape="0">
          <a:gsLst>
            <a:gs pos="0">
              <a:schemeClr val="accent4">
                <a:hueOff val="0"/>
                <a:satOff val="0"/>
                <a:lumOff val="0"/>
                <a:shade val="30000"/>
                <a:satMod val="115000"/>
              </a:schemeClr>
            </a:gs>
            <a:gs pos="50000">
              <a:schemeClr val="accent4">
                <a:hueOff val="0"/>
                <a:satOff val="0"/>
                <a:lumOff val="0"/>
                <a:shade val="67500"/>
                <a:satMod val="115000"/>
              </a:schemeClr>
            </a:gs>
            <a:gs pos="100000">
              <a:schemeClr val="accent4">
                <a:hueOff val="0"/>
                <a:satOff val="0"/>
                <a:lumOff val="0"/>
                <a:shade val="100000"/>
                <a:satMod val="115000"/>
              </a:schemeClr>
            </a:gs>
          </a:gsLst>
          <a:lin ang="10800000" scaled="1"/>
          <a:tileRect/>
        </a:gradFill>
        <a:ln w="6350" cap="flat" cmpd="sng" algn="ctr">
          <a:solidFill>
            <a:schemeClr val="bg1">
              <a:alpha val="50000"/>
            </a:schemeClr>
          </a:solidFill>
          <a:prstDash val="solid"/>
          <a:miter lim="800000"/>
        </a:ln>
        <a:effectLst>
          <a:outerShdw blurRad="355600" dist="33020" dir="3180000" sx="111000" sy="111000" algn="ctr" rotWithShape="0">
            <a:srgbClr val="000000">
              <a:alpha val="21000"/>
            </a:srgbClr>
          </a:outerShdw>
        </a:effectLst>
        <a:scene3d>
          <a:camera prst="orthographicFront">
            <a:rot lat="0" lon="0" rev="0"/>
          </a:camera>
          <a:lightRig rig="brightRoom" dir="t">
            <a:rot lat="0" lon="0" rev="600000"/>
          </a:lightRig>
        </a:scene3d>
        <a:sp3d prstMaterial="metal"/>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US" sz="1800" b="1" kern="1200" cap="none" dirty="0">
              <a:latin typeface="Arial" panose="020B0604020202020204" pitchFamily="34" charset="0"/>
              <a:cs typeface="Arial" panose="020B0604020202020204" pitchFamily="34" charset="0"/>
            </a:rPr>
            <a:t>Semantic Analysis</a:t>
          </a:r>
          <a:endParaRPr lang="en-US" sz="1800" kern="1200" dirty="0"/>
        </a:p>
      </dsp:txBody>
      <dsp:txXfrm>
        <a:off x="5410994" y="2135808"/>
        <a:ext cx="1621905" cy="1081270"/>
      </dsp:txXfrm>
    </dsp:sp>
    <dsp:sp modelId="{FB108F7D-C4BB-411E-BBD9-A5EE44680F7F}">
      <dsp:nvSpPr>
        <dsp:cNvPr id="0" name=""/>
        <dsp:cNvSpPr/>
      </dsp:nvSpPr>
      <dsp:spPr>
        <a:xfrm>
          <a:off x="7303216" y="2135808"/>
          <a:ext cx="2703175" cy="1081270"/>
        </a:xfrm>
        <a:prstGeom prst="chevron">
          <a:avLst/>
        </a:prstGeom>
        <a:gradFill flip="none" rotWithShape="0">
          <a:gsLst>
            <a:gs pos="0">
              <a:schemeClr val="accent5">
                <a:hueOff val="0"/>
                <a:satOff val="0"/>
                <a:lumOff val="0"/>
                <a:shade val="30000"/>
                <a:satMod val="115000"/>
              </a:schemeClr>
            </a:gs>
            <a:gs pos="50000">
              <a:schemeClr val="accent5">
                <a:hueOff val="0"/>
                <a:satOff val="0"/>
                <a:lumOff val="0"/>
                <a:shade val="67500"/>
                <a:satMod val="115000"/>
              </a:schemeClr>
            </a:gs>
            <a:gs pos="100000">
              <a:schemeClr val="accent5">
                <a:hueOff val="0"/>
                <a:satOff val="0"/>
                <a:lumOff val="0"/>
                <a:shade val="100000"/>
                <a:satMod val="115000"/>
              </a:schemeClr>
            </a:gs>
          </a:gsLst>
          <a:lin ang="10800000" scaled="1"/>
          <a:tileRect/>
        </a:gradFill>
        <a:ln w="6350" cap="flat" cmpd="sng" algn="ctr">
          <a:solidFill>
            <a:schemeClr val="bg1">
              <a:alpha val="50000"/>
            </a:schemeClr>
          </a:solidFill>
          <a:prstDash val="solid"/>
          <a:miter lim="800000"/>
        </a:ln>
        <a:effectLst>
          <a:outerShdw blurRad="355600" dist="33020" dir="3180000" sx="111000" sy="111000" algn="ctr" rotWithShape="0">
            <a:srgbClr val="000000">
              <a:alpha val="21000"/>
            </a:srgbClr>
          </a:outerShdw>
        </a:effectLst>
        <a:scene3d>
          <a:camera prst="orthographicFront">
            <a:rot lat="0" lon="0" rev="0"/>
          </a:camera>
          <a:lightRig rig="brightRoom" dir="t">
            <a:rot lat="0" lon="0" rev="600000"/>
          </a:lightRig>
        </a:scene3d>
        <a:sp3d prstMaterial="metal"/>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US" sz="1800" b="1" kern="1200" cap="all" dirty="0">
              <a:latin typeface="Arial" panose="020B0604020202020204" pitchFamily="34" charset="0"/>
              <a:cs typeface="Arial" panose="020B0604020202020204" pitchFamily="34" charset="0"/>
            </a:rPr>
            <a:t>Pragmatics</a:t>
          </a:r>
          <a:endParaRPr lang="en-US" sz="1800" kern="1200" dirty="0"/>
        </a:p>
      </dsp:txBody>
      <dsp:txXfrm>
        <a:off x="7843851" y="2135808"/>
        <a:ext cx="1621905" cy="108127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jpeg>
</file>

<file path=ppt/media/image23.png>
</file>

<file path=ppt/media/image24.jpeg>
</file>

<file path=ppt/media/image25.png>
</file>

<file path=ppt/media/image26.png>
</file>

<file path=ppt/media/image27.jpeg>
</file>

<file path=ppt/media/image28.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EDB978-EDFE-4B77-B8A1-50C342AF9C6E}" type="datetimeFigureOut">
              <a:rPr lang="en-US" smtClean="0"/>
              <a:t>2/5/2018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9E79D0-5262-4330-B56E-7DCAFEE740B1}" type="slidenum">
              <a:rPr lang="en-US" smtClean="0"/>
              <a:t>‹#›</a:t>
            </a:fld>
            <a:endParaRPr lang="en-US"/>
          </a:p>
        </p:txBody>
      </p:sp>
    </p:spTree>
    <p:extLst>
      <p:ext uri="{BB962C8B-B14F-4D97-AF65-F5344CB8AC3E}">
        <p14:creationId xmlns:p14="http://schemas.microsoft.com/office/powerpoint/2010/main" val="1389964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p:cNvSpPr>
            <a:spLocks noGrp="1" noChangeArrowheads="1"/>
          </p:cNvSpPr>
          <p:nvPr>
            <p:ph type="dt" sz="quarter" idx="1"/>
          </p:nvPr>
        </p:nvSpPr>
        <p:spPr>
          <a:noFill/>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0F66DD4D-4CE6-45C5-A5B1-8812236FD2A6}" type="datetime4">
              <a:rPr lang="en-US" altLang="en-US" sz="1200"/>
              <a:pPr/>
              <a:t>February 5, 2018</a:t>
            </a:fld>
            <a:endParaRPr lang="en-US" altLang="en-US" sz="1200"/>
          </a:p>
        </p:txBody>
      </p:sp>
      <p:sp>
        <p:nvSpPr>
          <p:cNvPr id="33795" name="Rectangle 7"/>
          <p:cNvSpPr>
            <a:spLocks noGrp="1" noChangeArrowheads="1"/>
          </p:cNvSpPr>
          <p:nvPr>
            <p:ph type="sldNum" sz="quarter" idx="5"/>
          </p:nvPr>
        </p:nvSpPr>
        <p:spPr>
          <a:noFill/>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D01DB44D-9179-4A66-AABE-FCEA74361094}" type="slidenum">
              <a:rPr lang="en-US" altLang="en-US" sz="1200"/>
              <a:pPr/>
              <a:t>4</a:t>
            </a:fld>
            <a:endParaRPr lang="en-US" altLang="en-US" sz="1200"/>
          </a:p>
        </p:txBody>
      </p:sp>
      <p:sp>
        <p:nvSpPr>
          <p:cNvPr id="33796" name="Rectangle 2"/>
          <p:cNvSpPr>
            <a:spLocks noGrp="1" noRot="1" noChangeAspect="1" noChangeArrowheads="1" noTextEdit="1"/>
          </p:cNvSpPr>
          <p:nvPr>
            <p:ph type="sldImg"/>
          </p:nvPr>
        </p:nvSpPr>
        <p:spPr>
          <a:ln/>
        </p:spPr>
      </p:sp>
      <p:sp>
        <p:nvSpPr>
          <p:cNvPr id="33797" name="Rectangle 3"/>
          <p:cNvSpPr>
            <a:spLocks noGrp="1" noChangeArrowheads="1"/>
          </p:cNvSpPr>
          <p:nvPr>
            <p:ph type="body" idx="1"/>
          </p:nvPr>
        </p:nvSpPr>
        <p:spPr>
          <a:noFill/>
        </p:spPr>
        <p:txBody>
          <a:bodyPr/>
          <a:lstStyle/>
          <a:p>
            <a:endParaRPr lang="tr-TR" altLang="en-US">
              <a:latin typeface="Times New Roman" panose="02020603050405020304" pitchFamily="18" charset="0"/>
            </a:endParaRPr>
          </a:p>
        </p:txBody>
      </p:sp>
    </p:spTree>
    <p:extLst>
      <p:ext uri="{BB962C8B-B14F-4D97-AF65-F5344CB8AC3E}">
        <p14:creationId xmlns:p14="http://schemas.microsoft.com/office/powerpoint/2010/main" val="757657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F2F4E57-8579-4838-B84C-35BF7B205AF6}" type="slidenum">
              <a:rPr lang="en-US" smtClean="0"/>
              <a:pPr>
                <a:defRPr/>
              </a:pPr>
              <a:t>15</a:t>
            </a:fld>
            <a:endParaRPr lang="en-US"/>
          </a:p>
        </p:txBody>
      </p:sp>
    </p:spTree>
    <p:extLst>
      <p:ext uri="{BB962C8B-B14F-4D97-AF65-F5344CB8AC3E}">
        <p14:creationId xmlns:p14="http://schemas.microsoft.com/office/powerpoint/2010/main" val="183600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Shape 242"/>
          <p:cNvSpPr txBox="1">
            <a:spLocks noGrp="1"/>
          </p:cNvSpPr>
          <p:nvPr>
            <p:ph type="dt" idx="10"/>
          </p:nvPr>
        </p:nvSpPr>
        <p:spPr>
          <a:xfrm>
            <a:off x="0" y="0"/>
            <a:ext cx="3000000" cy="30000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Times New Roman"/>
                <a:ea typeface="Times New Roman"/>
                <a:cs typeface="Times New Roman"/>
                <a:sym typeface="Times New Roman"/>
              </a:rPr>
              <a:t>May 2, 2017</a:t>
            </a:r>
          </a:p>
        </p:txBody>
      </p:sp>
      <p:sp>
        <p:nvSpPr>
          <p:cNvPr id="243" name="Shape 243"/>
          <p:cNvSpPr txBox="1">
            <a:spLocks noGrp="1"/>
          </p:cNvSpPr>
          <p:nvPr>
            <p:ph type="sldNum" idx="12"/>
          </p:nvPr>
        </p:nvSpPr>
        <p:spPr>
          <a:xfrm>
            <a:off x="5797550" y="8480425"/>
            <a:ext cx="795338" cy="282574"/>
          </a:xfrm>
          <a:prstGeom prst="rect">
            <a:avLst/>
          </a:prstGeom>
          <a:noFill/>
          <a:ln>
            <a:noFill/>
          </a:ln>
        </p:spPr>
        <p:txBody>
          <a:bodyPr lIns="18375" tIns="0" rIns="18375" bIns="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Times New Roman"/>
                <a:ea typeface="Times New Roman"/>
                <a:cs typeface="Times New Roman"/>
                <a:sym typeface="Times New Roman"/>
              </a:rPr>
              <a:t>26</a:t>
            </a:fld>
            <a:endParaRPr lang="en-US" sz="1200" b="0" i="0" u="none" strike="noStrike" cap="none">
              <a:solidFill>
                <a:schemeClr val="dk1"/>
              </a:solidFill>
              <a:latin typeface="Times New Roman"/>
              <a:ea typeface="Times New Roman"/>
              <a:cs typeface="Times New Roman"/>
              <a:sym typeface="Times New Roman"/>
            </a:endParaRPr>
          </a:p>
        </p:txBody>
      </p:sp>
      <p:sp>
        <p:nvSpPr>
          <p:cNvPr id="244" name="Shape 244"/>
          <p:cNvSpPr>
            <a:spLocks noGrp="1" noRot="1" noChangeAspect="1"/>
          </p:cNvSpPr>
          <p:nvPr>
            <p:ph type="sldImg" idx="2"/>
          </p:nvPr>
        </p:nvSpPr>
        <p:spPr>
          <a:xfrm>
            <a:off x="-11113" y="239713"/>
            <a:ext cx="6934201" cy="3900487"/>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45" name="Shape 245"/>
          <p:cNvSpPr txBox="1">
            <a:spLocks noGrp="1"/>
          </p:cNvSpPr>
          <p:nvPr>
            <p:ph type="body" idx="1"/>
          </p:nvPr>
        </p:nvSpPr>
        <p:spPr>
          <a:xfrm>
            <a:off x="395287" y="4278312"/>
            <a:ext cx="5986461" cy="4154487"/>
          </a:xfrm>
          <a:prstGeom prst="rect">
            <a:avLst/>
          </a:prstGeom>
          <a:noFill/>
          <a:ln>
            <a:noFill/>
          </a:ln>
        </p:spPr>
        <p:txBody>
          <a:bodyPr lIns="93425" tIns="49000" rIns="93425" bIns="49000" anchor="t" anchorCtr="0">
            <a:noAutofit/>
          </a:bodyPr>
          <a:lstStyle/>
          <a:p>
            <a:pPr marL="112713" marR="0" lvl="0" indent="-112713" algn="l" rtl="0">
              <a:lnSpc>
                <a:spcPct val="90000"/>
              </a:lnSpc>
              <a:spcBef>
                <a:spcPts val="0"/>
              </a:spcBef>
              <a:spcAft>
                <a:spcPts val="0"/>
              </a:spcAft>
              <a:buClr>
                <a:schemeClr val="dk1"/>
              </a:buClr>
              <a:buSzPct val="100000"/>
              <a:buFont typeface="Arial"/>
              <a:buNone/>
            </a:pPr>
            <a:endParaRPr sz="1400" b="0" i="0" u="none" strike="noStrike" cap="none">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125938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Shape 252"/>
          <p:cNvSpPr txBox="1">
            <a:spLocks noGrp="1"/>
          </p:cNvSpPr>
          <p:nvPr>
            <p:ph type="dt" idx="10"/>
          </p:nvPr>
        </p:nvSpPr>
        <p:spPr>
          <a:xfrm>
            <a:off x="0" y="0"/>
            <a:ext cx="3000000" cy="30000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Times New Roman"/>
                <a:ea typeface="Times New Roman"/>
                <a:cs typeface="Times New Roman"/>
                <a:sym typeface="Times New Roman"/>
              </a:rPr>
              <a:t>May 2, 2017</a:t>
            </a:r>
          </a:p>
        </p:txBody>
      </p:sp>
      <p:sp>
        <p:nvSpPr>
          <p:cNvPr id="253" name="Shape 253"/>
          <p:cNvSpPr txBox="1">
            <a:spLocks noGrp="1"/>
          </p:cNvSpPr>
          <p:nvPr>
            <p:ph type="sldNum" idx="12"/>
          </p:nvPr>
        </p:nvSpPr>
        <p:spPr>
          <a:xfrm>
            <a:off x="5797550" y="8480425"/>
            <a:ext cx="795338" cy="282574"/>
          </a:xfrm>
          <a:prstGeom prst="rect">
            <a:avLst/>
          </a:prstGeom>
          <a:noFill/>
          <a:ln>
            <a:noFill/>
          </a:ln>
        </p:spPr>
        <p:txBody>
          <a:bodyPr lIns="18375" tIns="0" rIns="18375" bIns="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Times New Roman"/>
                <a:ea typeface="Times New Roman"/>
                <a:cs typeface="Times New Roman"/>
                <a:sym typeface="Times New Roman"/>
              </a:rPr>
              <a:t>27</a:t>
            </a:fld>
            <a:endParaRPr lang="en-US" sz="1200" b="0" i="0" u="none" strike="noStrike" cap="none">
              <a:solidFill>
                <a:schemeClr val="dk1"/>
              </a:solidFill>
              <a:latin typeface="Times New Roman"/>
              <a:ea typeface="Times New Roman"/>
              <a:cs typeface="Times New Roman"/>
              <a:sym typeface="Times New Roman"/>
            </a:endParaRPr>
          </a:p>
        </p:txBody>
      </p:sp>
      <p:sp>
        <p:nvSpPr>
          <p:cNvPr id="254" name="Shape 254"/>
          <p:cNvSpPr>
            <a:spLocks noGrp="1" noRot="1" noChangeAspect="1"/>
          </p:cNvSpPr>
          <p:nvPr>
            <p:ph type="sldImg" idx="2"/>
          </p:nvPr>
        </p:nvSpPr>
        <p:spPr>
          <a:xfrm>
            <a:off x="-11113" y="239713"/>
            <a:ext cx="6934201" cy="3900487"/>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55" name="Shape 255"/>
          <p:cNvSpPr txBox="1">
            <a:spLocks noGrp="1"/>
          </p:cNvSpPr>
          <p:nvPr>
            <p:ph type="body" idx="1"/>
          </p:nvPr>
        </p:nvSpPr>
        <p:spPr>
          <a:xfrm>
            <a:off x="395287" y="4278312"/>
            <a:ext cx="5986461" cy="4154487"/>
          </a:xfrm>
          <a:prstGeom prst="rect">
            <a:avLst/>
          </a:prstGeom>
          <a:noFill/>
          <a:ln>
            <a:noFill/>
          </a:ln>
        </p:spPr>
        <p:txBody>
          <a:bodyPr lIns="93425" tIns="49000" rIns="93425" bIns="49000" anchor="t" anchorCtr="0">
            <a:noAutofit/>
          </a:bodyPr>
          <a:lstStyle/>
          <a:p>
            <a:pPr marL="112713" marR="0" lvl="0" indent="-112713" algn="l" rtl="0">
              <a:lnSpc>
                <a:spcPct val="90000"/>
              </a:lnSpc>
              <a:spcBef>
                <a:spcPts val="0"/>
              </a:spcBef>
              <a:spcAft>
                <a:spcPts val="0"/>
              </a:spcAft>
              <a:buClr>
                <a:schemeClr val="dk1"/>
              </a:buClr>
              <a:buSzPct val="100000"/>
              <a:buFont typeface="Arial"/>
              <a:buNone/>
            </a:pPr>
            <a:endParaRPr sz="1400" b="0" i="0" u="none" strike="noStrike" cap="none">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34350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txBox="1">
            <a:spLocks noGrp="1"/>
          </p:cNvSpPr>
          <p:nvPr>
            <p:ph type="dt" idx="10"/>
          </p:nvPr>
        </p:nvSpPr>
        <p:spPr>
          <a:xfrm>
            <a:off x="0" y="0"/>
            <a:ext cx="3000000" cy="30000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Times New Roman"/>
                <a:ea typeface="Times New Roman"/>
                <a:cs typeface="Times New Roman"/>
                <a:sym typeface="Times New Roman"/>
              </a:rPr>
              <a:t>May 2, 2017</a:t>
            </a:r>
          </a:p>
        </p:txBody>
      </p:sp>
      <p:sp>
        <p:nvSpPr>
          <p:cNvPr id="261" name="Shape 261"/>
          <p:cNvSpPr txBox="1">
            <a:spLocks noGrp="1"/>
          </p:cNvSpPr>
          <p:nvPr>
            <p:ph type="sldNum" idx="12"/>
          </p:nvPr>
        </p:nvSpPr>
        <p:spPr>
          <a:xfrm>
            <a:off x="5797550" y="8480425"/>
            <a:ext cx="795338" cy="282574"/>
          </a:xfrm>
          <a:prstGeom prst="rect">
            <a:avLst/>
          </a:prstGeom>
          <a:noFill/>
          <a:ln>
            <a:noFill/>
          </a:ln>
        </p:spPr>
        <p:txBody>
          <a:bodyPr lIns="18375" tIns="0" rIns="18375" bIns="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Times New Roman"/>
                <a:ea typeface="Times New Roman"/>
                <a:cs typeface="Times New Roman"/>
                <a:sym typeface="Times New Roman"/>
              </a:rPr>
              <a:t>28</a:t>
            </a:fld>
            <a:endParaRPr lang="en-US" sz="1200" b="0" i="0" u="none" strike="noStrike" cap="none">
              <a:solidFill>
                <a:schemeClr val="dk1"/>
              </a:solidFill>
              <a:latin typeface="Times New Roman"/>
              <a:ea typeface="Times New Roman"/>
              <a:cs typeface="Times New Roman"/>
              <a:sym typeface="Times New Roman"/>
            </a:endParaRPr>
          </a:p>
        </p:txBody>
      </p:sp>
      <p:sp>
        <p:nvSpPr>
          <p:cNvPr id="262" name="Shape 262"/>
          <p:cNvSpPr>
            <a:spLocks noGrp="1" noRot="1" noChangeAspect="1"/>
          </p:cNvSpPr>
          <p:nvPr>
            <p:ph type="sldImg" idx="2"/>
          </p:nvPr>
        </p:nvSpPr>
        <p:spPr>
          <a:xfrm>
            <a:off x="-11113" y="239713"/>
            <a:ext cx="6934201" cy="3900487"/>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63" name="Shape 263"/>
          <p:cNvSpPr txBox="1">
            <a:spLocks noGrp="1"/>
          </p:cNvSpPr>
          <p:nvPr>
            <p:ph type="body" idx="1"/>
          </p:nvPr>
        </p:nvSpPr>
        <p:spPr>
          <a:xfrm>
            <a:off x="395287" y="4278312"/>
            <a:ext cx="5986461" cy="4154487"/>
          </a:xfrm>
          <a:prstGeom prst="rect">
            <a:avLst/>
          </a:prstGeom>
          <a:noFill/>
          <a:ln>
            <a:noFill/>
          </a:ln>
        </p:spPr>
        <p:txBody>
          <a:bodyPr lIns="93425" tIns="49000" rIns="93425" bIns="49000" anchor="t" anchorCtr="0">
            <a:noAutofit/>
          </a:bodyPr>
          <a:lstStyle/>
          <a:p>
            <a:pPr marL="112713" marR="0" lvl="0" indent="-112713" algn="l" rtl="0">
              <a:lnSpc>
                <a:spcPct val="90000"/>
              </a:lnSpc>
              <a:spcBef>
                <a:spcPts val="0"/>
              </a:spcBef>
              <a:spcAft>
                <a:spcPts val="0"/>
              </a:spcAft>
              <a:buClr>
                <a:schemeClr val="dk1"/>
              </a:buClr>
              <a:buSzPct val="100000"/>
              <a:buFont typeface="Arial"/>
              <a:buNone/>
            </a:pPr>
            <a:endParaRPr sz="1400" b="0" i="0" u="none" strike="noStrike" cap="none">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224133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Shape 276"/>
          <p:cNvSpPr txBox="1">
            <a:spLocks noGrp="1"/>
          </p:cNvSpPr>
          <p:nvPr>
            <p:ph type="body" idx="1"/>
          </p:nvPr>
        </p:nvSpPr>
        <p:spPr>
          <a:xfrm>
            <a:off x="395287" y="4278312"/>
            <a:ext cx="5986461" cy="4154487"/>
          </a:xfrm>
          <a:prstGeom prst="rect">
            <a:avLst/>
          </a:prstGeom>
        </p:spPr>
        <p:txBody>
          <a:bodyPr lIns="91425" tIns="91425" rIns="91425" bIns="91425" anchor="t" anchorCtr="0">
            <a:noAutofit/>
          </a:bodyPr>
          <a:lstStyle/>
          <a:p>
            <a:pPr lvl="0">
              <a:spcBef>
                <a:spcPts val="0"/>
              </a:spcBef>
              <a:buNone/>
            </a:pPr>
            <a:endParaRPr/>
          </a:p>
        </p:txBody>
      </p:sp>
      <p:sp>
        <p:nvSpPr>
          <p:cNvPr id="277" name="Shape 277"/>
          <p:cNvSpPr>
            <a:spLocks noGrp="1" noRot="1" noChangeAspect="1"/>
          </p:cNvSpPr>
          <p:nvPr>
            <p:ph type="sldImg" idx="2"/>
          </p:nvPr>
        </p:nvSpPr>
        <p:spPr>
          <a:xfrm>
            <a:off x="-11113" y="239713"/>
            <a:ext cx="6934201" cy="3900487"/>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85541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txBox="1">
            <a:spLocks noGrp="1"/>
          </p:cNvSpPr>
          <p:nvPr>
            <p:ph type="body" idx="1"/>
          </p:nvPr>
        </p:nvSpPr>
        <p:spPr>
          <a:xfrm>
            <a:off x="395287" y="4278312"/>
            <a:ext cx="5986461" cy="4154487"/>
          </a:xfrm>
          <a:prstGeom prst="rect">
            <a:avLst/>
          </a:prstGeom>
        </p:spPr>
        <p:txBody>
          <a:bodyPr lIns="91425" tIns="91425" rIns="91425" bIns="91425" anchor="t" anchorCtr="0">
            <a:noAutofit/>
          </a:bodyPr>
          <a:lstStyle/>
          <a:p>
            <a:pPr lvl="0">
              <a:spcBef>
                <a:spcPts val="0"/>
              </a:spcBef>
              <a:buNone/>
            </a:pPr>
            <a:endParaRPr/>
          </a:p>
        </p:txBody>
      </p:sp>
      <p:sp>
        <p:nvSpPr>
          <p:cNvPr id="285" name="Shape 285"/>
          <p:cNvSpPr>
            <a:spLocks noGrp="1" noRot="1" noChangeAspect="1"/>
          </p:cNvSpPr>
          <p:nvPr>
            <p:ph type="sldImg" idx="2"/>
          </p:nvPr>
        </p:nvSpPr>
        <p:spPr>
          <a:xfrm>
            <a:off x="-11113" y="239713"/>
            <a:ext cx="6934201" cy="3900487"/>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974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txBox="1">
            <a:spLocks noGrp="1"/>
          </p:cNvSpPr>
          <p:nvPr>
            <p:ph type="body" idx="1"/>
          </p:nvPr>
        </p:nvSpPr>
        <p:spPr>
          <a:xfrm>
            <a:off x="395287" y="4278312"/>
            <a:ext cx="5986461" cy="4154487"/>
          </a:xfrm>
          <a:prstGeom prst="rect">
            <a:avLst/>
          </a:prstGeom>
        </p:spPr>
        <p:txBody>
          <a:bodyPr lIns="91425" tIns="91425" rIns="91425" bIns="91425" anchor="t" anchorCtr="0">
            <a:noAutofit/>
          </a:bodyPr>
          <a:lstStyle/>
          <a:p>
            <a:pPr lvl="0">
              <a:spcBef>
                <a:spcPts val="0"/>
              </a:spcBef>
              <a:buNone/>
            </a:pPr>
            <a:endParaRPr/>
          </a:p>
        </p:txBody>
      </p:sp>
      <p:sp>
        <p:nvSpPr>
          <p:cNvPr id="269" name="Shape 269"/>
          <p:cNvSpPr>
            <a:spLocks noGrp="1" noRot="1" noChangeAspect="1"/>
          </p:cNvSpPr>
          <p:nvPr>
            <p:ph type="sldImg" idx="2"/>
          </p:nvPr>
        </p:nvSpPr>
        <p:spPr>
          <a:xfrm>
            <a:off x="-11113" y="239713"/>
            <a:ext cx="6934201" cy="3900487"/>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1606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CB1A5DA-6CC5-4AF5-B2B2-F09C11C76C1E}"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1229939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CB1A5DA-6CC5-4AF5-B2B2-F09C11C76C1E}"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18779356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CB1A5DA-6CC5-4AF5-B2B2-F09C11C76C1E}"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1436385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3581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B2C5E6A-4D62-497B-9ED7-34F7397E1E30}"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5440905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2C5E6A-4D62-497B-9ED7-34F7397E1E30}"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26915428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2C5E6A-4D62-497B-9ED7-34F7397E1E30}"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7525738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B2C5E6A-4D62-497B-9ED7-34F7397E1E30}" type="datetimeFigureOut">
              <a:rPr lang="en-US" smtClean="0"/>
              <a:t>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34808883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B2C5E6A-4D62-497B-9ED7-34F7397E1E30}" type="datetimeFigureOut">
              <a:rPr lang="en-US" smtClean="0"/>
              <a:t>2/5/2018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25351000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B2C5E6A-4D62-497B-9ED7-34F7397E1E30}" type="datetimeFigureOut">
              <a:rPr lang="en-US" smtClean="0"/>
              <a:t>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1522160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2C5E6A-4D62-497B-9ED7-34F7397E1E30}" type="datetimeFigureOut">
              <a:rPr lang="en-US" smtClean="0"/>
              <a:t>2/5/2018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748556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CB1A5DA-6CC5-4AF5-B2B2-F09C11C76C1E}"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3696153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2C5E6A-4D62-497B-9ED7-34F7397E1E30}" type="datetimeFigureOut">
              <a:rPr lang="en-US" smtClean="0"/>
              <a:t>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31503455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2C5E6A-4D62-497B-9ED7-34F7397E1E30}" type="datetimeFigureOut">
              <a:rPr lang="en-US" smtClean="0"/>
              <a:t>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38012125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2C5E6A-4D62-497B-9ED7-34F7397E1E30}"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16506749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2C5E6A-4D62-497B-9ED7-34F7397E1E30}"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341650-A3F9-4715-8C03-B2C763703C5A}" type="slidenum">
              <a:rPr lang="en-US" smtClean="0"/>
              <a:t>‹#›</a:t>
            </a:fld>
            <a:endParaRPr lang="en-US"/>
          </a:p>
        </p:txBody>
      </p:sp>
    </p:spTree>
    <p:extLst>
      <p:ext uri="{BB962C8B-B14F-4D97-AF65-F5344CB8AC3E}">
        <p14:creationId xmlns:p14="http://schemas.microsoft.com/office/powerpoint/2010/main" val="25467170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18672" y="2870636"/>
            <a:ext cx="5932223" cy="711081"/>
          </a:xfrm>
        </p:spPr>
        <p:txBody>
          <a:bodyPr>
            <a:normAutofit/>
          </a:bodyPr>
          <a:lstStyle>
            <a:lvl1pPr algn="ctr">
              <a:defRPr sz="3599"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a:t>SlideModel.com</a:t>
            </a:r>
          </a:p>
        </p:txBody>
      </p:sp>
      <p:sp>
        <p:nvSpPr>
          <p:cNvPr id="3" name="Date Placeholder 2"/>
          <p:cNvSpPr>
            <a:spLocks noGrp="1"/>
          </p:cNvSpPr>
          <p:nvPr>
            <p:ph type="dt" sz="half" idx="10"/>
          </p:nvPr>
        </p:nvSpPr>
        <p:spPr/>
        <p:txBody>
          <a:bodyPr/>
          <a:lstStyle/>
          <a:p>
            <a:fld id="{425404F2-BE9A-4460-8815-8F645183555F}" type="datetimeFigureOut">
              <a:rPr lang="en-US" smtClean="0"/>
              <a:pPr/>
              <a:t>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532441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CB1A5DA-6CC5-4AF5-B2B2-F09C11C76C1E}" type="datetimeFigureOut">
              <a:rPr lang="en-US" smtClean="0"/>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3744426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CB1A5DA-6CC5-4AF5-B2B2-F09C11C76C1E}" type="datetimeFigureOut">
              <a:rPr lang="en-US" smtClean="0"/>
              <a:t>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3778123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CB1A5DA-6CC5-4AF5-B2B2-F09C11C76C1E}" type="datetimeFigureOut">
              <a:rPr lang="en-US" smtClean="0"/>
              <a:t>2/5/2018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4226950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CB1A5DA-6CC5-4AF5-B2B2-F09C11C76C1E}" type="datetimeFigureOut">
              <a:rPr lang="en-US" smtClean="0"/>
              <a:t>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1243330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B1A5DA-6CC5-4AF5-B2B2-F09C11C76C1E}" type="datetimeFigureOut">
              <a:rPr lang="en-US" smtClean="0"/>
              <a:t>2/5/2018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1878124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CB1A5DA-6CC5-4AF5-B2B2-F09C11C76C1E}" type="datetimeFigureOut">
              <a:rPr lang="en-US" smtClean="0"/>
              <a:t>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104381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CB1A5DA-6CC5-4AF5-B2B2-F09C11C76C1E}" type="datetimeFigureOut">
              <a:rPr lang="en-US" smtClean="0"/>
              <a:t>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BB1C66-FA8D-4808-9D8E-AE1AD44AB243}" type="slidenum">
              <a:rPr lang="en-US" smtClean="0"/>
              <a:t>‹#›</a:t>
            </a:fld>
            <a:endParaRPr lang="en-US"/>
          </a:p>
        </p:txBody>
      </p:sp>
    </p:spTree>
    <p:extLst>
      <p:ext uri="{BB962C8B-B14F-4D97-AF65-F5344CB8AC3E}">
        <p14:creationId xmlns:p14="http://schemas.microsoft.com/office/powerpoint/2010/main" val="1991817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B1A5DA-6CC5-4AF5-B2B2-F09C11C76C1E}" type="datetimeFigureOut">
              <a:rPr lang="en-US" smtClean="0"/>
              <a:t>2/5/2018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BB1C66-FA8D-4808-9D8E-AE1AD44AB243}" type="slidenum">
              <a:rPr lang="en-US" smtClean="0"/>
              <a:t>‹#›</a:t>
            </a:fld>
            <a:endParaRPr lang="en-US"/>
          </a:p>
        </p:txBody>
      </p:sp>
    </p:spTree>
    <p:extLst>
      <p:ext uri="{BB962C8B-B14F-4D97-AF65-F5344CB8AC3E}">
        <p14:creationId xmlns:p14="http://schemas.microsoft.com/office/powerpoint/2010/main" val="30870697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2/5/2018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324401648"/>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comments" Target="../comments/commen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jpeg"/><Relationship Id="rId4" Type="http://schemas.openxmlformats.org/officeDocument/2006/relationships/image" Target="../media/image18.png"/></Relationships>
</file>

<file path=ppt/slides/_rels/slide3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slideLayout" Target="../slideLayouts/slideLayout7.xml"/><Relationship Id="rId1" Type="http://schemas.openxmlformats.org/officeDocument/2006/relationships/video" Target="https://www.youtube.com/embed/OmwZ9bsgVTM" TargetMode="External"/><Relationship Id="rId4" Type="http://schemas.openxmlformats.org/officeDocument/2006/relationships/image" Target="../media/image21.png"/></Relationships>
</file>

<file path=ppt/slides/_rels/slide3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slideLayout" Target="../slideLayouts/slideLayout7.xml"/><Relationship Id="rId1" Type="http://schemas.openxmlformats.org/officeDocument/2006/relationships/video" Target="https://www.youtube.com/embed/Ld2De4Ci-i4" TargetMode="External"/><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7.xml"/><Relationship Id="rId1" Type="http://schemas.openxmlformats.org/officeDocument/2006/relationships/video" Target="https://www.youtube.com/embed/tVhrvpabae8" TargetMode="External"/><Relationship Id="rId4" Type="http://schemas.openxmlformats.org/officeDocument/2006/relationships/image" Target="../media/image25.png"/></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Layout" Target="../slideLayouts/slideLayout7.xml"/><Relationship Id="rId1" Type="http://schemas.openxmlformats.org/officeDocument/2006/relationships/video" Target="https://www.youtube.com/embed/gwWLkk4OPAQ" TargetMode="External"/><Relationship Id="rId4" Type="http://schemas.openxmlformats.org/officeDocument/2006/relationships/image" Target="../media/image27.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hyperlink" Target="https://opennlp.apache.org/" TargetMode="External"/><Relationship Id="rId2" Type="http://schemas.openxmlformats.org/officeDocument/2006/relationships/hyperlink" Target="https://github.com/document-analysis/dap" TargetMode="External"/><Relationship Id="rId1" Type="http://schemas.openxmlformats.org/officeDocument/2006/relationships/slideLayout" Target="../slideLayouts/slideLayout2.xml"/><Relationship Id="rId5" Type="http://schemas.openxmlformats.org/officeDocument/2006/relationships/hyperlink" Target="https://framenet.icsi.berkeley.edu/fndrupal/" TargetMode="External"/><Relationship Id="rId4" Type="http://schemas.openxmlformats.org/officeDocument/2006/relationships/hyperlink" Target="https://nlp.stanford.edu/"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textblob.readthedocs.io/en/dev/index.html" TargetMode="External"/><Relationship Id="rId2" Type="http://schemas.openxmlformats.org/officeDocument/2006/relationships/hyperlink" Target="http://www.nltk.org/book/" TargetMode="External"/><Relationship Id="rId1" Type="http://schemas.openxmlformats.org/officeDocument/2006/relationships/slideLayout" Target="../slideLayouts/slideLayout2.xml"/><Relationship Id="rId6" Type="http://schemas.openxmlformats.org/officeDocument/2006/relationships/hyperlink" Target="https://radimrehurek.com/gensim/" TargetMode="External"/><Relationship Id="rId5" Type="http://schemas.openxmlformats.org/officeDocument/2006/relationships/hyperlink" Target="https://spacy.io/" TargetMode="External"/><Relationship Id="rId4" Type="http://schemas.openxmlformats.org/officeDocument/2006/relationships/hyperlink" Target="https://stanfordnlp.github.io/CoreNLP/index.html"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www.edx.org/course/natural-language-processing-nlp-microsoft-dev288x" TargetMode="External"/><Relationship Id="rId2" Type="http://schemas.openxmlformats.org/officeDocument/2006/relationships/hyperlink" Target="https://github.com/oxford-cs-deepnlp-2017/lectures/blob/master/README.md" TargetMode="External"/><Relationship Id="rId1" Type="http://schemas.openxmlformats.org/officeDocument/2006/relationships/slideLayout" Target="../slideLayouts/slideLayout7.xml"/><Relationship Id="rId4" Type="http://schemas.openxmlformats.org/officeDocument/2006/relationships/hyperlink" Target="http://web.stanford.edu/class/cs224n/"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eform 26"/>
          <p:cNvSpPr/>
          <p:nvPr/>
        </p:nvSpPr>
        <p:spPr>
          <a:xfrm>
            <a:off x="0" y="1"/>
            <a:ext cx="7917045" cy="6857999"/>
          </a:xfrm>
          <a:custGeom>
            <a:avLst/>
            <a:gdLst>
              <a:gd name="connsiteX0" fmla="*/ 0 w 7917045"/>
              <a:gd name="connsiteY0" fmla="*/ 0 h 6857999"/>
              <a:gd name="connsiteX1" fmla="*/ 7917045 w 7917045"/>
              <a:gd name="connsiteY1" fmla="*/ 0 h 6857999"/>
              <a:gd name="connsiteX2" fmla="*/ 7917045 w 7917045"/>
              <a:gd name="connsiteY2" fmla="*/ 4740 h 6857999"/>
              <a:gd name="connsiteX3" fmla="*/ 7816576 w 7917045"/>
              <a:gd name="connsiteY3" fmla="*/ 9739 h 6857999"/>
              <a:gd name="connsiteX4" fmla="*/ 7705198 w 7917045"/>
              <a:gd name="connsiteY4" fmla="*/ 23373 h 6857999"/>
              <a:gd name="connsiteX5" fmla="*/ 7595845 w 7917045"/>
              <a:gd name="connsiteY5" fmla="*/ 37007 h 6857999"/>
              <a:gd name="connsiteX6" fmla="*/ 7443964 w 7917045"/>
              <a:gd name="connsiteY6" fmla="*/ 68171 h 6857999"/>
              <a:gd name="connsiteX7" fmla="*/ 7296135 w 7917045"/>
              <a:gd name="connsiteY7" fmla="*/ 105178 h 6857999"/>
              <a:gd name="connsiteX8" fmla="*/ 7156405 w 7917045"/>
              <a:gd name="connsiteY8" fmla="*/ 149976 h 6857999"/>
              <a:gd name="connsiteX9" fmla="*/ 7028826 w 7917045"/>
              <a:gd name="connsiteY9" fmla="*/ 200618 h 6857999"/>
              <a:gd name="connsiteX10" fmla="*/ 6909346 w 7917045"/>
              <a:gd name="connsiteY10" fmla="*/ 253207 h 6857999"/>
              <a:gd name="connsiteX11" fmla="*/ 6797968 w 7917045"/>
              <a:gd name="connsiteY11" fmla="*/ 311639 h 6857999"/>
              <a:gd name="connsiteX12" fmla="*/ 6694689 w 7917045"/>
              <a:gd name="connsiteY12" fmla="*/ 373967 h 6857999"/>
              <a:gd name="connsiteX13" fmla="*/ 6597486 w 7917045"/>
              <a:gd name="connsiteY13" fmla="*/ 440190 h 6857999"/>
              <a:gd name="connsiteX14" fmla="*/ 6510408 w 7917045"/>
              <a:gd name="connsiteY14" fmla="*/ 510308 h 6857999"/>
              <a:gd name="connsiteX15" fmla="*/ 6427380 w 7917045"/>
              <a:gd name="connsiteY15" fmla="*/ 582376 h 6857999"/>
              <a:gd name="connsiteX16" fmla="*/ 6356504 w 7917045"/>
              <a:gd name="connsiteY16" fmla="*/ 656389 h 6857999"/>
              <a:gd name="connsiteX17" fmla="*/ 6289676 w 7917045"/>
              <a:gd name="connsiteY17" fmla="*/ 734299 h 6857999"/>
              <a:gd name="connsiteX18" fmla="*/ 6230949 w 7917045"/>
              <a:gd name="connsiteY18" fmla="*/ 810261 h 6857999"/>
              <a:gd name="connsiteX19" fmla="*/ 6178297 w 7917045"/>
              <a:gd name="connsiteY19" fmla="*/ 890119 h 6857999"/>
              <a:gd name="connsiteX20" fmla="*/ 6133746 w 7917045"/>
              <a:gd name="connsiteY20" fmla="*/ 969976 h 6857999"/>
              <a:gd name="connsiteX21" fmla="*/ 6095270 w 7917045"/>
              <a:gd name="connsiteY21" fmla="*/ 1049833 h 6857999"/>
              <a:gd name="connsiteX22" fmla="*/ 6064894 w 7917045"/>
              <a:gd name="connsiteY22" fmla="*/ 1129691 h 6857999"/>
              <a:gd name="connsiteX23" fmla="*/ 6042618 w 7917045"/>
              <a:gd name="connsiteY23" fmla="*/ 1162803 h 6857999"/>
              <a:gd name="connsiteX24" fmla="*/ 6020343 w 7917045"/>
              <a:gd name="connsiteY24" fmla="*/ 1205653 h 6857999"/>
              <a:gd name="connsiteX25" fmla="*/ 5996042 w 7917045"/>
              <a:gd name="connsiteY25" fmla="*/ 1256294 h 6857999"/>
              <a:gd name="connsiteX26" fmla="*/ 5967690 w 7917045"/>
              <a:gd name="connsiteY26" fmla="*/ 1316675 h 6857999"/>
              <a:gd name="connsiteX27" fmla="*/ 5939340 w 7917045"/>
              <a:gd name="connsiteY27" fmla="*/ 1380949 h 6857999"/>
              <a:gd name="connsiteX28" fmla="*/ 5906938 w 7917045"/>
              <a:gd name="connsiteY28" fmla="*/ 1451069 h 6857999"/>
              <a:gd name="connsiteX29" fmla="*/ 5876563 w 7917045"/>
              <a:gd name="connsiteY29" fmla="*/ 1525083 h 6857999"/>
              <a:gd name="connsiteX30" fmla="*/ 5844161 w 7917045"/>
              <a:gd name="connsiteY30" fmla="*/ 1604940 h 6857999"/>
              <a:gd name="connsiteX31" fmla="*/ 5813785 w 7917045"/>
              <a:gd name="connsiteY31" fmla="*/ 1686745 h 6857999"/>
              <a:gd name="connsiteX32" fmla="*/ 5781384 w 7917045"/>
              <a:gd name="connsiteY32" fmla="*/ 1766603 h 6857999"/>
              <a:gd name="connsiteX33" fmla="*/ 5751008 w 7917045"/>
              <a:gd name="connsiteY33" fmla="*/ 1848408 h 6857999"/>
              <a:gd name="connsiteX34" fmla="*/ 5722658 w 7917045"/>
              <a:gd name="connsiteY34" fmla="*/ 1928266 h 6857999"/>
              <a:gd name="connsiteX35" fmla="*/ 5696332 w 7917045"/>
              <a:gd name="connsiteY35" fmla="*/ 2008123 h 6857999"/>
              <a:gd name="connsiteX36" fmla="*/ 5672031 w 7917045"/>
              <a:gd name="connsiteY36" fmla="*/ 2082138 h 6857999"/>
              <a:gd name="connsiteX37" fmla="*/ 5651779 w 7917045"/>
              <a:gd name="connsiteY37" fmla="*/ 2154204 h 6857999"/>
              <a:gd name="connsiteX38" fmla="*/ 5633554 w 7917045"/>
              <a:gd name="connsiteY38" fmla="*/ 2220427 h 6857999"/>
              <a:gd name="connsiteX39" fmla="*/ 5621403 w 7917045"/>
              <a:gd name="connsiteY39" fmla="*/ 2278859 h 6857999"/>
              <a:gd name="connsiteX40" fmla="*/ 5609254 w 7917045"/>
              <a:gd name="connsiteY40" fmla="*/ 2329500 h 6857999"/>
              <a:gd name="connsiteX41" fmla="*/ 5605204 w 7917045"/>
              <a:gd name="connsiteY41" fmla="*/ 2374298 h 6857999"/>
              <a:gd name="connsiteX42" fmla="*/ 5607228 w 7917045"/>
              <a:gd name="connsiteY42" fmla="*/ 2407410 h 6857999"/>
              <a:gd name="connsiteX43" fmla="*/ 5611279 w 7917045"/>
              <a:gd name="connsiteY43" fmla="*/ 2446365 h 6857999"/>
              <a:gd name="connsiteX44" fmla="*/ 5619379 w 7917045"/>
              <a:gd name="connsiteY44" fmla="*/ 2489215 h 6857999"/>
              <a:gd name="connsiteX45" fmla="*/ 5623429 w 7917045"/>
              <a:gd name="connsiteY45" fmla="*/ 2532065 h 6857999"/>
              <a:gd name="connsiteX46" fmla="*/ 5627480 w 7917045"/>
              <a:gd name="connsiteY46" fmla="*/ 2572968 h 6857999"/>
              <a:gd name="connsiteX47" fmla="*/ 5625454 w 7917045"/>
              <a:gd name="connsiteY47" fmla="*/ 2615819 h 6857999"/>
              <a:gd name="connsiteX48" fmla="*/ 5619379 w 7917045"/>
              <a:gd name="connsiteY48" fmla="*/ 2656721 h 6857999"/>
              <a:gd name="connsiteX49" fmla="*/ 5607228 w 7917045"/>
              <a:gd name="connsiteY49" fmla="*/ 2695676 h 6857999"/>
              <a:gd name="connsiteX50" fmla="*/ 5586978 w 7917045"/>
              <a:gd name="connsiteY50" fmla="*/ 2736578 h 6857999"/>
              <a:gd name="connsiteX51" fmla="*/ 5556602 w 7917045"/>
              <a:gd name="connsiteY51" fmla="*/ 2773586 h 6857999"/>
              <a:gd name="connsiteX52" fmla="*/ 5512050 w 7917045"/>
              <a:gd name="connsiteY52" fmla="*/ 2808645 h 6857999"/>
              <a:gd name="connsiteX53" fmla="*/ 5435098 w 7917045"/>
              <a:gd name="connsiteY53" fmla="*/ 2870972 h 6857999"/>
              <a:gd name="connsiteX54" fmla="*/ 5360171 w 7917045"/>
              <a:gd name="connsiteY54" fmla="*/ 2941091 h 6857999"/>
              <a:gd name="connsiteX55" fmla="*/ 5291319 w 7917045"/>
              <a:gd name="connsiteY55" fmla="*/ 3015106 h 6857999"/>
              <a:gd name="connsiteX56" fmla="*/ 5224491 w 7917045"/>
              <a:gd name="connsiteY56" fmla="*/ 3089120 h 6857999"/>
              <a:gd name="connsiteX57" fmla="*/ 5159688 w 7917045"/>
              <a:gd name="connsiteY57" fmla="*/ 3167029 h 6857999"/>
              <a:gd name="connsiteX58" fmla="*/ 5094887 w 7917045"/>
              <a:gd name="connsiteY58" fmla="*/ 3239096 h 6857999"/>
              <a:gd name="connsiteX59" fmla="*/ 5060460 w 7917045"/>
              <a:gd name="connsiteY59" fmla="*/ 3276103 h 6857999"/>
              <a:gd name="connsiteX60" fmla="*/ 5026034 w 7917045"/>
              <a:gd name="connsiteY60" fmla="*/ 3315058 h 6857999"/>
              <a:gd name="connsiteX61" fmla="*/ 4993633 w 7917045"/>
              <a:gd name="connsiteY61" fmla="*/ 3354013 h 6857999"/>
              <a:gd name="connsiteX62" fmla="*/ 4963257 w 7917045"/>
              <a:gd name="connsiteY62" fmla="*/ 3392967 h 6857999"/>
              <a:gd name="connsiteX63" fmla="*/ 4936932 w 7917045"/>
              <a:gd name="connsiteY63" fmla="*/ 3429975 h 6857999"/>
              <a:gd name="connsiteX64" fmla="*/ 4916680 w 7917045"/>
              <a:gd name="connsiteY64" fmla="*/ 3468929 h 6857999"/>
              <a:gd name="connsiteX65" fmla="*/ 4906556 w 7917045"/>
              <a:gd name="connsiteY65" fmla="*/ 3509832 h 6857999"/>
              <a:gd name="connsiteX66" fmla="*/ 4902506 w 7917045"/>
              <a:gd name="connsiteY66" fmla="*/ 3548775 h 6857999"/>
              <a:gd name="connsiteX67" fmla="*/ 4902506 w 7917045"/>
              <a:gd name="connsiteY67" fmla="*/ 3548793 h 6857999"/>
              <a:gd name="connsiteX68" fmla="*/ 4910605 w 7917045"/>
              <a:gd name="connsiteY68" fmla="*/ 3589690 h 6857999"/>
              <a:gd name="connsiteX69" fmla="*/ 4930855 w 7917045"/>
              <a:gd name="connsiteY69" fmla="*/ 3632540 h 6857999"/>
              <a:gd name="connsiteX70" fmla="*/ 4965282 w 7917045"/>
              <a:gd name="connsiteY70" fmla="*/ 3675390 h 6857999"/>
              <a:gd name="connsiteX71" fmla="*/ 5003758 w 7917045"/>
              <a:gd name="connsiteY71" fmla="*/ 3710450 h 6857999"/>
              <a:gd name="connsiteX72" fmla="*/ 5042234 w 7917045"/>
              <a:gd name="connsiteY72" fmla="*/ 3739666 h 6857999"/>
              <a:gd name="connsiteX73" fmla="*/ 5082736 w 7917045"/>
              <a:gd name="connsiteY73" fmla="*/ 3761091 h 6857999"/>
              <a:gd name="connsiteX74" fmla="*/ 5121212 w 7917045"/>
              <a:gd name="connsiteY74" fmla="*/ 3778621 h 6857999"/>
              <a:gd name="connsiteX75" fmla="*/ 5155639 w 7917045"/>
              <a:gd name="connsiteY75" fmla="*/ 3794203 h 6857999"/>
              <a:gd name="connsiteX76" fmla="*/ 5190064 w 7917045"/>
              <a:gd name="connsiteY76" fmla="*/ 3805889 h 6857999"/>
              <a:gd name="connsiteX77" fmla="*/ 5218416 w 7917045"/>
              <a:gd name="connsiteY77" fmla="*/ 3819523 h 6857999"/>
              <a:gd name="connsiteX78" fmla="*/ 5244741 w 7917045"/>
              <a:gd name="connsiteY78" fmla="*/ 3833157 h 6857999"/>
              <a:gd name="connsiteX79" fmla="*/ 5262967 w 7917045"/>
              <a:gd name="connsiteY79" fmla="*/ 3848740 h 6857999"/>
              <a:gd name="connsiteX80" fmla="*/ 5277142 w 7917045"/>
              <a:gd name="connsiteY80" fmla="*/ 3868216 h 6857999"/>
              <a:gd name="connsiteX81" fmla="*/ 5283217 w 7917045"/>
              <a:gd name="connsiteY81" fmla="*/ 3891590 h 6857999"/>
              <a:gd name="connsiteX82" fmla="*/ 5281193 w 7917045"/>
              <a:gd name="connsiteY82" fmla="*/ 3922753 h 6857999"/>
              <a:gd name="connsiteX83" fmla="*/ 5273093 w 7917045"/>
              <a:gd name="connsiteY83" fmla="*/ 3955865 h 6857999"/>
              <a:gd name="connsiteX84" fmla="*/ 5260942 w 7917045"/>
              <a:gd name="connsiteY84" fmla="*/ 3983134 h 6857999"/>
              <a:gd name="connsiteX85" fmla="*/ 5246766 w 7917045"/>
              <a:gd name="connsiteY85" fmla="*/ 4008454 h 6857999"/>
              <a:gd name="connsiteX86" fmla="*/ 5228541 w 7917045"/>
              <a:gd name="connsiteY86" fmla="*/ 4027932 h 6857999"/>
              <a:gd name="connsiteX87" fmla="*/ 5214365 w 7917045"/>
              <a:gd name="connsiteY87" fmla="*/ 4049357 h 6857999"/>
              <a:gd name="connsiteX88" fmla="*/ 5196140 w 7917045"/>
              <a:gd name="connsiteY88" fmla="*/ 4068834 h 6857999"/>
              <a:gd name="connsiteX89" fmla="*/ 5183989 w 7917045"/>
              <a:gd name="connsiteY89" fmla="*/ 4088312 h 6857999"/>
              <a:gd name="connsiteX90" fmla="*/ 5169814 w 7917045"/>
              <a:gd name="connsiteY90" fmla="*/ 4109737 h 6857999"/>
              <a:gd name="connsiteX91" fmla="*/ 5163739 w 7917045"/>
              <a:gd name="connsiteY91" fmla="*/ 4135057 h 6857999"/>
              <a:gd name="connsiteX92" fmla="*/ 5161714 w 7917045"/>
              <a:gd name="connsiteY92" fmla="*/ 4162326 h 6857999"/>
              <a:gd name="connsiteX93" fmla="*/ 5163739 w 7917045"/>
              <a:gd name="connsiteY93" fmla="*/ 4193489 h 6857999"/>
              <a:gd name="connsiteX94" fmla="*/ 5175889 w 7917045"/>
              <a:gd name="connsiteY94" fmla="*/ 4230497 h 6857999"/>
              <a:gd name="connsiteX95" fmla="*/ 5196140 w 7917045"/>
              <a:gd name="connsiteY95" fmla="*/ 4279191 h 6857999"/>
              <a:gd name="connsiteX96" fmla="*/ 5220440 w 7917045"/>
              <a:gd name="connsiteY96" fmla="*/ 4316197 h 6857999"/>
              <a:gd name="connsiteX97" fmla="*/ 5244741 w 7917045"/>
              <a:gd name="connsiteY97" fmla="*/ 4345414 h 6857999"/>
              <a:gd name="connsiteX98" fmla="*/ 5269042 w 7917045"/>
              <a:gd name="connsiteY98" fmla="*/ 4364891 h 6857999"/>
              <a:gd name="connsiteX99" fmla="*/ 5291319 w 7917045"/>
              <a:gd name="connsiteY99" fmla="*/ 4380473 h 6857999"/>
              <a:gd name="connsiteX100" fmla="*/ 5311569 w 7917045"/>
              <a:gd name="connsiteY100" fmla="*/ 4390212 h 6857999"/>
              <a:gd name="connsiteX101" fmla="*/ 5325744 w 7917045"/>
              <a:gd name="connsiteY101" fmla="*/ 4394107 h 6857999"/>
              <a:gd name="connsiteX102" fmla="*/ 5335870 w 7917045"/>
              <a:gd name="connsiteY102" fmla="*/ 4396055 h 6857999"/>
              <a:gd name="connsiteX103" fmla="*/ 5339919 w 7917045"/>
              <a:gd name="connsiteY103" fmla="*/ 4396055 h 6857999"/>
              <a:gd name="connsiteX104" fmla="*/ 5335870 w 7917045"/>
              <a:gd name="connsiteY104" fmla="*/ 4399951 h 6857999"/>
              <a:gd name="connsiteX105" fmla="*/ 5327769 w 7917045"/>
              <a:gd name="connsiteY105" fmla="*/ 4411637 h 6857999"/>
              <a:gd name="connsiteX106" fmla="*/ 5315618 w 7917045"/>
              <a:gd name="connsiteY106" fmla="*/ 4427219 h 6857999"/>
              <a:gd name="connsiteX107" fmla="*/ 5303468 w 7917045"/>
              <a:gd name="connsiteY107" fmla="*/ 4450592 h 6857999"/>
              <a:gd name="connsiteX108" fmla="*/ 5287268 w 7917045"/>
              <a:gd name="connsiteY108" fmla="*/ 4475912 h 6857999"/>
              <a:gd name="connsiteX109" fmla="*/ 5275118 w 7917045"/>
              <a:gd name="connsiteY109" fmla="*/ 4503181 h 6857999"/>
              <a:gd name="connsiteX110" fmla="*/ 5262967 w 7917045"/>
              <a:gd name="connsiteY110" fmla="*/ 4532397 h 6857999"/>
              <a:gd name="connsiteX111" fmla="*/ 5256892 w 7917045"/>
              <a:gd name="connsiteY111" fmla="*/ 4561613 h 6857999"/>
              <a:gd name="connsiteX112" fmla="*/ 5256892 w 7917045"/>
              <a:gd name="connsiteY112" fmla="*/ 4590829 h 6857999"/>
              <a:gd name="connsiteX113" fmla="*/ 5260942 w 7917045"/>
              <a:gd name="connsiteY113" fmla="*/ 4616150 h 6857999"/>
              <a:gd name="connsiteX114" fmla="*/ 5277142 w 7917045"/>
              <a:gd name="connsiteY114" fmla="*/ 4639523 h 6857999"/>
              <a:gd name="connsiteX115" fmla="*/ 5301443 w 7917045"/>
              <a:gd name="connsiteY115" fmla="*/ 4664844 h 6857999"/>
              <a:gd name="connsiteX116" fmla="*/ 5323719 w 7917045"/>
              <a:gd name="connsiteY116" fmla="*/ 4686269 h 6857999"/>
              <a:gd name="connsiteX117" fmla="*/ 5348020 w 7917045"/>
              <a:gd name="connsiteY117" fmla="*/ 4703798 h 6857999"/>
              <a:gd name="connsiteX118" fmla="*/ 5368271 w 7917045"/>
              <a:gd name="connsiteY118" fmla="*/ 4723276 h 6857999"/>
              <a:gd name="connsiteX119" fmla="*/ 5384470 w 7917045"/>
              <a:gd name="connsiteY119" fmla="*/ 4742753 h 6857999"/>
              <a:gd name="connsiteX120" fmla="*/ 5396621 w 7917045"/>
              <a:gd name="connsiteY120" fmla="*/ 4762231 h 6857999"/>
              <a:gd name="connsiteX121" fmla="*/ 5402696 w 7917045"/>
              <a:gd name="connsiteY121" fmla="*/ 4785604 h 6857999"/>
              <a:gd name="connsiteX122" fmla="*/ 5402696 w 7917045"/>
              <a:gd name="connsiteY122" fmla="*/ 4810924 h 6857999"/>
              <a:gd name="connsiteX123" fmla="*/ 5394596 w 7917045"/>
              <a:gd name="connsiteY123" fmla="*/ 4842088 h 6857999"/>
              <a:gd name="connsiteX124" fmla="*/ 5382446 w 7917045"/>
              <a:gd name="connsiteY124" fmla="*/ 4871304 h 6857999"/>
              <a:gd name="connsiteX125" fmla="*/ 5366245 w 7917045"/>
              <a:gd name="connsiteY125" fmla="*/ 4904416 h 6857999"/>
              <a:gd name="connsiteX126" fmla="*/ 5345994 w 7917045"/>
              <a:gd name="connsiteY126" fmla="*/ 4943371 h 6857999"/>
              <a:gd name="connsiteX127" fmla="*/ 5323719 w 7917045"/>
              <a:gd name="connsiteY127" fmla="*/ 4990117 h 6857999"/>
              <a:gd name="connsiteX128" fmla="*/ 5305494 w 7917045"/>
              <a:gd name="connsiteY128" fmla="*/ 5036862 h 6857999"/>
              <a:gd name="connsiteX129" fmla="*/ 5285242 w 7917045"/>
              <a:gd name="connsiteY129" fmla="*/ 5091399 h 6857999"/>
              <a:gd name="connsiteX130" fmla="*/ 5271067 w 7917045"/>
              <a:gd name="connsiteY130" fmla="*/ 5147884 h 6857999"/>
              <a:gd name="connsiteX131" fmla="*/ 5260942 w 7917045"/>
              <a:gd name="connsiteY131" fmla="*/ 5208264 h 6857999"/>
              <a:gd name="connsiteX132" fmla="*/ 5258916 w 7917045"/>
              <a:gd name="connsiteY132" fmla="*/ 5268644 h 6857999"/>
              <a:gd name="connsiteX133" fmla="*/ 5264992 w 7917045"/>
              <a:gd name="connsiteY133" fmla="*/ 5330972 h 6857999"/>
              <a:gd name="connsiteX134" fmla="*/ 5281193 w 7917045"/>
              <a:gd name="connsiteY134" fmla="*/ 5391351 h 6857999"/>
              <a:gd name="connsiteX135" fmla="*/ 5311569 w 7917045"/>
              <a:gd name="connsiteY135" fmla="*/ 5453679 h 6857999"/>
              <a:gd name="connsiteX136" fmla="*/ 5352070 w 7917045"/>
              <a:gd name="connsiteY136" fmla="*/ 5512112 h 6857999"/>
              <a:gd name="connsiteX137" fmla="*/ 5396621 w 7917045"/>
              <a:gd name="connsiteY137" fmla="*/ 5556910 h 6857999"/>
              <a:gd name="connsiteX138" fmla="*/ 5445223 w 7917045"/>
              <a:gd name="connsiteY138" fmla="*/ 5593916 h 6857999"/>
              <a:gd name="connsiteX139" fmla="*/ 5501925 w 7917045"/>
              <a:gd name="connsiteY139" fmla="*/ 5623133 h 6857999"/>
              <a:gd name="connsiteX140" fmla="*/ 5564702 w 7917045"/>
              <a:gd name="connsiteY140" fmla="*/ 5650401 h 6857999"/>
              <a:gd name="connsiteX141" fmla="*/ 5631529 w 7917045"/>
              <a:gd name="connsiteY141" fmla="*/ 5671826 h 6857999"/>
              <a:gd name="connsiteX142" fmla="*/ 5700381 w 7917045"/>
              <a:gd name="connsiteY142" fmla="*/ 5687409 h 6857999"/>
              <a:gd name="connsiteX143" fmla="*/ 5775309 w 7917045"/>
              <a:gd name="connsiteY143" fmla="*/ 5697148 h 6857999"/>
              <a:gd name="connsiteX144" fmla="*/ 5848212 w 7917045"/>
              <a:gd name="connsiteY144" fmla="*/ 5706885 h 6857999"/>
              <a:gd name="connsiteX145" fmla="*/ 5921114 w 7917045"/>
              <a:gd name="connsiteY145" fmla="*/ 5712729 h 6857999"/>
              <a:gd name="connsiteX146" fmla="*/ 5994016 w 7917045"/>
              <a:gd name="connsiteY146" fmla="*/ 5714677 h 6857999"/>
              <a:gd name="connsiteX147" fmla="*/ 6064894 w 7917045"/>
              <a:gd name="connsiteY147" fmla="*/ 5714677 h 6857999"/>
              <a:gd name="connsiteX148" fmla="*/ 6131720 w 7917045"/>
              <a:gd name="connsiteY148" fmla="*/ 5712729 h 6857999"/>
              <a:gd name="connsiteX149" fmla="*/ 6192472 w 7917045"/>
              <a:gd name="connsiteY149" fmla="*/ 5708834 h 6857999"/>
              <a:gd name="connsiteX150" fmla="*/ 6249174 w 7917045"/>
              <a:gd name="connsiteY150" fmla="*/ 5702990 h 6857999"/>
              <a:gd name="connsiteX151" fmla="*/ 6297776 w 7917045"/>
              <a:gd name="connsiteY151" fmla="*/ 5695199 h 6857999"/>
              <a:gd name="connsiteX152" fmla="*/ 6342327 w 7917045"/>
              <a:gd name="connsiteY152" fmla="*/ 5689356 h 6857999"/>
              <a:gd name="connsiteX153" fmla="*/ 6374728 w 7917045"/>
              <a:gd name="connsiteY153" fmla="*/ 5683513 h 6857999"/>
              <a:gd name="connsiteX154" fmla="*/ 6413205 w 7917045"/>
              <a:gd name="connsiteY154" fmla="*/ 5673774 h 6857999"/>
              <a:gd name="connsiteX155" fmla="*/ 6447631 w 7917045"/>
              <a:gd name="connsiteY155" fmla="*/ 5662087 h 6857999"/>
              <a:gd name="connsiteX156" fmla="*/ 6480032 w 7917045"/>
              <a:gd name="connsiteY156" fmla="*/ 5654297 h 6857999"/>
              <a:gd name="connsiteX157" fmla="*/ 6510408 w 7917045"/>
              <a:gd name="connsiteY157" fmla="*/ 5648453 h 6857999"/>
              <a:gd name="connsiteX158" fmla="*/ 6538759 w 7917045"/>
              <a:gd name="connsiteY158" fmla="*/ 5646506 h 6857999"/>
              <a:gd name="connsiteX159" fmla="*/ 6565085 w 7917045"/>
              <a:gd name="connsiteY159" fmla="*/ 5648453 h 6857999"/>
              <a:gd name="connsiteX160" fmla="*/ 6585335 w 7917045"/>
              <a:gd name="connsiteY160" fmla="*/ 5656245 h 6857999"/>
              <a:gd name="connsiteX161" fmla="*/ 6605587 w 7917045"/>
              <a:gd name="connsiteY161" fmla="*/ 5673774 h 6857999"/>
              <a:gd name="connsiteX162" fmla="*/ 6621787 w 7917045"/>
              <a:gd name="connsiteY162" fmla="*/ 5697148 h 6857999"/>
              <a:gd name="connsiteX163" fmla="*/ 6637988 w 7917045"/>
              <a:gd name="connsiteY163" fmla="*/ 5734155 h 6857999"/>
              <a:gd name="connsiteX164" fmla="*/ 6648112 w 7917045"/>
              <a:gd name="connsiteY164" fmla="*/ 5778953 h 6857999"/>
              <a:gd name="connsiteX165" fmla="*/ 6658238 w 7917045"/>
              <a:gd name="connsiteY165" fmla="*/ 5837385 h 6857999"/>
              <a:gd name="connsiteX166" fmla="*/ 6672413 w 7917045"/>
              <a:gd name="connsiteY166" fmla="*/ 5911398 h 6857999"/>
              <a:gd name="connsiteX167" fmla="*/ 6692665 w 7917045"/>
              <a:gd name="connsiteY167" fmla="*/ 5983466 h 6857999"/>
              <a:gd name="connsiteX168" fmla="*/ 6718990 w 7917045"/>
              <a:gd name="connsiteY168" fmla="*/ 6047741 h 6857999"/>
              <a:gd name="connsiteX169" fmla="*/ 6747341 w 7917045"/>
              <a:gd name="connsiteY169" fmla="*/ 6108121 h 6857999"/>
              <a:gd name="connsiteX170" fmla="*/ 6777717 w 7917045"/>
              <a:gd name="connsiteY170" fmla="*/ 6160710 h 6857999"/>
              <a:gd name="connsiteX171" fmla="*/ 6808093 w 7917045"/>
              <a:gd name="connsiteY171" fmla="*/ 6213299 h 6857999"/>
              <a:gd name="connsiteX172" fmla="*/ 6836444 w 7917045"/>
              <a:gd name="connsiteY172" fmla="*/ 6261992 h 6857999"/>
              <a:gd name="connsiteX173" fmla="*/ 6860745 w 7917045"/>
              <a:gd name="connsiteY173" fmla="*/ 6306790 h 6857999"/>
              <a:gd name="connsiteX174" fmla="*/ 6878971 w 7917045"/>
              <a:gd name="connsiteY174" fmla="*/ 6349641 h 6857999"/>
              <a:gd name="connsiteX175" fmla="*/ 6889096 w 7917045"/>
              <a:gd name="connsiteY175" fmla="*/ 6390544 h 6857999"/>
              <a:gd name="connsiteX176" fmla="*/ 6893146 w 7917045"/>
              <a:gd name="connsiteY176" fmla="*/ 6433394 h 6857999"/>
              <a:gd name="connsiteX177" fmla="*/ 6895171 w 7917045"/>
              <a:gd name="connsiteY177" fmla="*/ 6480140 h 6857999"/>
              <a:gd name="connsiteX178" fmla="*/ 6895171 w 7917045"/>
              <a:gd name="connsiteY178" fmla="*/ 6522990 h 6857999"/>
              <a:gd name="connsiteX179" fmla="*/ 6897197 w 7917045"/>
              <a:gd name="connsiteY179" fmla="*/ 6571684 h 6857999"/>
              <a:gd name="connsiteX180" fmla="*/ 6901246 w 7917045"/>
              <a:gd name="connsiteY180" fmla="*/ 6620377 h 6857999"/>
              <a:gd name="connsiteX181" fmla="*/ 6905297 w 7917045"/>
              <a:gd name="connsiteY181" fmla="*/ 6672966 h 6857999"/>
              <a:gd name="connsiteX182" fmla="*/ 6917447 w 7917045"/>
              <a:gd name="connsiteY182" fmla="*/ 6729451 h 6857999"/>
              <a:gd name="connsiteX183" fmla="*/ 6929597 w 7917045"/>
              <a:gd name="connsiteY183" fmla="*/ 6791778 h 6857999"/>
              <a:gd name="connsiteX184" fmla="*/ 6951873 w 7917045"/>
              <a:gd name="connsiteY184" fmla="*/ 6857999 h 6857999"/>
              <a:gd name="connsiteX185" fmla="*/ 0 w 7917045"/>
              <a:gd name="connsiteY18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7917045" h="6857999">
                <a:moveTo>
                  <a:pt x="0" y="0"/>
                </a:moveTo>
                <a:lnTo>
                  <a:pt x="7917045" y="0"/>
                </a:lnTo>
                <a:lnTo>
                  <a:pt x="7917045" y="4740"/>
                </a:lnTo>
                <a:lnTo>
                  <a:pt x="7816576" y="9739"/>
                </a:lnTo>
                <a:lnTo>
                  <a:pt x="7705198" y="23373"/>
                </a:lnTo>
                <a:lnTo>
                  <a:pt x="7595845" y="37007"/>
                </a:lnTo>
                <a:lnTo>
                  <a:pt x="7443964" y="68171"/>
                </a:lnTo>
                <a:lnTo>
                  <a:pt x="7296135" y="105178"/>
                </a:lnTo>
                <a:lnTo>
                  <a:pt x="7156405" y="149976"/>
                </a:lnTo>
                <a:lnTo>
                  <a:pt x="7028826" y="200618"/>
                </a:lnTo>
                <a:lnTo>
                  <a:pt x="6909346" y="253207"/>
                </a:lnTo>
                <a:lnTo>
                  <a:pt x="6797968" y="311639"/>
                </a:lnTo>
                <a:lnTo>
                  <a:pt x="6694689" y="373967"/>
                </a:lnTo>
                <a:lnTo>
                  <a:pt x="6597486" y="440190"/>
                </a:lnTo>
                <a:lnTo>
                  <a:pt x="6510408" y="510308"/>
                </a:lnTo>
                <a:lnTo>
                  <a:pt x="6427380" y="582376"/>
                </a:lnTo>
                <a:lnTo>
                  <a:pt x="6356504" y="656389"/>
                </a:lnTo>
                <a:lnTo>
                  <a:pt x="6289676" y="734299"/>
                </a:lnTo>
                <a:lnTo>
                  <a:pt x="6230949" y="810261"/>
                </a:lnTo>
                <a:lnTo>
                  <a:pt x="6178297" y="890119"/>
                </a:lnTo>
                <a:lnTo>
                  <a:pt x="6133746" y="969976"/>
                </a:lnTo>
                <a:lnTo>
                  <a:pt x="6095270" y="1049833"/>
                </a:lnTo>
                <a:lnTo>
                  <a:pt x="6064894" y="1129691"/>
                </a:lnTo>
                <a:lnTo>
                  <a:pt x="6042618" y="1162803"/>
                </a:lnTo>
                <a:lnTo>
                  <a:pt x="6020343" y="1205653"/>
                </a:lnTo>
                <a:lnTo>
                  <a:pt x="5996042" y="1256294"/>
                </a:lnTo>
                <a:lnTo>
                  <a:pt x="5967690" y="1316675"/>
                </a:lnTo>
                <a:lnTo>
                  <a:pt x="5939340" y="1380949"/>
                </a:lnTo>
                <a:lnTo>
                  <a:pt x="5906938" y="1451069"/>
                </a:lnTo>
                <a:lnTo>
                  <a:pt x="5876563" y="1525083"/>
                </a:lnTo>
                <a:lnTo>
                  <a:pt x="5844161" y="1604940"/>
                </a:lnTo>
                <a:lnTo>
                  <a:pt x="5813785" y="1686745"/>
                </a:lnTo>
                <a:lnTo>
                  <a:pt x="5781384" y="1766603"/>
                </a:lnTo>
                <a:lnTo>
                  <a:pt x="5751008" y="1848408"/>
                </a:lnTo>
                <a:lnTo>
                  <a:pt x="5722658" y="1928266"/>
                </a:lnTo>
                <a:lnTo>
                  <a:pt x="5696332" y="2008123"/>
                </a:lnTo>
                <a:lnTo>
                  <a:pt x="5672031" y="2082138"/>
                </a:lnTo>
                <a:lnTo>
                  <a:pt x="5651779" y="2154204"/>
                </a:lnTo>
                <a:lnTo>
                  <a:pt x="5633554" y="2220427"/>
                </a:lnTo>
                <a:lnTo>
                  <a:pt x="5621403" y="2278859"/>
                </a:lnTo>
                <a:lnTo>
                  <a:pt x="5609254" y="2329500"/>
                </a:lnTo>
                <a:lnTo>
                  <a:pt x="5605204" y="2374298"/>
                </a:lnTo>
                <a:lnTo>
                  <a:pt x="5607228" y="2407410"/>
                </a:lnTo>
                <a:lnTo>
                  <a:pt x="5611279" y="2446365"/>
                </a:lnTo>
                <a:lnTo>
                  <a:pt x="5619379" y="2489215"/>
                </a:lnTo>
                <a:lnTo>
                  <a:pt x="5623429" y="2532065"/>
                </a:lnTo>
                <a:lnTo>
                  <a:pt x="5627480" y="2572968"/>
                </a:lnTo>
                <a:lnTo>
                  <a:pt x="5625454" y="2615819"/>
                </a:lnTo>
                <a:lnTo>
                  <a:pt x="5619379" y="2656721"/>
                </a:lnTo>
                <a:lnTo>
                  <a:pt x="5607228" y="2695676"/>
                </a:lnTo>
                <a:lnTo>
                  <a:pt x="5586978" y="2736578"/>
                </a:lnTo>
                <a:lnTo>
                  <a:pt x="5556602" y="2773586"/>
                </a:lnTo>
                <a:lnTo>
                  <a:pt x="5512050" y="2808645"/>
                </a:lnTo>
                <a:lnTo>
                  <a:pt x="5435098" y="2870972"/>
                </a:lnTo>
                <a:lnTo>
                  <a:pt x="5360171" y="2941091"/>
                </a:lnTo>
                <a:lnTo>
                  <a:pt x="5291319" y="3015106"/>
                </a:lnTo>
                <a:lnTo>
                  <a:pt x="5224491" y="3089120"/>
                </a:lnTo>
                <a:lnTo>
                  <a:pt x="5159688" y="3167029"/>
                </a:lnTo>
                <a:lnTo>
                  <a:pt x="5094887" y="3239096"/>
                </a:lnTo>
                <a:lnTo>
                  <a:pt x="5060460" y="3276103"/>
                </a:lnTo>
                <a:lnTo>
                  <a:pt x="5026034" y="3315058"/>
                </a:lnTo>
                <a:lnTo>
                  <a:pt x="4993633" y="3354013"/>
                </a:lnTo>
                <a:lnTo>
                  <a:pt x="4963257" y="3392967"/>
                </a:lnTo>
                <a:lnTo>
                  <a:pt x="4936932" y="3429975"/>
                </a:lnTo>
                <a:lnTo>
                  <a:pt x="4916680" y="3468929"/>
                </a:lnTo>
                <a:lnTo>
                  <a:pt x="4906556" y="3509832"/>
                </a:lnTo>
                <a:lnTo>
                  <a:pt x="4902506" y="3548775"/>
                </a:lnTo>
                <a:lnTo>
                  <a:pt x="4902506" y="3548793"/>
                </a:lnTo>
                <a:lnTo>
                  <a:pt x="4910605" y="3589690"/>
                </a:lnTo>
                <a:lnTo>
                  <a:pt x="4930855" y="3632540"/>
                </a:lnTo>
                <a:lnTo>
                  <a:pt x="4965282" y="3675390"/>
                </a:lnTo>
                <a:lnTo>
                  <a:pt x="5003758" y="3710450"/>
                </a:lnTo>
                <a:lnTo>
                  <a:pt x="5042234" y="3739666"/>
                </a:lnTo>
                <a:lnTo>
                  <a:pt x="5082736" y="3761091"/>
                </a:lnTo>
                <a:lnTo>
                  <a:pt x="5121212" y="3778621"/>
                </a:lnTo>
                <a:lnTo>
                  <a:pt x="5155639" y="3794203"/>
                </a:lnTo>
                <a:lnTo>
                  <a:pt x="5190064" y="3805889"/>
                </a:lnTo>
                <a:lnTo>
                  <a:pt x="5218416" y="3819523"/>
                </a:lnTo>
                <a:lnTo>
                  <a:pt x="5244741" y="3833157"/>
                </a:lnTo>
                <a:lnTo>
                  <a:pt x="5262967" y="3848740"/>
                </a:lnTo>
                <a:lnTo>
                  <a:pt x="5277142" y="3868216"/>
                </a:lnTo>
                <a:lnTo>
                  <a:pt x="5283217" y="3891590"/>
                </a:lnTo>
                <a:lnTo>
                  <a:pt x="5281193" y="3922753"/>
                </a:lnTo>
                <a:lnTo>
                  <a:pt x="5273093" y="3955865"/>
                </a:lnTo>
                <a:lnTo>
                  <a:pt x="5260942" y="3983134"/>
                </a:lnTo>
                <a:lnTo>
                  <a:pt x="5246766" y="4008454"/>
                </a:lnTo>
                <a:lnTo>
                  <a:pt x="5228541" y="4027932"/>
                </a:lnTo>
                <a:lnTo>
                  <a:pt x="5214365" y="4049357"/>
                </a:lnTo>
                <a:lnTo>
                  <a:pt x="5196140" y="4068834"/>
                </a:lnTo>
                <a:lnTo>
                  <a:pt x="5183989" y="4088312"/>
                </a:lnTo>
                <a:lnTo>
                  <a:pt x="5169814" y="4109737"/>
                </a:lnTo>
                <a:lnTo>
                  <a:pt x="5163739" y="4135057"/>
                </a:lnTo>
                <a:lnTo>
                  <a:pt x="5161714" y="4162326"/>
                </a:lnTo>
                <a:lnTo>
                  <a:pt x="5163739" y="4193489"/>
                </a:lnTo>
                <a:lnTo>
                  <a:pt x="5175889" y="4230497"/>
                </a:lnTo>
                <a:lnTo>
                  <a:pt x="5196140" y="4279191"/>
                </a:lnTo>
                <a:lnTo>
                  <a:pt x="5220440" y="4316197"/>
                </a:lnTo>
                <a:lnTo>
                  <a:pt x="5244741" y="4345414"/>
                </a:lnTo>
                <a:lnTo>
                  <a:pt x="5269042" y="4364891"/>
                </a:lnTo>
                <a:lnTo>
                  <a:pt x="5291319" y="4380473"/>
                </a:lnTo>
                <a:lnTo>
                  <a:pt x="5311569" y="4390212"/>
                </a:lnTo>
                <a:lnTo>
                  <a:pt x="5325744" y="4394107"/>
                </a:lnTo>
                <a:lnTo>
                  <a:pt x="5335870" y="4396055"/>
                </a:lnTo>
                <a:lnTo>
                  <a:pt x="5339919" y="4396055"/>
                </a:lnTo>
                <a:lnTo>
                  <a:pt x="5335870" y="4399951"/>
                </a:lnTo>
                <a:lnTo>
                  <a:pt x="5327769" y="4411637"/>
                </a:lnTo>
                <a:lnTo>
                  <a:pt x="5315618" y="4427219"/>
                </a:lnTo>
                <a:lnTo>
                  <a:pt x="5303468" y="4450592"/>
                </a:lnTo>
                <a:lnTo>
                  <a:pt x="5287268" y="4475912"/>
                </a:lnTo>
                <a:lnTo>
                  <a:pt x="5275118" y="4503181"/>
                </a:lnTo>
                <a:lnTo>
                  <a:pt x="5262967" y="4532397"/>
                </a:lnTo>
                <a:lnTo>
                  <a:pt x="5256892" y="4561613"/>
                </a:lnTo>
                <a:lnTo>
                  <a:pt x="5256892" y="4590829"/>
                </a:lnTo>
                <a:lnTo>
                  <a:pt x="5260942" y="4616150"/>
                </a:lnTo>
                <a:lnTo>
                  <a:pt x="5277142" y="4639523"/>
                </a:lnTo>
                <a:lnTo>
                  <a:pt x="5301443" y="4664844"/>
                </a:lnTo>
                <a:lnTo>
                  <a:pt x="5323719" y="4686269"/>
                </a:lnTo>
                <a:lnTo>
                  <a:pt x="5348020" y="4703798"/>
                </a:lnTo>
                <a:lnTo>
                  <a:pt x="5368271" y="4723276"/>
                </a:lnTo>
                <a:lnTo>
                  <a:pt x="5384470" y="4742753"/>
                </a:lnTo>
                <a:lnTo>
                  <a:pt x="5396621" y="4762231"/>
                </a:lnTo>
                <a:lnTo>
                  <a:pt x="5402696" y="4785604"/>
                </a:lnTo>
                <a:lnTo>
                  <a:pt x="5402696" y="4810924"/>
                </a:lnTo>
                <a:lnTo>
                  <a:pt x="5394596" y="4842088"/>
                </a:lnTo>
                <a:lnTo>
                  <a:pt x="5382446" y="4871304"/>
                </a:lnTo>
                <a:lnTo>
                  <a:pt x="5366245" y="4904416"/>
                </a:lnTo>
                <a:lnTo>
                  <a:pt x="5345994" y="4943371"/>
                </a:lnTo>
                <a:lnTo>
                  <a:pt x="5323719" y="4990117"/>
                </a:lnTo>
                <a:lnTo>
                  <a:pt x="5305494" y="5036862"/>
                </a:lnTo>
                <a:lnTo>
                  <a:pt x="5285242" y="5091399"/>
                </a:lnTo>
                <a:lnTo>
                  <a:pt x="5271067" y="5147884"/>
                </a:lnTo>
                <a:lnTo>
                  <a:pt x="5260942" y="5208264"/>
                </a:lnTo>
                <a:lnTo>
                  <a:pt x="5258916" y="5268644"/>
                </a:lnTo>
                <a:lnTo>
                  <a:pt x="5264992" y="5330972"/>
                </a:lnTo>
                <a:lnTo>
                  <a:pt x="5281193" y="5391351"/>
                </a:lnTo>
                <a:lnTo>
                  <a:pt x="5311569" y="5453679"/>
                </a:lnTo>
                <a:lnTo>
                  <a:pt x="5352070" y="5512112"/>
                </a:lnTo>
                <a:lnTo>
                  <a:pt x="5396621" y="5556910"/>
                </a:lnTo>
                <a:lnTo>
                  <a:pt x="5445223" y="5593916"/>
                </a:lnTo>
                <a:lnTo>
                  <a:pt x="5501925" y="5623133"/>
                </a:lnTo>
                <a:lnTo>
                  <a:pt x="5564702" y="5650401"/>
                </a:lnTo>
                <a:lnTo>
                  <a:pt x="5631529" y="5671826"/>
                </a:lnTo>
                <a:lnTo>
                  <a:pt x="5700381" y="5687409"/>
                </a:lnTo>
                <a:lnTo>
                  <a:pt x="5775309" y="5697148"/>
                </a:lnTo>
                <a:lnTo>
                  <a:pt x="5848212" y="5706885"/>
                </a:lnTo>
                <a:lnTo>
                  <a:pt x="5921114" y="5712729"/>
                </a:lnTo>
                <a:lnTo>
                  <a:pt x="5994016" y="5714677"/>
                </a:lnTo>
                <a:lnTo>
                  <a:pt x="6064894" y="5714677"/>
                </a:lnTo>
                <a:lnTo>
                  <a:pt x="6131720" y="5712729"/>
                </a:lnTo>
                <a:lnTo>
                  <a:pt x="6192472" y="5708834"/>
                </a:lnTo>
                <a:lnTo>
                  <a:pt x="6249174" y="5702990"/>
                </a:lnTo>
                <a:lnTo>
                  <a:pt x="6297776" y="5695199"/>
                </a:lnTo>
                <a:lnTo>
                  <a:pt x="6342327" y="5689356"/>
                </a:lnTo>
                <a:lnTo>
                  <a:pt x="6374728" y="5683513"/>
                </a:lnTo>
                <a:lnTo>
                  <a:pt x="6413205" y="5673774"/>
                </a:lnTo>
                <a:lnTo>
                  <a:pt x="6447631" y="5662087"/>
                </a:lnTo>
                <a:lnTo>
                  <a:pt x="6480032" y="5654297"/>
                </a:lnTo>
                <a:lnTo>
                  <a:pt x="6510408" y="5648453"/>
                </a:lnTo>
                <a:lnTo>
                  <a:pt x="6538759" y="5646506"/>
                </a:lnTo>
                <a:lnTo>
                  <a:pt x="6565085" y="5648453"/>
                </a:lnTo>
                <a:lnTo>
                  <a:pt x="6585335" y="5656245"/>
                </a:lnTo>
                <a:lnTo>
                  <a:pt x="6605587" y="5673774"/>
                </a:lnTo>
                <a:lnTo>
                  <a:pt x="6621787" y="5697148"/>
                </a:lnTo>
                <a:lnTo>
                  <a:pt x="6637988" y="5734155"/>
                </a:lnTo>
                <a:lnTo>
                  <a:pt x="6648112" y="5778953"/>
                </a:lnTo>
                <a:lnTo>
                  <a:pt x="6658238" y="5837385"/>
                </a:lnTo>
                <a:lnTo>
                  <a:pt x="6672413" y="5911398"/>
                </a:lnTo>
                <a:lnTo>
                  <a:pt x="6692665" y="5983466"/>
                </a:lnTo>
                <a:lnTo>
                  <a:pt x="6718990" y="6047741"/>
                </a:lnTo>
                <a:lnTo>
                  <a:pt x="6747341" y="6108121"/>
                </a:lnTo>
                <a:lnTo>
                  <a:pt x="6777717" y="6160710"/>
                </a:lnTo>
                <a:lnTo>
                  <a:pt x="6808093" y="6213299"/>
                </a:lnTo>
                <a:lnTo>
                  <a:pt x="6836444" y="6261992"/>
                </a:lnTo>
                <a:lnTo>
                  <a:pt x="6860745" y="6306790"/>
                </a:lnTo>
                <a:lnTo>
                  <a:pt x="6878971" y="6349641"/>
                </a:lnTo>
                <a:lnTo>
                  <a:pt x="6889096" y="6390544"/>
                </a:lnTo>
                <a:lnTo>
                  <a:pt x="6893146" y="6433394"/>
                </a:lnTo>
                <a:lnTo>
                  <a:pt x="6895171" y="6480140"/>
                </a:lnTo>
                <a:lnTo>
                  <a:pt x="6895171" y="6522990"/>
                </a:lnTo>
                <a:lnTo>
                  <a:pt x="6897197" y="6571684"/>
                </a:lnTo>
                <a:lnTo>
                  <a:pt x="6901246" y="6620377"/>
                </a:lnTo>
                <a:lnTo>
                  <a:pt x="6905297" y="6672966"/>
                </a:lnTo>
                <a:lnTo>
                  <a:pt x="6917447" y="6729451"/>
                </a:lnTo>
                <a:lnTo>
                  <a:pt x="6929597" y="6791778"/>
                </a:lnTo>
                <a:lnTo>
                  <a:pt x="6951873" y="6857999"/>
                </a:lnTo>
                <a:lnTo>
                  <a:pt x="0" y="6857999"/>
                </a:lnTo>
                <a:close/>
              </a:path>
            </a:pathLst>
          </a:custGeom>
          <a:solidFill>
            <a:schemeClr val="accent2">
              <a:lumMod val="75000"/>
            </a:schemeClr>
          </a:solidFill>
          <a:ln>
            <a:noFill/>
          </a:ln>
          <a:effectLst>
            <a:innerShdw blurRad="215900" dist="50800">
              <a:prstClr val="black">
                <a:alpha val="3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a:off x="616945" y="2327314"/>
            <a:ext cx="3966072" cy="0"/>
          </a:xfrm>
          <a:prstGeom prst="line">
            <a:avLst/>
          </a:prstGeom>
          <a:ln>
            <a:solidFill>
              <a:schemeClr val="accent2">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05928" y="4530687"/>
            <a:ext cx="3966072" cy="0"/>
          </a:xfrm>
          <a:prstGeom prst="line">
            <a:avLst/>
          </a:prstGeom>
          <a:ln>
            <a:solidFill>
              <a:schemeClr val="accent2">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sp>
        <p:nvSpPr>
          <p:cNvPr id="37" name="Freeform 6"/>
          <p:cNvSpPr>
            <a:spLocks/>
          </p:cNvSpPr>
          <p:nvPr/>
        </p:nvSpPr>
        <p:spPr bwMode="auto">
          <a:xfrm>
            <a:off x="807852" y="1112577"/>
            <a:ext cx="1068636" cy="857480"/>
          </a:xfrm>
          <a:custGeom>
            <a:avLst/>
            <a:gdLst>
              <a:gd name="T0" fmla="*/ 630 w 1260"/>
              <a:gd name="T1" fmla="*/ 31 h 1031"/>
              <a:gd name="T2" fmla="*/ 731 w 1260"/>
              <a:gd name="T3" fmla="*/ 52 h 1031"/>
              <a:gd name="T4" fmla="*/ 818 w 1260"/>
              <a:gd name="T5" fmla="*/ 128 h 1031"/>
              <a:gd name="T6" fmla="*/ 828 w 1260"/>
              <a:gd name="T7" fmla="*/ 234 h 1031"/>
              <a:gd name="T8" fmla="*/ 836 w 1260"/>
              <a:gd name="T9" fmla="*/ 292 h 1031"/>
              <a:gd name="T10" fmla="*/ 826 w 1260"/>
              <a:gd name="T11" fmla="*/ 374 h 1031"/>
              <a:gd name="T12" fmla="*/ 847 w 1260"/>
              <a:gd name="T13" fmla="*/ 362 h 1031"/>
              <a:gd name="T14" fmla="*/ 830 w 1260"/>
              <a:gd name="T15" fmla="*/ 437 h 1031"/>
              <a:gd name="T16" fmla="*/ 818 w 1260"/>
              <a:gd name="T17" fmla="*/ 475 h 1031"/>
              <a:gd name="T18" fmla="*/ 793 w 1260"/>
              <a:gd name="T19" fmla="*/ 504 h 1031"/>
              <a:gd name="T20" fmla="*/ 787 w 1260"/>
              <a:gd name="T21" fmla="*/ 554 h 1031"/>
              <a:gd name="T22" fmla="*/ 766 w 1260"/>
              <a:gd name="T23" fmla="*/ 603 h 1031"/>
              <a:gd name="T24" fmla="*/ 808 w 1260"/>
              <a:gd name="T25" fmla="*/ 723 h 1031"/>
              <a:gd name="T26" fmla="*/ 845 w 1260"/>
              <a:gd name="T27" fmla="*/ 742 h 1031"/>
              <a:gd name="T28" fmla="*/ 1103 w 1260"/>
              <a:gd name="T29" fmla="*/ 874 h 1031"/>
              <a:gd name="T30" fmla="*/ 1260 w 1260"/>
              <a:gd name="T31" fmla="*/ 1031 h 1031"/>
              <a:gd name="T32" fmla="*/ 0 w 1260"/>
              <a:gd name="T33" fmla="*/ 1031 h 1031"/>
              <a:gd name="T34" fmla="*/ 157 w 1260"/>
              <a:gd name="T35" fmla="*/ 874 h 1031"/>
              <a:gd name="T36" fmla="*/ 415 w 1260"/>
              <a:gd name="T37" fmla="*/ 742 h 1031"/>
              <a:gd name="T38" fmla="*/ 452 w 1260"/>
              <a:gd name="T39" fmla="*/ 723 h 1031"/>
              <a:gd name="T40" fmla="*/ 494 w 1260"/>
              <a:gd name="T41" fmla="*/ 603 h 1031"/>
              <a:gd name="T42" fmla="*/ 473 w 1260"/>
              <a:gd name="T43" fmla="*/ 554 h 1031"/>
              <a:gd name="T44" fmla="*/ 467 w 1260"/>
              <a:gd name="T45" fmla="*/ 504 h 1031"/>
              <a:gd name="T46" fmla="*/ 442 w 1260"/>
              <a:gd name="T47" fmla="*/ 475 h 1031"/>
              <a:gd name="T48" fmla="*/ 430 w 1260"/>
              <a:gd name="T49" fmla="*/ 437 h 1031"/>
              <a:gd name="T50" fmla="*/ 413 w 1260"/>
              <a:gd name="T51" fmla="*/ 362 h 1031"/>
              <a:gd name="T52" fmla="*/ 434 w 1260"/>
              <a:gd name="T53" fmla="*/ 374 h 1031"/>
              <a:gd name="T54" fmla="*/ 424 w 1260"/>
              <a:gd name="T55" fmla="*/ 292 h 1031"/>
              <a:gd name="T56" fmla="*/ 432 w 1260"/>
              <a:gd name="T57" fmla="*/ 234 h 1031"/>
              <a:gd name="T58" fmla="*/ 442 w 1260"/>
              <a:gd name="T59" fmla="*/ 128 h 1031"/>
              <a:gd name="T60" fmla="*/ 529 w 1260"/>
              <a:gd name="T61" fmla="*/ 52 h 1031"/>
              <a:gd name="T62" fmla="*/ 630 w 1260"/>
              <a:gd name="T63" fmla="*/ 31 h 1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60" h="1031">
                <a:moveTo>
                  <a:pt x="630" y="31"/>
                </a:moveTo>
                <a:cubicBezTo>
                  <a:pt x="692" y="0"/>
                  <a:pt x="731" y="52"/>
                  <a:pt x="731" y="52"/>
                </a:cubicBezTo>
                <a:cubicBezTo>
                  <a:pt x="818" y="60"/>
                  <a:pt x="818" y="128"/>
                  <a:pt x="818" y="128"/>
                </a:cubicBezTo>
                <a:cubicBezTo>
                  <a:pt x="878" y="155"/>
                  <a:pt x="828" y="234"/>
                  <a:pt x="828" y="234"/>
                </a:cubicBezTo>
                <a:cubicBezTo>
                  <a:pt x="841" y="268"/>
                  <a:pt x="836" y="292"/>
                  <a:pt x="836" y="292"/>
                </a:cubicBezTo>
                <a:cubicBezTo>
                  <a:pt x="818" y="341"/>
                  <a:pt x="826" y="374"/>
                  <a:pt x="826" y="374"/>
                </a:cubicBezTo>
                <a:cubicBezTo>
                  <a:pt x="830" y="366"/>
                  <a:pt x="847" y="362"/>
                  <a:pt x="847" y="362"/>
                </a:cubicBezTo>
                <a:cubicBezTo>
                  <a:pt x="880" y="372"/>
                  <a:pt x="830" y="437"/>
                  <a:pt x="830" y="437"/>
                </a:cubicBezTo>
                <a:cubicBezTo>
                  <a:pt x="820" y="459"/>
                  <a:pt x="818" y="475"/>
                  <a:pt x="818" y="475"/>
                </a:cubicBezTo>
                <a:cubicBezTo>
                  <a:pt x="818" y="504"/>
                  <a:pt x="793" y="504"/>
                  <a:pt x="793" y="504"/>
                </a:cubicBezTo>
                <a:cubicBezTo>
                  <a:pt x="787" y="554"/>
                  <a:pt x="787" y="554"/>
                  <a:pt x="787" y="554"/>
                </a:cubicBezTo>
                <a:cubicBezTo>
                  <a:pt x="787" y="587"/>
                  <a:pt x="766" y="603"/>
                  <a:pt x="766" y="603"/>
                </a:cubicBezTo>
                <a:cubicBezTo>
                  <a:pt x="766" y="719"/>
                  <a:pt x="808" y="723"/>
                  <a:pt x="808" y="723"/>
                </a:cubicBezTo>
                <a:cubicBezTo>
                  <a:pt x="828" y="723"/>
                  <a:pt x="845" y="742"/>
                  <a:pt x="845" y="742"/>
                </a:cubicBezTo>
                <a:cubicBezTo>
                  <a:pt x="907" y="801"/>
                  <a:pt x="1103" y="874"/>
                  <a:pt x="1103" y="874"/>
                </a:cubicBezTo>
                <a:cubicBezTo>
                  <a:pt x="1253" y="911"/>
                  <a:pt x="1260" y="1031"/>
                  <a:pt x="1260" y="1031"/>
                </a:cubicBezTo>
                <a:cubicBezTo>
                  <a:pt x="0" y="1031"/>
                  <a:pt x="0" y="1031"/>
                  <a:pt x="0" y="1031"/>
                </a:cubicBezTo>
                <a:cubicBezTo>
                  <a:pt x="0" y="1031"/>
                  <a:pt x="7" y="911"/>
                  <a:pt x="157" y="874"/>
                </a:cubicBezTo>
                <a:cubicBezTo>
                  <a:pt x="157" y="874"/>
                  <a:pt x="353" y="801"/>
                  <a:pt x="415" y="742"/>
                </a:cubicBezTo>
                <a:cubicBezTo>
                  <a:pt x="415" y="742"/>
                  <a:pt x="432" y="723"/>
                  <a:pt x="452" y="723"/>
                </a:cubicBezTo>
                <a:cubicBezTo>
                  <a:pt x="452" y="723"/>
                  <a:pt x="494" y="719"/>
                  <a:pt x="494" y="603"/>
                </a:cubicBezTo>
                <a:cubicBezTo>
                  <a:pt x="494" y="603"/>
                  <a:pt x="473" y="587"/>
                  <a:pt x="473" y="554"/>
                </a:cubicBezTo>
                <a:cubicBezTo>
                  <a:pt x="467" y="504"/>
                  <a:pt x="467" y="504"/>
                  <a:pt x="467" y="504"/>
                </a:cubicBezTo>
                <a:cubicBezTo>
                  <a:pt x="467" y="504"/>
                  <a:pt x="442" y="504"/>
                  <a:pt x="442" y="475"/>
                </a:cubicBezTo>
                <a:cubicBezTo>
                  <a:pt x="442" y="475"/>
                  <a:pt x="440" y="459"/>
                  <a:pt x="430" y="437"/>
                </a:cubicBezTo>
                <a:cubicBezTo>
                  <a:pt x="430" y="437"/>
                  <a:pt x="380" y="372"/>
                  <a:pt x="413" y="362"/>
                </a:cubicBezTo>
                <a:cubicBezTo>
                  <a:pt x="413" y="362"/>
                  <a:pt x="430" y="366"/>
                  <a:pt x="434" y="374"/>
                </a:cubicBezTo>
                <a:cubicBezTo>
                  <a:pt x="434" y="374"/>
                  <a:pt x="442" y="341"/>
                  <a:pt x="424" y="292"/>
                </a:cubicBezTo>
                <a:cubicBezTo>
                  <a:pt x="424" y="292"/>
                  <a:pt x="419" y="268"/>
                  <a:pt x="432" y="234"/>
                </a:cubicBezTo>
                <a:cubicBezTo>
                  <a:pt x="432" y="234"/>
                  <a:pt x="382" y="155"/>
                  <a:pt x="442" y="128"/>
                </a:cubicBezTo>
                <a:cubicBezTo>
                  <a:pt x="442" y="128"/>
                  <a:pt x="442" y="60"/>
                  <a:pt x="529" y="52"/>
                </a:cubicBezTo>
                <a:cubicBezTo>
                  <a:pt x="529" y="52"/>
                  <a:pt x="568" y="0"/>
                  <a:pt x="630" y="31"/>
                </a:cubicBezTo>
                <a:close/>
              </a:path>
            </a:pathLst>
          </a:custGeom>
          <a:solidFill>
            <a:schemeClr val="bg1">
              <a:alpha val="49000"/>
            </a:schemeClr>
          </a:solidFill>
          <a:ln>
            <a:noFill/>
          </a:ln>
          <a:effectLst>
            <a:outerShdw blurRad="342900" sx="120000" sy="1200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45" name="Rectangle 44"/>
          <p:cNvSpPr/>
          <p:nvPr/>
        </p:nvSpPr>
        <p:spPr>
          <a:xfrm>
            <a:off x="7608985" y="1541317"/>
            <a:ext cx="3558828" cy="2585323"/>
          </a:xfrm>
          <a:prstGeom prst="rect">
            <a:avLst/>
          </a:prstGeom>
        </p:spPr>
        <p:txBody>
          <a:bodyPr wrap="square" anchor="ctr">
            <a:spAutoFit/>
          </a:bodyPr>
          <a:lstStyle/>
          <a:p>
            <a:r>
              <a:rPr lang="en-US" sz="5400" spc="-110" dirty="0">
                <a:ln w="3175">
                  <a:solidFill>
                    <a:srgbClr val="106D6D"/>
                  </a:solidFill>
                </a:ln>
                <a:solidFill>
                  <a:srgbClr val="106D6D"/>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Natural Language Processing</a:t>
            </a:r>
          </a:p>
        </p:txBody>
      </p:sp>
      <p:sp>
        <p:nvSpPr>
          <p:cNvPr id="49" name="Freeform 14"/>
          <p:cNvSpPr>
            <a:spLocks/>
          </p:cNvSpPr>
          <p:nvPr/>
        </p:nvSpPr>
        <p:spPr bwMode="auto">
          <a:xfrm>
            <a:off x="763941" y="2798284"/>
            <a:ext cx="1156458" cy="1030615"/>
          </a:xfrm>
          <a:custGeom>
            <a:avLst/>
            <a:gdLst>
              <a:gd name="T0" fmla="*/ 875 w 1041"/>
              <a:gd name="T1" fmla="*/ 808 h 980"/>
              <a:gd name="T2" fmla="*/ 848 w 1041"/>
              <a:gd name="T3" fmla="*/ 807 h 980"/>
              <a:gd name="T4" fmla="*/ 639 w 1041"/>
              <a:gd name="T5" fmla="*/ 692 h 980"/>
              <a:gd name="T6" fmla="*/ 638 w 1041"/>
              <a:gd name="T7" fmla="*/ 675 h 980"/>
              <a:gd name="T8" fmla="*/ 668 w 1041"/>
              <a:gd name="T9" fmla="*/ 677 h 980"/>
              <a:gd name="T10" fmla="*/ 796 w 1041"/>
              <a:gd name="T11" fmla="*/ 641 h 980"/>
              <a:gd name="T12" fmla="*/ 791 w 1041"/>
              <a:gd name="T13" fmla="*/ 555 h 980"/>
              <a:gd name="T14" fmla="*/ 770 w 1041"/>
              <a:gd name="T15" fmla="*/ 448 h 980"/>
              <a:gd name="T16" fmla="*/ 770 w 1041"/>
              <a:gd name="T17" fmla="*/ 319 h 980"/>
              <a:gd name="T18" fmla="*/ 722 w 1041"/>
              <a:gd name="T19" fmla="*/ 148 h 980"/>
              <a:gd name="T20" fmla="*/ 551 w 1041"/>
              <a:gd name="T21" fmla="*/ 11 h 980"/>
              <a:gd name="T22" fmla="*/ 541 w 1041"/>
              <a:gd name="T23" fmla="*/ 11 h 980"/>
              <a:gd name="T24" fmla="*/ 522 w 1041"/>
              <a:gd name="T25" fmla="*/ 11 h 980"/>
              <a:gd name="T26" fmla="*/ 519 w 1041"/>
              <a:gd name="T27" fmla="*/ 11 h 980"/>
              <a:gd name="T28" fmla="*/ 500 w 1041"/>
              <a:gd name="T29" fmla="*/ 11 h 980"/>
              <a:gd name="T30" fmla="*/ 490 w 1041"/>
              <a:gd name="T31" fmla="*/ 11 h 980"/>
              <a:gd name="T32" fmla="*/ 319 w 1041"/>
              <a:gd name="T33" fmla="*/ 148 h 980"/>
              <a:gd name="T34" fmla="*/ 270 w 1041"/>
              <a:gd name="T35" fmla="*/ 319 h 980"/>
              <a:gd name="T36" fmla="*/ 270 w 1041"/>
              <a:gd name="T37" fmla="*/ 448 h 980"/>
              <a:gd name="T38" fmla="*/ 249 w 1041"/>
              <a:gd name="T39" fmla="*/ 555 h 980"/>
              <a:gd name="T40" fmla="*/ 245 w 1041"/>
              <a:gd name="T41" fmla="*/ 641 h 980"/>
              <a:gd name="T42" fmla="*/ 373 w 1041"/>
              <a:gd name="T43" fmla="*/ 677 h 980"/>
              <a:gd name="T44" fmla="*/ 403 w 1041"/>
              <a:gd name="T45" fmla="*/ 675 h 980"/>
              <a:gd name="T46" fmla="*/ 402 w 1041"/>
              <a:gd name="T47" fmla="*/ 692 h 980"/>
              <a:gd name="T48" fmla="*/ 192 w 1041"/>
              <a:gd name="T49" fmla="*/ 807 h 980"/>
              <a:gd name="T50" fmla="*/ 165 w 1041"/>
              <a:gd name="T51" fmla="*/ 808 h 980"/>
              <a:gd name="T52" fmla="*/ 9 w 1041"/>
              <a:gd name="T53" fmla="*/ 980 h 980"/>
              <a:gd name="T54" fmla="*/ 1031 w 1041"/>
              <a:gd name="T55" fmla="*/ 980 h 980"/>
              <a:gd name="T56" fmla="*/ 875 w 1041"/>
              <a:gd name="T57" fmla="*/ 808 h 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1" h="980">
                <a:moveTo>
                  <a:pt x="875" y="808"/>
                </a:moveTo>
                <a:cubicBezTo>
                  <a:pt x="848" y="807"/>
                  <a:pt x="848" y="807"/>
                  <a:pt x="848" y="807"/>
                </a:cubicBezTo>
                <a:cubicBezTo>
                  <a:pt x="848" y="807"/>
                  <a:pt x="660" y="768"/>
                  <a:pt x="639" y="692"/>
                </a:cubicBezTo>
                <a:cubicBezTo>
                  <a:pt x="638" y="675"/>
                  <a:pt x="638" y="675"/>
                  <a:pt x="638" y="675"/>
                </a:cubicBezTo>
                <a:cubicBezTo>
                  <a:pt x="668" y="677"/>
                  <a:pt x="668" y="677"/>
                  <a:pt x="668" y="677"/>
                </a:cubicBezTo>
                <a:cubicBezTo>
                  <a:pt x="731" y="687"/>
                  <a:pt x="796" y="641"/>
                  <a:pt x="796" y="641"/>
                </a:cubicBezTo>
                <a:cubicBezTo>
                  <a:pt x="763" y="631"/>
                  <a:pt x="773" y="607"/>
                  <a:pt x="791" y="555"/>
                </a:cubicBezTo>
                <a:cubicBezTo>
                  <a:pt x="810" y="504"/>
                  <a:pt x="770" y="448"/>
                  <a:pt x="770" y="448"/>
                </a:cubicBezTo>
                <a:cubicBezTo>
                  <a:pt x="799" y="443"/>
                  <a:pt x="797" y="380"/>
                  <a:pt x="770" y="319"/>
                </a:cubicBezTo>
                <a:cubicBezTo>
                  <a:pt x="743" y="257"/>
                  <a:pt x="722" y="148"/>
                  <a:pt x="722" y="148"/>
                </a:cubicBezTo>
                <a:cubicBezTo>
                  <a:pt x="665" y="0"/>
                  <a:pt x="551" y="11"/>
                  <a:pt x="551" y="11"/>
                </a:cubicBezTo>
                <a:cubicBezTo>
                  <a:pt x="541" y="11"/>
                  <a:pt x="541" y="11"/>
                  <a:pt x="541" y="11"/>
                </a:cubicBezTo>
                <a:cubicBezTo>
                  <a:pt x="522" y="11"/>
                  <a:pt x="522" y="11"/>
                  <a:pt x="522" y="11"/>
                </a:cubicBezTo>
                <a:cubicBezTo>
                  <a:pt x="519" y="11"/>
                  <a:pt x="519" y="11"/>
                  <a:pt x="519" y="11"/>
                </a:cubicBezTo>
                <a:cubicBezTo>
                  <a:pt x="500" y="11"/>
                  <a:pt x="500" y="11"/>
                  <a:pt x="500" y="11"/>
                </a:cubicBezTo>
                <a:cubicBezTo>
                  <a:pt x="490" y="11"/>
                  <a:pt x="490" y="11"/>
                  <a:pt x="490" y="11"/>
                </a:cubicBezTo>
                <a:cubicBezTo>
                  <a:pt x="490" y="11"/>
                  <a:pt x="375" y="0"/>
                  <a:pt x="319" y="148"/>
                </a:cubicBezTo>
                <a:cubicBezTo>
                  <a:pt x="319" y="148"/>
                  <a:pt x="297" y="257"/>
                  <a:pt x="270" y="319"/>
                </a:cubicBezTo>
                <a:cubicBezTo>
                  <a:pt x="243" y="380"/>
                  <a:pt x="241" y="443"/>
                  <a:pt x="270" y="448"/>
                </a:cubicBezTo>
                <a:cubicBezTo>
                  <a:pt x="270" y="448"/>
                  <a:pt x="231" y="504"/>
                  <a:pt x="249" y="555"/>
                </a:cubicBezTo>
                <a:cubicBezTo>
                  <a:pt x="268" y="607"/>
                  <a:pt x="277" y="631"/>
                  <a:pt x="245" y="641"/>
                </a:cubicBezTo>
                <a:cubicBezTo>
                  <a:pt x="245" y="641"/>
                  <a:pt x="310" y="687"/>
                  <a:pt x="373" y="677"/>
                </a:cubicBezTo>
                <a:cubicBezTo>
                  <a:pt x="403" y="675"/>
                  <a:pt x="403" y="675"/>
                  <a:pt x="403" y="675"/>
                </a:cubicBezTo>
                <a:cubicBezTo>
                  <a:pt x="402" y="692"/>
                  <a:pt x="402" y="692"/>
                  <a:pt x="402" y="692"/>
                </a:cubicBezTo>
                <a:cubicBezTo>
                  <a:pt x="380" y="768"/>
                  <a:pt x="192" y="807"/>
                  <a:pt x="192" y="807"/>
                </a:cubicBezTo>
                <a:cubicBezTo>
                  <a:pt x="165" y="808"/>
                  <a:pt x="165" y="808"/>
                  <a:pt x="165" y="808"/>
                </a:cubicBezTo>
                <a:cubicBezTo>
                  <a:pt x="0" y="830"/>
                  <a:pt x="9" y="980"/>
                  <a:pt x="9" y="980"/>
                </a:cubicBezTo>
                <a:cubicBezTo>
                  <a:pt x="1031" y="980"/>
                  <a:pt x="1031" y="980"/>
                  <a:pt x="1031" y="980"/>
                </a:cubicBezTo>
                <a:cubicBezTo>
                  <a:pt x="1031" y="980"/>
                  <a:pt x="1041" y="830"/>
                  <a:pt x="875" y="808"/>
                </a:cubicBezTo>
                <a:close/>
              </a:path>
            </a:pathLst>
          </a:custGeom>
          <a:solidFill>
            <a:schemeClr val="bg1">
              <a:alpha val="49000"/>
            </a:schemeClr>
          </a:solidFill>
          <a:ln>
            <a:noFill/>
          </a:ln>
          <a:effectLst>
            <a:outerShdw blurRad="342900" sx="120000" sy="1200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57" name="Group 31"/>
          <p:cNvGrpSpPr>
            <a:grpSpLocks noChangeAspect="1"/>
          </p:cNvGrpSpPr>
          <p:nvPr/>
        </p:nvGrpSpPr>
        <p:grpSpPr bwMode="auto">
          <a:xfrm>
            <a:off x="888437" y="4858436"/>
            <a:ext cx="1085681" cy="1083932"/>
            <a:chOff x="1722" y="2278"/>
            <a:chExt cx="1242" cy="1240"/>
          </a:xfrm>
          <a:solidFill>
            <a:schemeClr val="bg1">
              <a:alpha val="49000"/>
            </a:schemeClr>
          </a:solidFill>
          <a:effectLst>
            <a:outerShdw blurRad="342900" sx="120000" sy="120000" algn="ctr" rotWithShape="0">
              <a:prstClr val="black">
                <a:alpha val="40000"/>
              </a:prstClr>
            </a:outerShdw>
          </a:effectLst>
        </p:grpSpPr>
        <p:sp>
          <p:nvSpPr>
            <p:cNvPr id="58" name="Freeform 33"/>
            <p:cNvSpPr>
              <a:spLocks noEditPoints="1"/>
            </p:cNvSpPr>
            <p:nvPr/>
          </p:nvSpPr>
          <p:spPr bwMode="auto">
            <a:xfrm>
              <a:off x="2023" y="2578"/>
              <a:ext cx="941" cy="940"/>
            </a:xfrm>
            <a:custGeom>
              <a:avLst/>
              <a:gdLst>
                <a:gd name="T0" fmla="*/ 1140 w 2824"/>
                <a:gd name="T1" fmla="*/ 983 h 2818"/>
                <a:gd name="T2" fmla="*/ 935 w 2824"/>
                <a:gd name="T3" fmla="*/ 1239 h 2818"/>
                <a:gd name="T4" fmla="*/ 935 w 2824"/>
                <a:gd name="T5" fmla="*/ 1579 h 2818"/>
                <a:gd name="T6" fmla="*/ 1140 w 2824"/>
                <a:gd name="T7" fmla="*/ 1835 h 2818"/>
                <a:gd name="T8" fmla="*/ 1470 w 2824"/>
                <a:gd name="T9" fmla="*/ 1912 h 2818"/>
                <a:gd name="T10" fmla="*/ 1770 w 2824"/>
                <a:gd name="T11" fmla="*/ 1766 h 2818"/>
                <a:gd name="T12" fmla="*/ 1915 w 2824"/>
                <a:gd name="T13" fmla="*/ 1468 h 2818"/>
                <a:gd name="T14" fmla="*/ 1839 w 2824"/>
                <a:gd name="T15" fmla="*/ 1138 h 2818"/>
                <a:gd name="T16" fmla="*/ 1582 w 2824"/>
                <a:gd name="T17" fmla="*/ 932 h 2818"/>
                <a:gd name="T18" fmla="*/ 1557 w 2824"/>
                <a:gd name="T19" fmla="*/ 3 h 2818"/>
                <a:gd name="T20" fmla="*/ 1692 w 2824"/>
                <a:gd name="T21" fmla="*/ 138 h 2818"/>
                <a:gd name="T22" fmla="*/ 1731 w 2824"/>
                <a:gd name="T23" fmla="*/ 378 h 2818"/>
                <a:gd name="T24" fmla="*/ 1923 w 2824"/>
                <a:gd name="T25" fmla="*/ 456 h 2818"/>
                <a:gd name="T26" fmla="*/ 2109 w 2824"/>
                <a:gd name="T27" fmla="*/ 317 h 2818"/>
                <a:gd name="T28" fmla="*/ 2263 w 2824"/>
                <a:gd name="T29" fmla="*/ 293 h 2818"/>
                <a:gd name="T30" fmla="*/ 2523 w 2824"/>
                <a:gd name="T31" fmla="*/ 541 h 2818"/>
                <a:gd name="T32" fmla="*/ 2508 w 2824"/>
                <a:gd name="T33" fmla="*/ 711 h 2818"/>
                <a:gd name="T34" fmla="*/ 2367 w 2824"/>
                <a:gd name="T35" fmla="*/ 906 h 2818"/>
                <a:gd name="T36" fmla="*/ 2445 w 2824"/>
                <a:gd name="T37" fmla="*/ 1090 h 2818"/>
                <a:gd name="T38" fmla="*/ 2686 w 2824"/>
                <a:gd name="T39" fmla="*/ 1130 h 2818"/>
                <a:gd name="T40" fmla="*/ 2820 w 2824"/>
                <a:gd name="T41" fmla="*/ 1264 h 2818"/>
                <a:gd name="T42" fmla="*/ 2772 w 2824"/>
                <a:gd name="T43" fmla="*/ 1641 h 2818"/>
                <a:gd name="T44" fmla="*/ 2497 w 2824"/>
                <a:gd name="T45" fmla="*/ 1694 h 2818"/>
                <a:gd name="T46" fmla="*/ 2401 w 2824"/>
                <a:gd name="T47" fmla="*/ 1818 h 2818"/>
                <a:gd name="T48" fmla="*/ 2381 w 2824"/>
                <a:gd name="T49" fmla="*/ 1972 h 2818"/>
                <a:gd name="T50" fmla="*/ 2538 w 2824"/>
                <a:gd name="T51" fmla="*/ 2191 h 2818"/>
                <a:gd name="T52" fmla="*/ 2331 w 2824"/>
                <a:gd name="T53" fmla="*/ 2483 h 2818"/>
                <a:gd name="T54" fmla="*/ 2182 w 2824"/>
                <a:gd name="T55" fmla="*/ 2532 h 2818"/>
                <a:gd name="T56" fmla="*/ 1977 w 2824"/>
                <a:gd name="T57" fmla="*/ 2377 h 2818"/>
                <a:gd name="T58" fmla="*/ 1875 w 2824"/>
                <a:gd name="T59" fmla="*/ 2372 h 2818"/>
                <a:gd name="T60" fmla="*/ 1706 w 2824"/>
                <a:gd name="T61" fmla="*/ 2474 h 2818"/>
                <a:gd name="T62" fmla="*/ 1666 w 2824"/>
                <a:gd name="T63" fmla="*/ 2742 h 2818"/>
                <a:gd name="T64" fmla="*/ 1301 w 2824"/>
                <a:gd name="T65" fmla="*/ 2818 h 2818"/>
                <a:gd name="T66" fmla="*/ 1142 w 2824"/>
                <a:gd name="T67" fmla="*/ 2712 h 2818"/>
                <a:gd name="T68" fmla="*/ 1107 w 2824"/>
                <a:gd name="T69" fmla="*/ 2455 h 2818"/>
                <a:gd name="T70" fmla="*/ 927 w 2824"/>
                <a:gd name="T71" fmla="*/ 2365 h 2818"/>
                <a:gd name="T72" fmla="*/ 736 w 2824"/>
                <a:gd name="T73" fmla="*/ 2483 h 2818"/>
                <a:gd name="T74" fmla="*/ 586 w 2824"/>
                <a:gd name="T75" fmla="*/ 2532 h 2818"/>
                <a:gd name="T76" fmla="*/ 316 w 2824"/>
                <a:gd name="T77" fmla="*/ 2304 h 2818"/>
                <a:gd name="T78" fmla="*/ 301 w 2824"/>
                <a:gd name="T79" fmla="*/ 2134 h 2818"/>
                <a:gd name="T80" fmla="*/ 455 w 2824"/>
                <a:gd name="T81" fmla="*/ 1933 h 2818"/>
                <a:gd name="T82" fmla="*/ 392 w 2824"/>
                <a:gd name="T83" fmla="*/ 1745 h 2818"/>
                <a:gd name="T84" fmla="*/ 173 w 2824"/>
                <a:gd name="T85" fmla="*/ 1692 h 2818"/>
                <a:gd name="T86" fmla="*/ 14 w 2824"/>
                <a:gd name="T87" fmla="*/ 1587 h 2818"/>
                <a:gd name="T88" fmla="*/ 30 w 2824"/>
                <a:gd name="T89" fmla="*/ 1203 h 2818"/>
                <a:gd name="T90" fmla="*/ 309 w 2824"/>
                <a:gd name="T91" fmla="*/ 1126 h 2818"/>
                <a:gd name="T92" fmla="*/ 401 w 2824"/>
                <a:gd name="T93" fmla="*/ 1054 h 2818"/>
                <a:gd name="T94" fmla="*/ 451 w 2824"/>
                <a:gd name="T95" fmla="*/ 864 h 2818"/>
                <a:gd name="T96" fmla="*/ 293 w 2824"/>
                <a:gd name="T97" fmla="*/ 666 h 2818"/>
                <a:gd name="T98" fmla="*/ 318 w 2824"/>
                <a:gd name="T99" fmla="*/ 512 h 2818"/>
                <a:gd name="T100" fmla="*/ 586 w 2824"/>
                <a:gd name="T101" fmla="*/ 286 h 2818"/>
                <a:gd name="T102" fmla="*/ 736 w 2824"/>
                <a:gd name="T103" fmla="*/ 335 h 2818"/>
                <a:gd name="T104" fmla="*/ 919 w 2824"/>
                <a:gd name="T105" fmla="*/ 454 h 2818"/>
                <a:gd name="T106" fmla="*/ 1092 w 2824"/>
                <a:gd name="T107" fmla="*/ 378 h 2818"/>
                <a:gd name="T108" fmla="*/ 1132 w 2824"/>
                <a:gd name="T109" fmla="*/ 138 h 2818"/>
                <a:gd name="T110" fmla="*/ 1267 w 2824"/>
                <a:gd name="T111" fmla="*/ 3 h 2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24" h="2818">
                  <a:moveTo>
                    <a:pt x="1412" y="903"/>
                  </a:moveTo>
                  <a:lnTo>
                    <a:pt x="1353" y="906"/>
                  </a:lnTo>
                  <a:lnTo>
                    <a:pt x="1296" y="916"/>
                  </a:lnTo>
                  <a:lnTo>
                    <a:pt x="1241" y="932"/>
                  </a:lnTo>
                  <a:lnTo>
                    <a:pt x="1189" y="955"/>
                  </a:lnTo>
                  <a:lnTo>
                    <a:pt x="1140" y="983"/>
                  </a:lnTo>
                  <a:lnTo>
                    <a:pt x="1096" y="1014"/>
                  </a:lnTo>
                  <a:lnTo>
                    <a:pt x="1053" y="1052"/>
                  </a:lnTo>
                  <a:lnTo>
                    <a:pt x="1017" y="1093"/>
                  </a:lnTo>
                  <a:lnTo>
                    <a:pt x="984" y="1138"/>
                  </a:lnTo>
                  <a:lnTo>
                    <a:pt x="956" y="1187"/>
                  </a:lnTo>
                  <a:lnTo>
                    <a:pt x="935" y="1239"/>
                  </a:lnTo>
                  <a:lnTo>
                    <a:pt x="919" y="1293"/>
                  </a:lnTo>
                  <a:lnTo>
                    <a:pt x="908" y="1350"/>
                  </a:lnTo>
                  <a:lnTo>
                    <a:pt x="905" y="1409"/>
                  </a:lnTo>
                  <a:lnTo>
                    <a:pt x="908" y="1468"/>
                  </a:lnTo>
                  <a:lnTo>
                    <a:pt x="919" y="1525"/>
                  </a:lnTo>
                  <a:lnTo>
                    <a:pt x="935" y="1579"/>
                  </a:lnTo>
                  <a:lnTo>
                    <a:pt x="956" y="1631"/>
                  </a:lnTo>
                  <a:lnTo>
                    <a:pt x="984" y="1680"/>
                  </a:lnTo>
                  <a:lnTo>
                    <a:pt x="1017" y="1725"/>
                  </a:lnTo>
                  <a:lnTo>
                    <a:pt x="1053" y="1766"/>
                  </a:lnTo>
                  <a:lnTo>
                    <a:pt x="1096" y="1803"/>
                  </a:lnTo>
                  <a:lnTo>
                    <a:pt x="1140" y="1835"/>
                  </a:lnTo>
                  <a:lnTo>
                    <a:pt x="1189" y="1863"/>
                  </a:lnTo>
                  <a:lnTo>
                    <a:pt x="1241" y="1885"/>
                  </a:lnTo>
                  <a:lnTo>
                    <a:pt x="1296" y="1901"/>
                  </a:lnTo>
                  <a:lnTo>
                    <a:pt x="1353" y="1912"/>
                  </a:lnTo>
                  <a:lnTo>
                    <a:pt x="1412" y="1915"/>
                  </a:lnTo>
                  <a:lnTo>
                    <a:pt x="1470" y="1912"/>
                  </a:lnTo>
                  <a:lnTo>
                    <a:pt x="1527" y="1901"/>
                  </a:lnTo>
                  <a:lnTo>
                    <a:pt x="1582" y="1885"/>
                  </a:lnTo>
                  <a:lnTo>
                    <a:pt x="1635" y="1863"/>
                  </a:lnTo>
                  <a:lnTo>
                    <a:pt x="1683" y="1835"/>
                  </a:lnTo>
                  <a:lnTo>
                    <a:pt x="1728" y="1803"/>
                  </a:lnTo>
                  <a:lnTo>
                    <a:pt x="1770" y="1766"/>
                  </a:lnTo>
                  <a:lnTo>
                    <a:pt x="1807" y="1725"/>
                  </a:lnTo>
                  <a:lnTo>
                    <a:pt x="1839" y="1680"/>
                  </a:lnTo>
                  <a:lnTo>
                    <a:pt x="1867" y="1631"/>
                  </a:lnTo>
                  <a:lnTo>
                    <a:pt x="1888" y="1579"/>
                  </a:lnTo>
                  <a:lnTo>
                    <a:pt x="1905" y="1525"/>
                  </a:lnTo>
                  <a:lnTo>
                    <a:pt x="1915" y="1468"/>
                  </a:lnTo>
                  <a:lnTo>
                    <a:pt x="1918" y="1409"/>
                  </a:lnTo>
                  <a:lnTo>
                    <a:pt x="1915" y="1350"/>
                  </a:lnTo>
                  <a:lnTo>
                    <a:pt x="1905" y="1293"/>
                  </a:lnTo>
                  <a:lnTo>
                    <a:pt x="1888" y="1239"/>
                  </a:lnTo>
                  <a:lnTo>
                    <a:pt x="1867" y="1187"/>
                  </a:lnTo>
                  <a:lnTo>
                    <a:pt x="1839" y="1138"/>
                  </a:lnTo>
                  <a:lnTo>
                    <a:pt x="1807" y="1093"/>
                  </a:lnTo>
                  <a:lnTo>
                    <a:pt x="1770" y="1052"/>
                  </a:lnTo>
                  <a:lnTo>
                    <a:pt x="1728" y="1014"/>
                  </a:lnTo>
                  <a:lnTo>
                    <a:pt x="1683" y="983"/>
                  </a:lnTo>
                  <a:lnTo>
                    <a:pt x="1635" y="955"/>
                  </a:lnTo>
                  <a:lnTo>
                    <a:pt x="1582" y="932"/>
                  </a:lnTo>
                  <a:lnTo>
                    <a:pt x="1527" y="916"/>
                  </a:lnTo>
                  <a:lnTo>
                    <a:pt x="1470" y="906"/>
                  </a:lnTo>
                  <a:lnTo>
                    <a:pt x="1412" y="903"/>
                  </a:lnTo>
                  <a:close/>
                  <a:moveTo>
                    <a:pt x="1301" y="0"/>
                  </a:moveTo>
                  <a:lnTo>
                    <a:pt x="1522" y="0"/>
                  </a:lnTo>
                  <a:lnTo>
                    <a:pt x="1557" y="3"/>
                  </a:lnTo>
                  <a:lnTo>
                    <a:pt x="1589" y="14"/>
                  </a:lnTo>
                  <a:lnTo>
                    <a:pt x="1619" y="29"/>
                  </a:lnTo>
                  <a:lnTo>
                    <a:pt x="1644" y="50"/>
                  </a:lnTo>
                  <a:lnTo>
                    <a:pt x="1666" y="76"/>
                  </a:lnTo>
                  <a:lnTo>
                    <a:pt x="1682" y="106"/>
                  </a:lnTo>
                  <a:lnTo>
                    <a:pt x="1692" y="138"/>
                  </a:lnTo>
                  <a:lnTo>
                    <a:pt x="1695" y="172"/>
                  </a:lnTo>
                  <a:lnTo>
                    <a:pt x="1695" y="308"/>
                  </a:lnTo>
                  <a:lnTo>
                    <a:pt x="1698" y="326"/>
                  </a:lnTo>
                  <a:lnTo>
                    <a:pt x="1706" y="344"/>
                  </a:lnTo>
                  <a:lnTo>
                    <a:pt x="1717" y="362"/>
                  </a:lnTo>
                  <a:lnTo>
                    <a:pt x="1731" y="378"/>
                  </a:lnTo>
                  <a:lnTo>
                    <a:pt x="1748" y="391"/>
                  </a:lnTo>
                  <a:lnTo>
                    <a:pt x="1767" y="400"/>
                  </a:lnTo>
                  <a:lnTo>
                    <a:pt x="1822" y="422"/>
                  </a:lnTo>
                  <a:lnTo>
                    <a:pt x="1875" y="446"/>
                  </a:lnTo>
                  <a:lnTo>
                    <a:pt x="1897" y="452"/>
                  </a:lnTo>
                  <a:lnTo>
                    <a:pt x="1923" y="456"/>
                  </a:lnTo>
                  <a:lnTo>
                    <a:pt x="1943" y="454"/>
                  </a:lnTo>
                  <a:lnTo>
                    <a:pt x="1961" y="449"/>
                  </a:lnTo>
                  <a:lnTo>
                    <a:pt x="1977" y="441"/>
                  </a:lnTo>
                  <a:lnTo>
                    <a:pt x="1991" y="431"/>
                  </a:lnTo>
                  <a:lnTo>
                    <a:pt x="2087" y="335"/>
                  </a:lnTo>
                  <a:lnTo>
                    <a:pt x="2109" y="317"/>
                  </a:lnTo>
                  <a:lnTo>
                    <a:pt x="2132" y="303"/>
                  </a:lnTo>
                  <a:lnTo>
                    <a:pt x="2156" y="293"/>
                  </a:lnTo>
                  <a:lnTo>
                    <a:pt x="2182" y="286"/>
                  </a:lnTo>
                  <a:lnTo>
                    <a:pt x="2209" y="285"/>
                  </a:lnTo>
                  <a:lnTo>
                    <a:pt x="2237" y="286"/>
                  </a:lnTo>
                  <a:lnTo>
                    <a:pt x="2263" y="293"/>
                  </a:lnTo>
                  <a:lnTo>
                    <a:pt x="2288" y="303"/>
                  </a:lnTo>
                  <a:lnTo>
                    <a:pt x="2311" y="317"/>
                  </a:lnTo>
                  <a:lnTo>
                    <a:pt x="2331" y="335"/>
                  </a:lnTo>
                  <a:lnTo>
                    <a:pt x="2488" y="490"/>
                  </a:lnTo>
                  <a:lnTo>
                    <a:pt x="2508" y="514"/>
                  </a:lnTo>
                  <a:lnTo>
                    <a:pt x="2523" y="541"/>
                  </a:lnTo>
                  <a:lnTo>
                    <a:pt x="2532" y="569"/>
                  </a:lnTo>
                  <a:lnTo>
                    <a:pt x="2538" y="598"/>
                  </a:lnTo>
                  <a:lnTo>
                    <a:pt x="2538" y="627"/>
                  </a:lnTo>
                  <a:lnTo>
                    <a:pt x="2532" y="656"/>
                  </a:lnTo>
                  <a:lnTo>
                    <a:pt x="2523" y="685"/>
                  </a:lnTo>
                  <a:lnTo>
                    <a:pt x="2508" y="711"/>
                  </a:lnTo>
                  <a:lnTo>
                    <a:pt x="2488" y="735"/>
                  </a:lnTo>
                  <a:lnTo>
                    <a:pt x="2392" y="831"/>
                  </a:lnTo>
                  <a:lnTo>
                    <a:pt x="2381" y="846"/>
                  </a:lnTo>
                  <a:lnTo>
                    <a:pt x="2373" y="864"/>
                  </a:lnTo>
                  <a:lnTo>
                    <a:pt x="2368" y="884"/>
                  </a:lnTo>
                  <a:lnTo>
                    <a:pt x="2367" y="906"/>
                  </a:lnTo>
                  <a:lnTo>
                    <a:pt x="2370" y="927"/>
                  </a:lnTo>
                  <a:lnTo>
                    <a:pt x="2377" y="947"/>
                  </a:lnTo>
                  <a:lnTo>
                    <a:pt x="2401" y="1000"/>
                  </a:lnTo>
                  <a:lnTo>
                    <a:pt x="2422" y="1054"/>
                  </a:lnTo>
                  <a:lnTo>
                    <a:pt x="2432" y="1073"/>
                  </a:lnTo>
                  <a:lnTo>
                    <a:pt x="2445" y="1090"/>
                  </a:lnTo>
                  <a:lnTo>
                    <a:pt x="2461" y="1105"/>
                  </a:lnTo>
                  <a:lnTo>
                    <a:pt x="2478" y="1116"/>
                  </a:lnTo>
                  <a:lnTo>
                    <a:pt x="2497" y="1124"/>
                  </a:lnTo>
                  <a:lnTo>
                    <a:pt x="2515" y="1126"/>
                  </a:lnTo>
                  <a:lnTo>
                    <a:pt x="2650" y="1126"/>
                  </a:lnTo>
                  <a:lnTo>
                    <a:pt x="2686" y="1130"/>
                  </a:lnTo>
                  <a:lnTo>
                    <a:pt x="2718" y="1140"/>
                  </a:lnTo>
                  <a:lnTo>
                    <a:pt x="2747" y="1156"/>
                  </a:lnTo>
                  <a:lnTo>
                    <a:pt x="2772" y="1176"/>
                  </a:lnTo>
                  <a:lnTo>
                    <a:pt x="2794" y="1203"/>
                  </a:lnTo>
                  <a:lnTo>
                    <a:pt x="2810" y="1232"/>
                  </a:lnTo>
                  <a:lnTo>
                    <a:pt x="2820" y="1264"/>
                  </a:lnTo>
                  <a:lnTo>
                    <a:pt x="2824" y="1298"/>
                  </a:lnTo>
                  <a:lnTo>
                    <a:pt x="2824" y="1519"/>
                  </a:lnTo>
                  <a:lnTo>
                    <a:pt x="2820" y="1554"/>
                  </a:lnTo>
                  <a:lnTo>
                    <a:pt x="2810" y="1587"/>
                  </a:lnTo>
                  <a:lnTo>
                    <a:pt x="2794" y="1615"/>
                  </a:lnTo>
                  <a:lnTo>
                    <a:pt x="2772" y="1641"/>
                  </a:lnTo>
                  <a:lnTo>
                    <a:pt x="2747" y="1662"/>
                  </a:lnTo>
                  <a:lnTo>
                    <a:pt x="2718" y="1678"/>
                  </a:lnTo>
                  <a:lnTo>
                    <a:pt x="2686" y="1688"/>
                  </a:lnTo>
                  <a:lnTo>
                    <a:pt x="2650" y="1692"/>
                  </a:lnTo>
                  <a:lnTo>
                    <a:pt x="2515" y="1692"/>
                  </a:lnTo>
                  <a:lnTo>
                    <a:pt x="2497" y="1694"/>
                  </a:lnTo>
                  <a:lnTo>
                    <a:pt x="2478" y="1702"/>
                  </a:lnTo>
                  <a:lnTo>
                    <a:pt x="2461" y="1713"/>
                  </a:lnTo>
                  <a:lnTo>
                    <a:pt x="2445" y="1728"/>
                  </a:lnTo>
                  <a:lnTo>
                    <a:pt x="2432" y="1745"/>
                  </a:lnTo>
                  <a:lnTo>
                    <a:pt x="2423" y="1763"/>
                  </a:lnTo>
                  <a:lnTo>
                    <a:pt x="2401" y="1818"/>
                  </a:lnTo>
                  <a:lnTo>
                    <a:pt x="2377" y="1871"/>
                  </a:lnTo>
                  <a:lnTo>
                    <a:pt x="2370" y="1891"/>
                  </a:lnTo>
                  <a:lnTo>
                    <a:pt x="2368" y="1912"/>
                  </a:lnTo>
                  <a:lnTo>
                    <a:pt x="2368" y="1933"/>
                  </a:lnTo>
                  <a:lnTo>
                    <a:pt x="2373" y="1954"/>
                  </a:lnTo>
                  <a:lnTo>
                    <a:pt x="2381" y="1972"/>
                  </a:lnTo>
                  <a:lnTo>
                    <a:pt x="2392" y="1987"/>
                  </a:lnTo>
                  <a:lnTo>
                    <a:pt x="2488" y="2084"/>
                  </a:lnTo>
                  <a:lnTo>
                    <a:pt x="2508" y="2107"/>
                  </a:lnTo>
                  <a:lnTo>
                    <a:pt x="2523" y="2134"/>
                  </a:lnTo>
                  <a:lnTo>
                    <a:pt x="2532" y="2161"/>
                  </a:lnTo>
                  <a:lnTo>
                    <a:pt x="2538" y="2191"/>
                  </a:lnTo>
                  <a:lnTo>
                    <a:pt x="2538" y="2219"/>
                  </a:lnTo>
                  <a:lnTo>
                    <a:pt x="2532" y="2249"/>
                  </a:lnTo>
                  <a:lnTo>
                    <a:pt x="2523" y="2278"/>
                  </a:lnTo>
                  <a:lnTo>
                    <a:pt x="2508" y="2304"/>
                  </a:lnTo>
                  <a:lnTo>
                    <a:pt x="2488" y="2328"/>
                  </a:lnTo>
                  <a:lnTo>
                    <a:pt x="2331" y="2483"/>
                  </a:lnTo>
                  <a:lnTo>
                    <a:pt x="2311" y="2501"/>
                  </a:lnTo>
                  <a:lnTo>
                    <a:pt x="2288" y="2515"/>
                  </a:lnTo>
                  <a:lnTo>
                    <a:pt x="2263" y="2525"/>
                  </a:lnTo>
                  <a:lnTo>
                    <a:pt x="2237" y="2532"/>
                  </a:lnTo>
                  <a:lnTo>
                    <a:pt x="2209" y="2534"/>
                  </a:lnTo>
                  <a:lnTo>
                    <a:pt x="2182" y="2532"/>
                  </a:lnTo>
                  <a:lnTo>
                    <a:pt x="2156" y="2525"/>
                  </a:lnTo>
                  <a:lnTo>
                    <a:pt x="2132" y="2515"/>
                  </a:lnTo>
                  <a:lnTo>
                    <a:pt x="2109" y="2501"/>
                  </a:lnTo>
                  <a:lnTo>
                    <a:pt x="2087" y="2483"/>
                  </a:lnTo>
                  <a:lnTo>
                    <a:pt x="1991" y="2387"/>
                  </a:lnTo>
                  <a:lnTo>
                    <a:pt x="1977" y="2377"/>
                  </a:lnTo>
                  <a:lnTo>
                    <a:pt x="1961" y="2369"/>
                  </a:lnTo>
                  <a:lnTo>
                    <a:pt x="1942" y="2364"/>
                  </a:lnTo>
                  <a:lnTo>
                    <a:pt x="1923" y="2363"/>
                  </a:lnTo>
                  <a:lnTo>
                    <a:pt x="1905" y="2364"/>
                  </a:lnTo>
                  <a:lnTo>
                    <a:pt x="1889" y="2368"/>
                  </a:lnTo>
                  <a:lnTo>
                    <a:pt x="1875" y="2372"/>
                  </a:lnTo>
                  <a:lnTo>
                    <a:pt x="1822" y="2396"/>
                  </a:lnTo>
                  <a:lnTo>
                    <a:pt x="1767" y="2418"/>
                  </a:lnTo>
                  <a:lnTo>
                    <a:pt x="1748" y="2427"/>
                  </a:lnTo>
                  <a:lnTo>
                    <a:pt x="1731" y="2439"/>
                  </a:lnTo>
                  <a:lnTo>
                    <a:pt x="1717" y="2455"/>
                  </a:lnTo>
                  <a:lnTo>
                    <a:pt x="1706" y="2474"/>
                  </a:lnTo>
                  <a:lnTo>
                    <a:pt x="1698" y="2492"/>
                  </a:lnTo>
                  <a:lnTo>
                    <a:pt x="1695" y="2510"/>
                  </a:lnTo>
                  <a:lnTo>
                    <a:pt x="1695" y="2646"/>
                  </a:lnTo>
                  <a:lnTo>
                    <a:pt x="1692" y="2680"/>
                  </a:lnTo>
                  <a:lnTo>
                    <a:pt x="1682" y="2712"/>
                  </a:lnTo>
                  <a:lnTo>
                    <a:pt x="1666" y="2742"/>
                  </a:lnTo>
                  <a:lnTo>
                    <a:pt x="1644" y="2768"/>
                  </a:lnTo>
                  <a:lnTo>
                    <a:pt x="1619" y="2788"/>
                  </a:lnTo>
                  <a:lnTo>
                    <a:pt x="1589" y="2804"/>
                  </a:lnTo>
                  <a:lnTo>
                    <a:pt x="1557" y="2815"/>
                  </a:lnTo>
                  <a:lnTo>
                    <a:pt x="1522" y="2818"/>
                  </a:lnTo>
                  <a:lnTo>
                    <a:pt x="1301" y="2818"/>
                  </a:lnTo>
                  <a:lnTo>
                    <a:pt x="1267" y="2815"/>
                  </a:lnTo>
                  <a:lnTo>
                    <a:pt x="1234" y="2804"/>
                  </a:lnTo>
                  <a:lnTo>
                    <a:pt x="1205" y="2788"/>
                  </a:lnTo>
                  <a:lnTo>
                    <a:pt x="1179" y="2768"/>
                  </a:lnTo>
                  <a:lnTo>
                    <a:pt x="1158" y="2742"/>
                  </a:lnTo>
                  <a:lnTo>
                    <a:pt x="1142" y="2712"/>
                  </a:lnTo>
                  <a:lnTo>
                    <a:pt x="1132" y="2680"/>
                  </a:lnTo>
                  <a:lnTo>
                    <a:pt x="1129" y="2646"/>
                  </a:lnTo>
                  <a:lnTo>
                    <a:pt x="1129" y="2510"/>
                  </a:lnTo>
                  <a:lnTo>
                    <a:pt x="1125" y="2492"/>
                  </a:lnTo>
                  <a:lnTo>
                    <a:pt x="1118" y="2474"/>
                  </a:lnTo>
                  <a:lnTo>
                    <a:pt x="1107" y="2455"/>
                  </a:lnTo>
                  <a:lnTo>
                    <a:pt x="1092" y="2439"/>
                  </a:lnTo>
                  <a:lnTo>
                    <a:pt x="1075" y="2427"/>
                  </a:lnTo>
                  <a:lnTo>
                    <a:pt x="1057" y="2418"/>
                  </a:lnTo>
                  <a:lnTo>
                    <a:pt x="1002" y="2396"/>
                  </a:lnTo>
                  <a:lnTo>
                    <a:pt x="948" y="2372"/>
                  </a:lnTo>
                  <a:lnTo>
                    <a:pt x="927" y="2365"/>
                  </a:lnTo>
                  <a:lnTo>
                    <a:pt x="901" y="2363"/>
                  </a:lnTo>
                  <a:lnTo>
                    <a:pt x="881" y="2364"/>
                  </a:lnTo>
                  <a:lnTo>
                    <a:pt x="863" y="2369"/>
                  </a:lnTo>
                  <a:lnTo>
                    <a:pt x="846" y="2377"/>
                  </a:lnTo>
                  <a:lnTo>
                    <a:pt x="833" y="2387"/>
                  </a:lnTo>
                  <a:lnTo>
                    <a:pt x="736" y="2483"/>
                  </a:lnTo>
                  <a:lnTo>
                    <a:pt x="715" y="2501"/>
                  </a:lnTo>
                  <a:lnTo>
                    <a:pt x="692" y="2515"/>
                  </a:lnTo>
                  <a:lnTo>
                    <a:pt x="667" y="2525"/>
                  </a:lnTo>
                  <a:lnTo>
                    <a:pt x="641" y="2532"/>
                  </a:lnTo>
                  <a:lnTo>
                    <a:pt x="614" y="2534"/>
                  </a:lnTo>
                  <a:lnTo>
                    <a:pt x="586" y="2532"/>
                  </a:lnTo>
                  <a:lnTo>
                    <a:pt x="560" y="2525"/>
                  </a:lnTo>
                  <a:lnTo>
                    <a:pt x="536" y="2515"/>
                  </a:lnTo>
                  <a:lnTo>
                    <a:pt x="513" y="2501"/>
                  </a:lnTo>
                  <a:lnTo>
                    <a:pt x="491" y="2483"/>
                  </a:lnTo>
                  <a:lnTo>
                    <a:pt x="335" y="2327"/>
                  </a:lnTo>
                  <a:lnTo>
                    <a:pt x="316" y="2304"/>
                  </a:lnTo>
                  <a:lnTo>
                    <a:pt x="301" y="2278"/>
                  </a:lnTo>
                  <a:lnTo>
                    <a:pt x="290" y="2249"/>
                  </a:lnTo>
                  <a:lnTo>
                    <a:pt x="286" y="2219"/>
                  </a:lnTo>
                  <a:lnTo>
                    <a:pt x="286" y="2191"/>
                  </a:lnTo>
                  <a:lnTo>
                    <a:pt x="290" y="2161"/>
                  </a:lnTo>
                  <a:lnTo>
                    <a:pt x="301" y="2134"/>
                  </a:lnTo>
                  <a:lnTo>
                    <a:pt x="316" y="2107"/>
                  </a:lnTo>
                  <a:lnTo>
                    <a:pt x="335" y="2084"/>
                  </a:lnTo>
                  <a:lnTo>
                    <a:pt x="432" y="1987"/>
                  </a:lnTo>
                  <a:lnTo>
                    <a:pt x="443" y="1972"/>
                  </a:lnTo>
                  <a:lnTo>
                    <a:pt x="451" y="1954"/>
                  </a:lnTo>
                  <a:lnTo>
                    <a:pt x="455" y="1933"/>
                  </a:lnTo>
                  <a:lnTo>
                    <a:pt x="456" y="1912"/>
                  </a:lnTo>
                  <a:lnTo>
                    <a:pt x="453" y="1891"/>
                  </a:lnTo>
                  <a:lnTo>
                    <a:pt x="446" y="1871"/>
                  </a:lnTo>
                  <a:lnTo>
                    <a:pt x="422" y="1818"/>
                  </a:lnTo>
                  <a:lnTo>
                    <a:pt x="401" y="1763"/>
                  </a:lnTo>
                  <a:lnTo>
                    <a:pt x="392" y="1745"/>
                  </a:lnTo>
                  <a:lnTo>
                    <a:pt x="380" y="1728"/>
                  </a:lnTo>
                  <a:lnTo>
                    <a:pt x="364" y="1713"/>
                  </a:lnTo>
                  <a:lnTo>
                    <a:pt x="345" y="1702"/>
                  </a:lnTo>
                  <a:lnTo>
                    <a:pt x="327" y="1694"/>
                  </a:lnTo>
                  <a:lnTo>
                    <a:pt x="309" y="1692"/>
                  </a:lnTo>
                  <a:lnTo>
                    <a:pt x="173" y="1692"/>
                  </a:lnTo>
                  <a:lnTo>
                    <a:pt x="139" y="1688"/>
                  </a:lnTo>
                  <a:lnTo>
                    <a:pt x="105" y="1678"/>
                  </a:lnTo>
                  <a:lnTo>
                    <a:pt x="77" y="1662"/>
                  </a:lnTo>
                  <a:lnTo>
                    <a:pt x="51" y="1641"/>
                  </a:lnTo>
                  <a:lnTo>
                    <a:pt x="30" y="1615"/>
                  </a:lnTo>
                  <a:lnTo>
                    <a:pt x="14" y="1587"/>
                  </a:lnTo>
                  <a:lnTo>
                    <a:pt x="4" y="1554"/>
                  </a:lnTo>
                  <a:lnTo>
                    <a:pt x="0" y="1519"/>
                  </a:lnTo>
                  <a:lnTo>
                    <a:pt x="0" y="1298"/>
                  </a:lnTo>
                  <a:lnTo>
                    <a:pt x="4" y="1264"/>
                  </a:lnTo>
                  <a:lnTo>
                    <a:pt x="14" y="1231"/>
                  </a:lnTo>
                  <a:lnTo>
                    <a:pt x="30" y="1203"/>
                  </a:lnTo>
                  <a:lnTo>
                    <a:pt x="51" y="1176"/>
                  </a:lnTo>
                  <a:lnTo>
                    <a:pt x="77" y="1156"/>
                  </a:lnTo>
                  <a:lnTo>
                    <a:pt x="105" y="1140"/>
                  </a:lnTo>
                  <a:lnTo>
                    <a:pt x="139" y="1130"/>
                  </a:lnTo>
                  <a:lnTo>
                    <a:pt x="173" y="1126"/>
                  </a:lnTo>
                  <a:lnTo>
                    <a:pt x="309" y="1126"/>
                  </a:lnTo>
                  <a:lnTo>
                    <a:pt x="327" y="1124"/>
                  </a:lnTo>
                  <a:lnTo>
                    <a:pt x="345" y="1116"/>
                  </a:lnTo>
                  <a:lnTo>
                    <a:pt x="364" y="1105"/>
                  </a:lnTo>
                  <a:lnTo>
                    <a:pt x="380" y="1090"/>
                  </a:lnTo>
                  <a:lnTo>
                    <a:pt x="392" y="1073"/>
                  </a:lnTo>
                  <a:lnTo>
                    <a:pt x="401" y="1054"/>
                  </a:lnTo>
                  <a:lnTo>
                    <a:pt x="422" y="1000"/>
                  </a:lnTo>
                  <a:lnTo>
                    <a:pt x="446" y="947"/>
                  </a:lnTo>
                  <a:lnTo>
                    <a:pt x="453" y="927"/>
                  </a:lnTo>
                  <a:lnTo>
                    <a:pt x="456" y="906"/>
                  </a:lnTo>
                  <a:lnTo>
                    <a:pt x="455" y="884"/>
                  </a:lnTo>
                  <a:lnTo>
                    <a:pt x="451" y="864"/>
                  </a:lnTo>
                  <a:lnTo>
                    <a:pt x="443" y="846"/>
                  </a:lnTo>
                  <a:lnTo>
                    <a:pt x="432" y="831"/>
                  </a:lnTo>
                  <a:lnTo>
                    <a:pt x="335" y="735"/>
                  </a:lnTo>
                  <a:lnTo>
                    <a:pt x="318" y="713"/>
                  </a:lnTo>
                  <a:lnTo>
                    <a:pt x="303" y="691"/>
                  </a:lnTo>
                  <a:lnTo>
                    <a:pt x="293" y="666"/>
                  </a:lnTo>
                  <a:lnTo>
                    <a:pt x="287" y="639"/>
                  </a:lnTo>
                  <a:lnTo>
                    <a:pt x="285" y="613"/>
                  </a:lnTo>
                  <a:lnTo>
                    <a:pt x="287" y="586"/>
                  </a:lnTo>
                  <a:lnTo>
                    <a:pt x="293" y="560"/>
                  </a:lnTo>
                  <a:lnTo>
                    <a:pt x="303" y="535"/>
                  </a:lnTo>
                  <a:lnTo>
                    <a:pt x="318" y="512"/>
                  </a:lnTo>
                  <a:lnTo>
                    <a:pt x="335" y="491"/>
                  </a:lnTo>
                  <a:lnTo>
                    <a:pt x="491" y="335"/>
                  </a:lnTo>
                  <a:lnTo>
                    <a:pt x="512" y="317"/>
                  </a:lnTo>
                  <a:lnTo>
                    <a:pt x="536" y="303"/>
                  </a:lnTo>
                  <a:lnTo>
                    <a:pt x="560" y="293"/>
                  </a:lnTo>
                  <a:lnTo>
                    <a:pt x="586" y="286"/>
                  </a:lnTo>
                  <a:lnTo>
                    <a:pt x="614" y="284"/>
                  </a:lnTo>
                  <a:lnTo>
                    <a:pt x="641" y="286"/>
                  </a:lnTo>
                  <a:lnTo>
                    <a:pt x="667" y="293"/>
                  </a:lnTo>
                  <a:lnTo>
                    <a:pt x="692" y="303"/>
                  </a:lnTo>
                  <a:lnTo>
                    <a:pt x="715" y="317"/>
                  </a:lnTo>
                  <a:lnTo>
                    <a:pt x="736" y="335"/>
                  </a:lnTo>
                  <a:lnTo>
                    <a:pt x="832" y="431"/>
                  </a:lnTo>
                  <a:lnTo>
                    <a:pt x="846" y="441"/>
                  </a:lnTo>
                  <a:lnTo>
                    <a:pt x="863" y="449"/>
                  </a:lnTo>
                  <a:lnTo>
                    <a:pt x="881" y="454"/>
                  </a:lnTo>
                  <a:lnTo>
                    <a:pt x="901" y="456"/>
                  </a:lnTo>
                  <a:lnTo>
                    <a:pt x="919" y="454"/>
                  </a:lnTo>
                  <a:lnTo>
                    <a:pt x="935" y="450"/>
                  </a:lnTo>
                  <a:lnTo>
                    <a:pt x="948" y="446"/>
                  </a:lnTo>
                  <a:lnTo>
                    <a:pt x="1002" y="422"/>
                  </a:lnTo>
                  <a:lnTo>
                    <a:pt x="1056" y="400"/>
                  </a:lnTo>
                  <a:lnTo>
                    <a:pt x="1075" y="391"/>
                  </a:lnTo>
                  <a:lnTo>
                    <a:pt x="1092" y="378"/>
                  </a:lnTo>
                  <a:lnTo>
                    <a:pt x="1107" y="362"/>
                  </a:lnTo>
                  <a:lnTo>
                    <a:pt x="1118" y="344"/>
                  </a:lnTo>
                  <a:lnTo>
                    <a:pt x="1125" y="326"/>
                  </a:lnTo>
                  <a:lnTo>
                    <a:pt x="1129" y="308"/>
                  </a:lnTo>
                  <a:lnTo>
                    <a:pt x="1129" y="172"/>
                  </a:lnTo>
                  <a:lnTo>
                    <a:pt x="1132" y="138"/>
                  </a:lnTo>
                  <a:lnTo>
                    <a:pt x="1142" y="106"/>
                  </a:lnTo>
                  <a:lnTo>
                    <a:pt x="1158" y="76"/>
                  </a:lnTo>
                  <a:lnTo>
                    <a:pt x="1179" y="50"/>
                  </a:lnTo>
                  <a:lnTo>
                    <a:pt x="1205" y="29"/>
                  </a:lnTo>
                  <a:lnTo>
                    <a:pt x="1234" y="14"/>
                  </a:lnTo>
                  <a:lnTo>
                    <a:pt x="1267" y="3"/>
                  </a:lnTo>
                  <a:lnTo>
                    <a:pt x="13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34"/>
            <p:cNvSpPr>
              <a:spLocks noEditPoints="1"/>
            </p:cNvSpPr>
            <p:nvPr/>
          </p:nvSpPr>
          <p:spPr bwMode="auto">
            <a:xfrm>
              <a:off x="1722" y="2278"/>
              <a:ext cx="490" cy="489"/>
            </a:xfrm>
            <a:custGeom>
              <a:avLst/>
              <a:gdLst>
                <a:gd name="T0" fmla="*/ 602 w 1469"/>
                <a:gd name="T1" fmla="*/ 552 h 1466"/>
                <a:gd name="T2" fmla="*/ 513 w 1469"/>
                <a:gd name="T3" fmla="*/ 697 h 1466"/>
                <a:gd name="T4" fmla="*/ 553 w 1469"/>
                <a:gd name="T5" fmla="*/ 866 h 1466"/>
                <a:gd name="T6" fmla="*/ 698 w 1469"/>
                <a:gd name="T7" fmla="*/ 954 h 1466"/>
                <a:gd name="T8" fmla="*/ 867 w 1469"/>
                <a:gd name="T9" fmla="*/ 915 h 1466"/>
                <a:gd name="T10" fmla="*/ 956 w 1469"/>
                <a:gd name="T11" fmla="*/ 770 h 1466"/>
                <a:gd name="T12" fmla="*/ 915 w 1469"/>
                <a:gd name="T13" fmla="*/ 601 h 1466"/>
                <a:gd name="T14" fmla="*/ 771 w 1469"/>
                <a:gd name="T15" fmla="*/ 512 h 1466"/>
                <a:gd name="T16" fmla="*/ 839 w 1469"/>
                <a:gd name="T17" fmla="*/ 12 h 1466"/>
                <a:gd name="T18" fmla="*/ 905 w 1469"/>
                <a:gd name="T19" fmla="*/ 115 h 1466"/>
                <a:gd name="T20" fmla="*/ 950 w 1469"/>
                <a:gd name="T21" fmla="*/ 213 h 1466"/>
                <a:gd name="T22" fmla="*/ 995 w 1469"/>
                <a:gd name="T23" fmla="*/ 227 h 1466"/>
                <a:gd name="T24" fmla="*/ 1069 w 1469"/>
                <a:gd name="T25" fmla="*/ 161 h 1466"/>
                <a:gd name="T26" fmla="*/ 1178 w 1469"/>
                <a:gd name="T27" fmla="*/ 151 h 1466"/>
                <a:gd name="T28" fmla="*/ 1320 w 1469"/>
                <a:gd name="T29" fmla="*/ 298 h 1466"/>
                <a:gd name="T30" fmla="*/ 1293 w 1469"/>
                <a:gd name="T31" fmla="*/ 416 h 1466"/>
                <a:gd name="T32" fmla="*/ 1255 w 1469"/>
                <a:gd name="T33" fmla="*/ 518 h 1466"/>
                <a:gd name="T34" fmla="*/ 1353 w 1469"/>
                <a:gd name="T35" fmla="*/ 563 h 1466"/>
                <a:gd name="T36" fmla="*/ 1457 w 1469"/>
                <a:gd name="T37" fmla="*/ 627 h 1466"/>
                <a:gd name="T38" fmla="*/ 1457 w 1469"/>
                <a:gd name="T39" fmla="*/ 839 h 1466"/>
                <a:gd name="T40" fmla="*/ 1353 w 1469"/>
                <a:gd name="T41" fmla="*/ 903 h 1466"/>
                <a:gd name="T42" fmla="*/ 1243 w 1469"/>
                <a:gd name="T43" fmla="*/ 977 h 1466"/>
                <a:gd name="T44" fmla="*/ 1309 w 1469"/>
                <a:gd name="T45" fmla="*/ 1071 h 1466"/>
                <a:gd name="T46" fmla="*/ 1309 w 1469"/>
                <a:gd name="T47" fmla="*/ 1192 h 1466"/>
                <a:gd name="T48" fmla="*/ 1156 w 1469"/>
                <a:gd name="T49" fmla="*/ 1323 h 1466"/>
                <a:gd name="T50" fmla="*/ 1052 w 1469"/>
                <a:gd name="T51" fmla="*/ 1291 h 1466"/>
                <a:gd name="T52" fmla="*/ 989 w 1469"/>
                <a:gd name="T53" fmla="*/ 1238 h 1466"/>
                <a:gd name="T54" fmla="*/ 922 w 1469"/>
                <a:gd name="T55" fmla="*/ 1265 h 1466"/>
                <a:gd name="T56" fmla="*/ 901 w 1469"/>
                <a:gd name="T57" fmla="*/ 1377 h 1466"/>
                <a:gd name="T58" fmla="*/ 816 w 1469"/>
                <a:gd name="T59" fmla="*/ 1463 h 1466"/>
                <a:gd name="T60" fmla="*/ 606 w 1469"/>
                <a:gd name="T61" fmla="*/ 1441 h 1466"/>
                <a:gd name="T62" fmla="*/ 563 w 1469"/>
                <a:gd name="T63" fmla="*/ 1284 h 1466"/>
                <a:gd name="T64" fmla="*/ 487 w 1469"/>
                <a:gd name="T65" fmla="*/ 1239 h 1466"/>
                <a:gd name="T66" fmla="*/ 466 w 1469"/>
                <a:gd name="T67" fmla="*/ 1242 h 1466"/>
                <a:gd name="T68" fmla="*/ 357 w 1469"/>
                <a:gd name="T69" fmla="*/ 1323 h 1466"/>
                <a:gd name="T70" fmla="*/ 254 w 1469"/>
                <a:gd name="T71" fmla="*/ 1291 h 1466"/>
                <a:gd name="T72" fmla="*/ 142 w 1469"/>
                <a:gd name="T73" fmla="*/ 1131 h 1466"/>
                <a:gd name="T74" fmla="*/ 224 w 1469"/>
                <a:gd name="T75" fmla="*/ 1002 h 1466"/>
                <a:gd name="T76" fmla="*/ 202 w 1469"/>
                <a:gd name="T77" fmla="*/ 920 h 1466"/>
                <a:gd name="T78" fmla="*/ 88 w 1469"/>
                <a:gd name="T79" fmla="*/ 901 h 1466"/>
                <a:gd name="T80" fmla="*/ 2 w 1469"/>
                <a:gd name="T81" fmla="*/ 814 h 1466"/>
                <a:gd name="T82" fmla="*/ 25 w 1469"/>
                <a:gd name="T83" fmla="*/ 607 h 1466"/>
                <a:gd name="T84" fmla="*/ 183 w 1469"/>
                <a:gd name="T85" fmla="*/ 563 h 1466"/>
                <a:gd name="T86" fmla="*/ 225 w 1469"/>
                <a:gd name="T87" fmla="*/ 489 h 1466"/>
                <a:gd name="T88" fmla="*/ 159 w 1469"/>
                <a:gd name="T89" fmla="*/ 396 h 1466"/>
                <a:gd name="T90" fmla="*/ 159 w 1469"/>
                <a:gd name="T91" fmla="*/ 275 h 1466"/>
                <a:gd name="T92" fmla="*/ 313 w 1469"/>
                <a:gd name="T93" fmla="*/ 144 h 1466"/>
                <a:gd name="T94" fmla="*/ 417 w 1469"/>
                <a:gd name="T95" fmla="*/ 176 h 1466"/>
                <a:gd name="T96" fmla="*/ 479 w 1469"/>
                <a:gd name="T97" fmla="*/ 228 h 1466"/>
                <a:gd name="T98" fmla="*/ 547 w 1469"/>
                <a:gd name="T99" fmla="*/ 202 h 1466"/>
                <a:gd name="T100" fmla="*/ 567 w 1469"/>
                <a:gd name="T101" fmla="*/ 89 h 1466"/>
                <a:gd name="T102" fmla="*/ 652 w 1469"/>
                <a:gd name="T103" fmla="*/ 3 h 1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69" h="1466">
                  <a:moveTo>
                    <a:pt x="734" y="509"/>
                  </a:moveTo>
                  <a:lnTo>
                    <a:pt x="698" y="512"/>
                  </a:lnTo>
                  <a:lnTo>
                    <a:pt x="664" y="520"/>
                  </a:lnTo>
                  <a:lnTo>
                    <a:pt x="630" y="534"/>
                  </a:lnTo>
                  <a:lnTo>
                    <a:pt x="602" y="552"/>
                  </a:lnTo>
                  <a:lnTo>
                    <a:pt x="576" y="575"/>
                  </a:lnTo>
                  <a:lnTo>
                    <a:pt x="553" y="601"/>
                  </a:lnTo>
                  <a:lnTo>
                    <a:pt x="535" y="631"/>
                  </a:lnTo>
                  <a:lnTo>
                    <a:pt x="521" y="663"/>
                  </a:lnTo>
                  <a:lnTo>
                    <a:pt x="513" y="697"/>
                  </a:lnTo>
                  <a:lnTo>
                    <a:pt x="509" y="733"/>
                  </a:lnTo>
                  <a:lnTo>
                    <a:pt x="513" y="770"/>
                  </a:lnTo>
                  <a:lnTo>
                    <a:pt x="521" y="804"/>
                  </a:lnTo>
                  <a:lnTo>
                    <a:pt x="535" y="836"/>
                  </a:lnTo>
                  <a:lnTo>
                    <a:pt x="553" y="866"/>
                  </a:lnTo>
                  <a:lnTo>
                    <a:pt x="576" y="892"/>
                  </a:lnTo>
                  <a:lnTo>
                    <a:pt x="602" y="915"/>
                  </a:lnTo>
                  <a:lnTo>
                    <a:pt x="630" y="933"/>
                  </a:lnTo>
                  <a:lnTo>
                    <a:pt x="664" y="945"/>
                  </a:lnTo>
                  <a:lnTo>
                    <a:pt x="698" y="954"/>
                  </a:lnTo>
                  <a:lnTo>
                    <a:pt x="734" y="958"/>
                  </a:lnTo>
                  <a:lnTo>
                    <a:pt x="771" y="954"/>
                  </a:lnTo>
                  <a:lnTo>
                    <a:pt x="805" y="945"/>
                  </a:lnTo>
                  <a:lnTo>
                    <a:pt x="837" y="933"/>
                  </a:lnTo>
                  <a:lnTo>
                    <a:pt x="867" y="915"/>
                  </a:lnTo>
                  <a:lnTo>
                    <a:pt x="893" y="892"/>
                  </a:lnTo>
                  <a:lnTo>
                    <a:pt x="915" y="866"/>
                  </a:lnTo>
                  <a:lnTo>
                    <a:pt x="933" y="836"/>
                  </a:lnTo>
                  <a:lnTo>
                    <a:pt x="947" y="804"/>
                  </a:lnTo>
                  <a:lnTo>
                    <a:pt x="956" y="770"/>
                  </a:lnTo>
                  <a:lnTo>
                    <a:pt x="958" y="733"/>
                  </a:lnTo>
                  <a:lnTo>
                    <a:pt x="956" y="697"/>
                  </a:lnTo>
                  <a:lnTo>
                    <a:pt x="947" y="663"/>
                  </a:lnTo>
                  <a:lnTo>
                    <a:pt x="933" y="631"/>
                  </a:lnTo>
                  <a:lnTo>
                    <a:pt x="915" y="601"/>
                  </a:lnTo>
                  <a:lnTo>
                    <a:pt x="893" y="575"/>
                  </a:lnTo>
                  <a:lnTo>
                    <a:pt x="867" y="552"/>
                  </a:lnTo>
                  <a:lnTo>
                    <a:pt x="837" y="534"/>
                  </a:lnTo>
                  <a:lnTo>
                    <a:pt x="805" y="520"/>
                  </a:lnTo>
                  <a:lnTo>
                    <a:pt x="771" y="512"/>
                  </a:lnTo>
                  <a:lnTo>
                    <a:pt x="734" y="509"/>
                  </a:lnTo>
                  <a:close/>
                  <a:moveTo>
                    <a:pt x="678" y="0"/>
                  </a:moveTo>
                  <a:lnTo>
                    <a:pt x="789" y="0"/>
                  </a:lnTo>
                  <a:lnTo>
                    <a:pt x="816" y="3"/>
                  </a:lnTo>
                  <a:lnTo>
                    <a:pt x="839" y="12"/>
                  </a:lnTo>
                  <a:lnTo>
                    <a:pt x="861" y="25"/>
                  </a:lnTo>
                  <a:lnTo>
                    <a:pt x="879" y="44"/>
                  </a:lnTo>
                  <a:lnTo>
                    <a:pt x="893" y="64"/>
                  </a:lnTo>
                  <a:lnTo>
                    <a:pt x="901" y="89"/>
                  </a:lnTo>
                  <a:lnTo>
                    <a:pt x="905" y="115"/>
                  </a:lnTo>
                  <a:lnTo>
                    <a:pt x="905" y="183"/>
                  </a:lnTo>
                  <a:lnTo>
                    <a:pt x="907" y="189"/>
                  </a:lnTo>
                  <a:lnTo>
                    <a:pt x="913" y="196"/>
                  </a:lnTo>
                  <a:lnTo>
                    <a:pt x="922" y="202"/>
                  </a:lnTo>
                  <a:lnTo>
                    <a:pt x="950" y="213"/>
                  </a:lnTo>
                  <a:lnTo>
                    <a:pt x="978" y="226"/>
                  </a:lnTo>
                  <a:lnTo>
                    <a:pt x="981" y="227"/>
                  </a:lnTo>
                  <a:lnTo>
                    <a:pt x="986" y="227"/>
                  </a:lnTo>
                  <a:lnTo>
                    <a:pt x="989" y="228"/>
                  </a:lnTo>
                  <a:lnTo>
                    <a:pt x="995" y="227"/>
                  </a:lnTo>
                  <a:lnTo>
                    <a:pt x="998" y="226"/>
                  </a:lnTo>
                  <a:lnTo>
                    <a:pt x="1002" y="225"/>
                  </a:lnTo>
                  <a:lnTo>
                    <a:pt x="1004" y="224"/>
                  </a:lnTo>
                  <a:lnTo>
                    <a:pt x="1052" y="176"/>
                  </a:lnTo>
                  <a:lnTo>
                    <a:pt x="1069" y="161"/>
                  </a:lnTo>
                  <a:lnTo>
                    <a:pt x="1088" y="151"/>
                  </a:lnTo>
                  <a:lnTo>
                    <a:pt x="1110" y="144"/>
                  </a:lnTo>
                  <a:lnTo>
                    <a:pt x="1133" y="143"/>
                  </a:lnTo>
                  <a:lnTo>
                    <a:pt x="1156" y="144"/>
                  </a:lnTo>
                  <a:lnTo>
                    <a:pt x="1178" y="151"/>
                  </a:lnTo>
                  <a:lnTo>
                    <a:pt x="1197" y="161"/>
                  </a:lnTo>
                  <a:lnTo>
                    <a:pt x="1214" y="176"/>
                  </a:lnTo>
                  <a:lnTo>
                    <a:pt x="1293" y="253"/>
                  </a:lnTo>
                  <a:lnTo>
                    <a:pt x="1309" y="275"/>
                  </a:lnTo>
                  <a:lnTo>
                    <a:pt x="1320" y="298"/>
                  </a:lnTo>
                  <a:lnTo>
                    <a:pt x="1326" y="323"/>
                  </a:lnTo>
                  <a:lnTo>
                    <a:pt x="1326" y="348"/>
                  </a:lnTo>
                  <a:lnTo>
                    <a:pt x="1320" y="372"/>
                  </a:lnTo>
                  <a:lnTo>
                    <a:pt x="1309" y="396"/>
                  </a:lnTo>
                  <a:lnTo>
                    <a:pt x="1293" y="416"/>
                  </a:lnTo>
                  <a:lnTo>
                    <a:pt x="1245" y="464"/>
                  </a:lnTo>
                  <a:lnTo>
                    <a:pt x="1242" y="471"/>
                  </a:lnTo>
                  <a:lnTo>
                    <a:pt x="1240" y="480"/>
                  </a:lnTo>
                  <a:lnTo>
                    <a:pt x="1243" y="489"/>
                  </a:lnTo>
                  <a:lnTo>
                    <a:pt x="1255" y="518"/>
                  </a:lnTo>
                  <a:lnTo>
                    <a:pt x="1267" y="546"/>
                  </a:lnTo>
                  <a:lnTo>
                    <a:pt x="1271" y="554"/>
                  </a:lnTo>
                  <a:lnTo>
                    <a:pt x="1279" y="561"/>
                  </a:lnTo>
                  <a:lnTo>
                    <a:pt x="1286" y="563"/>
                  </a:lnTo>
                  <a:lnTo>
                    <a:pt x="1353" y="563"/>
                  </a:lnTo>
                  <a:lnTo>
                    <a:pt x="1380" y="566"/>
                  </a:lnTo>
                  <a:lnTo>
                    <a:pt x="1404" y="575"/>
                  </a:lnTo>
                  <a:lnTo>
                    <a:pt x="1425" y="588"/>
                  </a:lnTo>
                  <a:lnTo>
                    <a:pt x="1444" y="607"/>
                  </a:lnTo>
                  <a:lnTo>
                    <a:pt x="1457" y="627"/>
                  </a:lnTo>
                  <a:lnTo>
                    <a:pt x="1465" y="652"/>
                  </a:lnTo>
                  <a:lnTo>
                    <a:pt x="1469" y="679"/>
                  </a:lnTo>
                  <a:lnTo>
                    <a:pt x="1469" y="788"/>
                  </a:lnTo>
                  <a:lnTo>
                    <a:pt x="1465" y="814"/>
                  </a:lnTo>
                  <a:lnTo>
                    <a:pt x="1457" y="839"/>
                  </a:lnTo>
                  <a:lnTo>
                    <a:pt x="1444" y="860"/>
                  </a:lnTo>
                  <a:lnTo>
                    <a:pt x="1425" y="878"/>
                  </a:lnTo>
                  <a:lnTo>
                    <a:pt x="1404" y="892"/>
                  </a:lnTo>
                  <a:lnTo>
                    <a:pt x="1380" y="901"/>
                  </a:lnTo>
                  <a:lnTo>
                    <a:pt x="1353" y="903"/>
                  </a:lnTo>
                  <a:lnTo>
                    <a:pt x="1286" y="903"/>
                  </a:lnTo>
                  <a:lnTo>
                    <a:pt x="1279" y="905"/>
                  </a:lnTo>
                  <a:lnTo>
                    <a:pt x="1271" y="912"/>
                  </a:lnTo>
                  <a:lnTo>
                    <a:pt x="1267" y="920"/>
                  </a:lnTo>
                  <a:lnTo>
                    <a:pt x="1243" y="977"/>
                  </a:lnTo>
                  <a:lnTo>
                    <a:pt x="1240" y="986"/>
                  </a:lnTo>
                  <a:lnTo>
                    <a:pt x="1242" y="995"/>
                  </a:lnTo>
                  <a:lnTo>
                    <a:pt x="1245" y="1002"/>
                  </a:lnTo>
                  <a:lnTo>
                    <a:pt x="1293" y="1050"/>
                  </a:lnTo>
                  <a:lnTo>
                    <a:pt x="1309" y="1071"/>
                  </a:lnTo>
                  <a:lnTo>
                    <a:pt x="1320" y="1094"/>
                  </a:lnTo>
                  <a:lnTo>
                    <a:pt x="1326" y="1119"/>
                  </a:lnTo>
                  <a:lnTo>
                    <a:pt x="1326" y="1144"/>
                  </a:lnTo>
                  <a:lnTo>
                    <a:pt x="1320" y="1169"/>
                  </a:lnTo>
                  <a:lnTo>
                    <a:pt x="1309" y="1192"/>
                  </a:lnTo>
                  <a:lnTo>
                    <a:pt x="1293" y="1213"/>
                  </a:lnTo>
                  <a:lnTo>
                    <a:pt x="1214" y="1291"/>
                  </a:lnTo>
                  <a:lnTo>
                    <a:pt x="1197" y="1306"/>
                  </a:lnTo>
                  <a:lnTo>
                    <a:pt x="1178" y="1316"/>
                  </a:lnTo>
                  <a:lnTo>
                    <a:pt x="1156" y="1323"/>
                  </a:lnTo>
                  <a:lnTo>
                    <a:pt x="1133" y="1324"/>
                  </a:lnTo>
                  <a:lnTo>
                    <a:pt x="1110" y="1323"/>
                  </a:lnTo>
                  <a:lnTo>
                    <a:pt x="1088" y="1316"/>
                  </a:lnTo>
                  <a:lnTo>
                    <a:pt x="1069" y="1306"/>
                  </a:lnTo>
                  <a:lnTo>
                    <a:pt x="1052" y="1291"/>
                  </a:lnTo>
                  <a:lnTo>
                    <a:pt x="1004" y="1243"/>
                  </a:lnTo>
                  <a:lnTo>
                    <a:pt x="1002" y="1242"/>
                  </a:lnTo>
                  <a:lnTo>
                    <a:pt x="998" y="1241"/>
                  </a:lnTo>
                  <a:lnTo>
                    <a:pt x="995" y="1239"/>
                  </a:lnTo>
                  <a:lnTo>
                    <a:pt x="989" y="1238"/>
                  </a:lnTo>
                  <a:lnTo>
                    <a:pt x="986" y="1239"/>
                  </a:lnTo>
                  <a:lnTo>
                    <a:pt x="981" y="1239"/>
                  </a:lnTo>
                  <a:lnTo>
                    <a:pt x="978" y="1241"/>
                  </a:lnTo>
                  <a:lnTo>
                    <a:pt x="950" y="1253"/>
                  </a:lnTo>
                  <a:lnTo>
                    <a:pt x="922" y="1265"/>
                  </a:lnTo>
                  <a:lnTo>
                    <a:pt x="913" y="1270"/>
                  </a:lnTo>
                  <a:lnTo>
                    <a:pt x="907" y="1277"/>
                  </a:lnTo>
                  <a:lnTo>
                    <a:pt x="905" y="1284"/>
                  </a:lnTo>
                  <a:lnTo>
                    <a:pt x="905" y="1351"/>
                  </a:lnTo>
                  <a:lnTo>
                    <a:pt x="901" y="1377"/>
                  </a:lnTo>
                  <a:lnTo>
                    <a:pt x="893" y="1402"/>
                  </a:lnTo>
                  <a:lnTo>
                    <a:pt x="879" y="1423"/>
                  </a:lnTo>
                  <a:lnTo>
                    <a:pt x="861" y="1441"/>
                  </a:lnTo>
                  <a:lnTo>
                    <a:pt x="839" y="1455"/>
                  </a:lnTo>
                  <a:lnTo>
                    <a:pt x="816" y="1463"/>
                  </a:lnTo>
                  <a:lnTo>
                    <a:pt x="789" y="1466"/>
                  </a:lnTo>
                  <a:lnTo>
                    <a:pt x="678" y="1466"/>
                  </a:lnTo>
                  <a:lnTo>
                    <a:pt x="652" y="1463"/>
                  </a:lnTo>
                  <a:lnTo>
                    <a:pt x="628" y="1455"/>
                  </a:lnTo>
                  <a:lnTo>
                    <a:pt x="606" y="1441"/>
                  </a:lnTo>
                  <a:lnTo>
                    <a:pt x="589" y="1423"/>
                  </a:lnTo>
                  <a:lnTo>
                    <a:pt x="576" y="1402"/>
                  </a:lnTo>
                  <a:lnTo>
                    <a:pt x="567" y="1377"/>
                  </a:lnTo>
                  <a:lnTo>
                    <a:pt x="563" y="1351"/>
                  </a:lnTo>
                  <a:lnTo>
                    <a:pt x="563" y="1284"/>
                  </a:lnTo>
                  <a:lnTo>
                    <a:pt x="561" y="1277"/>
                  </a:lnTo>
                  <a:lnTo>
                    <a:pt x="555" y="1270"/>
                  </a:lnTo>
                  <a:lnTo>
                    <a:pt x="547" y="1265"/>
                  </a:lnTo>
                  <a:lnTo>
                    <a:pt x="490" y="1241"/>
                  </a:lnTo>
                  <a:lnTo>
                    <a:pt x="487" y="1239"/>
                  </a:lnTo>
                  <a:lnTo>
                    <a:pt x="483" y="1239"/>
                  </a:lnTo>
                  <a:lnTo>
                    <a:pt x="479" y="1238"/>
                  </a:lnTo>
                  <a:lnTo>
                    <a:pt x="474" y="1239"/>
                  </a:lnTo>
                  <a:lnTo>
                    <a:pt x="469" y="1241"/>
                  </a:lnTo>
                  <a:lnTo>
                    <a:pt x="466" y="1242"/>
                  </a:lnTo>
                  <a:lnTo>
                    <a:pt x="465" y="1243"/>
                  </a:lnTo>
                  <a:lnTo>
                    <a:pt x="417" y="1291"/>
                  </a:lnTo>
                  <a:lnTo>
                    <a:pt x="399" y="1306"/>
                  </a:lnTo>
                  <a:lnTo>
                    <a:pt x="379" y="1316"/>
                  </a:lnTo>
                  <a:lnTo>
                    <a:pt x="357" y="1323"/>
                  </a:lnTo>
                  <a:lnTo>
                    <a:pt x="335" y="1324"/>
                  </a:lnTo>
                  <a:lnTo>
                    <a:pt x="313" y="1323"/>
                  </a:lnTo>
                  <a:lnTo>
                    <a:pt x="291" y="1316"/>
                  </a:lnTo>
                  <a:lnTo>
                    <a:pt x="271" y="1306"/>
                  </a:lnTo>
                  <a:lnTo>
                    <a:pt x="254" y="1291"/>
                  </a:lnTo>
                  <a:lnTo>
                    <a:pt x="176" y="1213"/>
                  </a:lnTo>
                  <a:lnTo>
                    <a:pt x="161" y="1195"/>
                  </a:lnTo>
                  <a:lnTo>
                    <a:pt x="151" y="1176"/>
                  </a:lnTo>
                  <a:lnTo>
                    <a:pt x="144" y="1154"/>
                  </a:lnTo>
                  <a:lnTo>
                    <a:pt x="142" y="1131"/>
                  </a:lnTo>
                  <a:lnTo>
                    <a:pt x="144" y="1108"/>
                  </a:lnTo>
                  <a:lnTo>
                    <a:pt x="151" y="1088"/>
                  </a:lnTo>
                  <a:lnTo>
                    <a:pt x="161" y="1067"/>
                  </a:lnTo>
                  <a:lnTo>
                    <a:pt x="176" y="1050"/>
                  </a:lnTo>
                  <a:lnTo>
                    <a:pt x="224" y="1002"/>
                  </a:lnTo>
                  <a:lnTo>
                    <a:pt x="226" y="995"/>
                  </a:lnTo>
                  <a:lnTo>
                    <a:pt x="227" y="986"/>
                  </a:lnTo>
                  <a:lnTo>
                    <a:pt x="225" y="977"/>
                  </a:lnTo>
                  <a:lnTo>
                    <a:pt x="212" y="949"/>
                  </a:lnTo>
                  <a:lnTo>
                    <a:pt x="202" y="920"/>
                  </a:lnTo>
                  <a:lnTo>
                    <a:pt x="196" y="912"/>
                  </a:lnTo>
                  <a:lnTo>
                    <a:pt x="188" y="905"/>
                  </a:lnTo>
                  <a:lnTo>
                    <a:pt x="183" y="903"/>
                  </a:lnTo>
                  <a:lnTo>
                    <a:pt x="114" y="903"/>
                  </a:lnTo>
                  <a:lnTo>
                    <a:pt x="88" y="901"/>
                  </a:lnTo>
                  <a:lnTo>
                    <a:pt x="64" y="892"/>
                  </a:lnTo>
                  <a:lnTo>
                    <a:pt x="42" y="878"/>
                  </a:lnTo>
                  <a:lnTo>
                    <a:pt x="25" y="860"/>
                  </a:lnTo>
                  <a:lnTo>
                    <a:pt x="11" y="839"/>
                  </a:lnTo>
                  <a:lnTo>
                    <a:pt x="2" y="814"/>
                  </a:lnTo>
                  <a:lnTo>
                    <a:pt x="0" y="788"/>
                  </a:lnTo>
                  <a:lnTo>
                    <a:pt x="0" y="679"/>
                  </a:lnTo>
                  <a:lnTo>
                    <a:pt x="2" y="652"/>
                  </a:lnTo>
                  <a:lnTo>
                    <a:pt x="11" y="627"/>
                  </a:lnTo>
                  <a:lnTo>
                    <a:pt x="25" y="607"/>
                  </a:lnTo>
                  <a:lnTo>
                    <a:pt x="42" y="588"/>
                  </a:lnTo>
                  <a:lnTo>
                    <a:pt x="64" y="575"/>
                  </a:lnTo>
                  <a:lnTo>
                    <a:pt x="88" y="566"/>
                  </a:lnTo>
                  <a:lnTo>
                    <a:pt x="114" y="563"/>
                  </a:lnTo>
                  <a:lnTo>
                    <a:pt x="183" y="563"/>
                  </a:lnTo>
                  <a:lnTo>
                    <a:pt x="188" y="561"/>
                  </a:lnTo>
                  <a:lnTo>
                    <a:pt x="196" y="554"/>
                  </a:lnTo>
                  <a:lnTo>
                    <a:pt x="202" y="546"/>
                  </a:lnTo>
                  <a:lnTo>
                    <a:pt x="212" y="518"/>
                  </a:lnTo>
                  <a:lnTo>
                    <a:pt x="225" y="489"/>
                  </a:lnTo>
                  <a:lnTo>
                    <a:pt x="227" y="480"/>
                  </a:lnTo>
                  <a:lnTo>
                    <a:pt x="226" y="471"/>
                  </a:lnTo>
                  <a:lnTo>
                    <a:pt x="224" y="464"/>
                  </a:lnTo>
                  <a:lnTo>
                    <a:pt x="176" y="416"/>
                  </a:lnTo>
                  <a:lnTo>
                    <a:pt x="159" y="396"/>
                  </a:lnTo>
                  <a:lnTo>
                    <a:pt x="148" y="372"/>
                  </a:lnTo>
                  <a:lnTo>
                    <a:pt x="143" y="348"/>
                  </a:lnTo>
                  <a:lnTo>
                    <a:pt x="143" y="323"/>
                  </a:lnTo>
                  <a:lnTo>
                    <a:pt x="148" y="298"/>
                  </a:lnTo>
                  <a:lnTo>
                    <a:pt x="159" y="275"/>
                  </a:lnTo>
                  <a:lnTo>
                    <a:pt x="176" y="253"/>
                  </a:lnTo>
                  <a:lnTo>
                    <a:pt x="254" y="176"/>
                  </a:lnTo>
                  <a:lnTo>
                    <a:pt x="271" y="161"/>
                  </a:lnTo>
                  <a:lnTo>
                    <a:pt x="291" y="151"/>
                  </a:lnTo>
                  <a:lnTo>
                    <a:pt x="313" y="144"/>
                  </a:lnTo>
                  <a:lnTo>
                    <a:pt x="335" y="143"/>
                  </a:lnTo>
                  <a:lnTo>
                    <a:pt x="357" y="144"/>
                  </a:lnTo>
                  <a:lnTo>
                    <a:pt x="379" y="151"/>
                  </a:lnTo>
                  <a:lnTo>
                    <a:pt x="399" y="161"/>
                  </a:lnTo>
                  <a:lnTo>
                    <a:pt x="417" y="176"/>
                  </a:lnTo>
                  <a:lnTo>
                    <a:pt x="465" y="224"/>
                  </a:lnTo>
                  <a:lnTo>
                    <a:pt x="466" y="225"/>
                  </a:lnTo>
                  <a:lnTo>
                    <a:pt x="469" y="226"/>
                  </a:lnTo>
                  <a:lnTo>
                    <a:pt x="474" y="227"/>
                  </a:lnTo>
                  <a:lnTo>
                    <a:pt x="479" y="228"/>
                  </a:lnTo>
                  <a:lnTo>
                    <a:pt x="483" y="227"/>
                  </a:lnTo>
                  <a:lnTo>
                    <a:pt x="487" y="227"/>
                  </a:lnTo>
                  <a:lnTo>
                    <a:pt x="490" y="226"/>
                  </a:lnTo>
                  <a:lnTo>
                    <a:pt x="519" y="213"/>
                  </a:lnTo>
                  <a:lnTo>
                    <a:pt x="547" y="202"/>
                  </a:lnTo>
                  <a:lnTo>
                    <a:pt x="555" y="196"/>
                  </a:lnTo>
                  <a:lnTo>
                    <a:pt x="561" y="189"/>
                  </a:lnTo>
                  <a:lnTo>
                    <a:pt x="563" y="183"/>
                  </a:lnTo>
                  <a:lnTo>
                    <a:pt x="563" y="115"/>
                  </a:lnTo>
                  <a:lnTo>
                    <a:pt x="567" y="89"/>
                  </a:lnTo>
                  <a:lnTo>
                    <a:pt x="576" y="64"/>
                  </a:lnTo>
                  <a:lnTo>
                    <a:pt x="589" y="44"/>
                  </a:lnTo>
                  <a:lnTo>
                    <a:pt x="606" y="25"/>
                  </a:lnTo>
                  <a:lnTo>
                    <a:pt x="628" y="12"/>
                  </a:lnTo>
                  <a:lnTo>
                    <a:pt x="652" y="3"/>
                  </a:lnTo>
                  <a:lnTo>
                    <a:pt x="67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0" name="Rectangle 59"/>
          <p:cNvSpPr/>
          <p:nvPr/>
        </p:nvSpPr>
        <p:spPr>
          <a:xfrm>
            <a:off x="5446627" y="6459900"/>
            <a:ext cx="2040010" cy="369332"/>
          </a:xfrm>
          <a:prstGeom prst="rect">
            <a:avLst/>
          </a:prstGeom>
        </p:spPr>
        <p:txBody>
          <a:bodyPr wrap="square" anchor="ctr">
            <a:spAutoFit/>
          </a:bodyPr>
          <a:lstStyle/>
          <a:p>
            <a:r>
              <a:rPr lang="en-US" spc="-110" dirty="0">
                <a:ln w="3175">
                  <a:noFill/>
                </a:ln>
                <a:solidFill>
                  <a:schemeClr val="bg1"/>
                </a:solidFill>
                <a:latin typeface="Arial" panose="020B0604020202020204" pitchFamily="34" charset="0"/>
                <a:cs typeface="Arial" panose="020B0604020202020204" pitchFamily="34" charset="0"/>
              </a:rPr>
              <a:t>Anshu Pandey</a:t>
            </a:r>
          </a:p>
        </p:txBody>
      </p:sp>
    </p:spTree>
    <p:extLst>
      <p:ext uri="{BB962C8B-B14F-4D97-AF65-F5344CB8AC3E}">
        <p14:creationId xmlns:p14="http://schemas.microsoft.com/office/powerpoint/2010/main" val="26030275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40000"/>
                <a:lumOff val="60000"/>
              </a:schemeClr>
            </a:gs>
            <a:gs pos="8000">
              <a:schemeClr val="accent2">
                <a:lumMod val="95000"/>
                <a:lumOff val="5000"/>
              </a:schemeClr>
            </a:gs>
            <a:gs pos="100000">
              <a:schemeClr val="accent2">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grpSp>
        <p:nvGrpSpPr>
          <p:cNvPr id="32" name="Group 28"/>
          <p:cNvGrpSpPr>
            <a:grpSpLocks noChangeAspect="1"/>
          </p:cNvGrpSpPr>
          <p:nvPr/>
        </p:nvGrpSpPr>
        <p:grpSpPr bwMode="auto">
          <a:xfrm>
            <a:off x="732487" y="758648"/>
            <a:ext cx="10727026" cy="5340704"/>
            <a:chOff x="-2508" y="-1001"/>
            <a:chExt cx="12698" cy="6322"/>
          </a:xfrm>
          <a:solidFill>
            <a:schemeClr val="accent2">
              <a:lumMod val="50000"/>
              <a:alpha val="16000"/>
            </a:schemeClr>
          </a:solidFill>
        </p:grpSpPr>
        <p:sp>
          <p:nvSpPr>
            <p:cNvPr id="34" name="Freeform 29"/>
            <p:cNvSpPr>
              <a:spLocks/>
            </p:cNvSpPr>
            <p:nvPr/>
          </p:nvSpPr>
          <p:spPr bwMode="auto">
            <a:xfrm>
              <a:off x="4964" y="3519"/>
              <a:ext cx="257" cy="494"/>
            </a:xfrm>
            <a:custGeom>
              <a:avLst/>
              <a:gdLst>
                <a:gd name="T0" fmla="*/ 88 w 109"/>
                <a:gd name="T1" fmla="*/ 0 h 209"/>
                <a:gd name="T2" fmla="*/ 84 w 109"/>
                <a:gd name="T3" fmla="*/ 15 h 209"/>
                <a:gd name="T4" fmla="*/ 48 w 109"/>
                <a:gd name="T5" fmla="*/ 51 h 209"/>
                <a:gd name="T6" fmla="*/ 13 w 109"/>
                <a:gd name="T7" fmla="*/ 84 h 209"/>
                <a:gd name="T8" fmla="*/ 21 w 109"/>
                <a:gd name="T9" fmla="*/ 112 h 209"/>
                <a:gd name="T10" fmla="*/ 11 w 109"/>
                <a:gd name="T11" fmla="*/ 135 h 209"/>
                <a:gd name="T12" fmla="*/ 0 w 109"/>
                <a:gd name="T13" fmla="*/ 146 h 209"/>
                <a:gd name="T14" fmla="*/ 6 w 109"/>
                <a:gd name="T15" fmla="*/ 167 h 209"/>
                <a:gd name="T16" fmla="*/ 5 w 109"/>
                <a:gd name="T17" fmla="*/ 180 h 209"/>
                <a:gd name="T18" fmla="*/ 30 w 109"/>
                <a:gd name="T19" fmla="*/ 209 h 209"/>
                <a:gd name="T20" fmla="*/ 77 w 109"/>
                <a:gd name="T21" fmla="*/ 150 h 209"/>
                <a:gd name="T22" fmla="*/ 100 w 109"/>
                <a:gd name="T23" fmla="*/ 55 h 209"/>
                <a:gd name="T24" fmla="*/ 109 w 109"/>
                <a:gd name="T25" fmla="*/ 58 h 209"/>
                <a:gd name="T26" fmla="*/ 109 w 109"/>
                <a:gd name="T27" fmla="*/ 50 h 209"/>
                <a:gd name="T28" fmla="*/ 88 w 109"/>
                <a:gd name="T29"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209">
                  <a:moveTo>
                    <a:pt x="88" y="0"/>
                  </a:moveTo>
                  <a:cubicBezTo>
                    <a:pt x="86" y="4"/>
                    <a:pt x="87" y="13"/>
                    <a:pt x="84" y="15"/>
                  </a:cubicBezTo>
                  <a:cubicBezTo>
                    <a:pt x="76" y="24"/>
                    <a:pt x="60" y="44"/>
                    <a:pt x="48" y="51"/>
                  </a:cubicBezTo>
                  <a:cubicBezTo>
                    <a:pt x="32" y="60"/>
                    <a:pt x="13" y="58"/>
                    <a:pt x="13" y="84"/>
                  </a:cubicBezTo>
                  <a:cubicBezTo>
                    <a:pt x="13" y="93"/>
                    <a:pt x="21" y="106"/>
                    <a:pt x="21" y="112"/>
                  </a:cubicBezTo>
                  <a:cubicBezTo>
                    <a:pt x="21" y="113"/>
                    <a:pt x="11" y="135"/>
                    <a:pt x="11" y="135"/>
                  </a:cubicBezTo>
                  <a:cubicBezTo>
                    <a:pt x="10" y="135"/>
                    <a:pt x="0" y="144"/>
                    <a:pt x="0" y="146"/>
                  </a:cubicBezTo>
                  <a:cubicBezTo>
                    <a:pt x="0" y="154"/>
                    <a:pt x="0" y="162"/>
                    <a:pt x="6" y="167"/>
                  </a:cubicBezTo>
                  <a:cubicBezTo>
                    <a:pt x="7" y="171"/>
                    <a:pt x="5" y="173"/>
                    <a:pt x="5" y="180"/>
                  </a:cubicBezTo>
                  <a:cubicBezTo>
                    <a:pt x="5" y="194"/>
                    <a:pt x="17" y="209"/>
                    <a:pt x="30" y="209"/>
                  </a:cubicBezTo>
                  <a:cubicBezTo>
                    <a:pt x="62" y="209"/>
                    <a:pt x="67" y="174"/>
                    <a:pt x="77" y="150"/>
                  </a:cubicBezTo>
                  <a:cubicBezTo>
                    <a:pt x="88" y="120"/>
                    <a:pt x="100" y="94"/>
                    <a:pt x="100" y="55"/>
                  </a:cubicBezTo>
                  <a:cubicBezTo>
                    <a:pt x="101" y="55"/>
                    <a:pt x="107" y="57"/>
                    <a:pt x="109" y="58"/>
                  </a:cubicBezTo>
                  <a:cubicBezTo>
                    <a:pt x="109" y="50"/>
                    <a:pt x="109" y="50"/>
                    <a:pt x="109" y="50"/>
                  </a:cubicBezTo>
                  <a:cubicBezTo>
                    <a:pt x="104" y="36"/>
                    <a:pt x="106" y="2"/>
                    <a:pt x="8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35" name="Freeform 30"/>
            <p:cNvSpPr>
              <a:spLocks/>
            </p:cNvSpPr>
            <p:nvPr/>
          </p:nvSpPr>
          <p:spPr bwMode="auto">
            <a:xfrm>
              <a:off x="2829" y="1672"/>
              <a:ext cx="2426" cy="2710"/>
            </a:xfrm>
            <a:custGeom>
              <a:avLst/>
              <a:gdLst>
                <a:gd name="T0" fmla="*/ 384 w 1026"/>
                <a:gd name="T1" fmla="*/ 8 h 1146"/>
                <a:gd name="T2" fmla="*/ 346 w 1026"/>
                <a:gd name="T3" fmla="*/ 12 h 1146"/>
                <a:gd name="T4" fmla="*/ 244 w 1026"/>
                <a:gd name="T5" fmla="*/ 32 h 1146"/>
                <a:gd name="T6" fmla="*/ 180 w 1026"/>
                <a:gd name="T7" fmla="*/ 28 h 1146"/>
                <a:gd name="T8" fmla="*/ 170 w 1026"/>
                <a:gd name="T9" fmla="*/ 43 h 1146"/>
                <a:gd name="T10" fmla="*/ 116 w 1026"/>
                <a:gd name="T11" fmla="*/ 134 h 1146"/>
                <a:gd name="T12" fmla="*/ 62 w 1026"/>
                <a:gd name="T13" fmla="*/ 172 h 1146"/>
                <a:gd name="T14" fmla="*/ 12 w 1026"/>
                <a:gd name="T15" fmla="*/ 263 h 1146"/>
                <a:gd name="T16" fmla="*/ 0 w 1026"/>
                <a:gd name="T17" fmla="*/ 370 h 1146"/>
                <a:gd name="T18" fmla="*/ 11 w 1026"/>
                <a:gd name="T19" fmla="*/ 404 h 1146"/>
                <a:gd name="T20" fmla="*/ 16 w 1026"/>
                <a:gd name="T21" fmla="*/ 412 h 1146"/>
                <a:gd name="T22" fmla="*/ 74 w 1026"/>
                <a:gd name="T23" fmla="*/ 480 h 1146"/>
                <a:gd name="T24" fmla="*/ 146 w 1026"/>
                <a:gd name="T25" fmla="*/ 530 h 1146"/>
                <a:gd name="T26" fmla="*/ 228 w 1026"/>
                <a:gd name="T27" fmla="*/ 527 h 1146"/>
                <a:gd name="T28" fmla="*/ 313 w 1026"/>
                <a:gd name="T29" fmla="*/ 499 h 1146"/>
                <a:gd name="T30" fmla="*/ 376 w 1026"/>
                <a:gd name="T31" fmla="*/ 530 h 1146"/>
                <a:gd name="T32" fmla="*/ 404 w 1026"/>
                <a:gd name="T33" fmla="*/ 578 h 1146"/>
                <a:gd name="T34" fmla="*/ 392 w 1026"/>
                <a:gd name="T35" fmla="*/ 607 h 1146"/>
                <a:gd name="T36" fmla="*/ 445 w 1026"/>
                <a:gd name="T37" fmla="*/ 700 h 1146"/>
                <a:gd name="T38" fmla="*/ 465 w 1026"/>
                <a:gd name="T39" fmla="*/ 774 h 1146"/>
                <a:gd name="T40" fmla="*/ 462 w 1026"/>
                <a:gd name="T41" fmla="*/ 927 h 1146"/>
                <a:gd name="T42" fmla="*/ 473 w 1026"/>
                <a:gd name="T43" fmla="*/ 959 h 1146"/>
                <a:gd name="T44" fmla="*/ 533 w 1026"/>
                <a:gd name="T45" fmla="*/ 1097 h 1146"/>
                <a:gd name="T46" fmla="*/ 536 w 1026"/>
                <a:gd name="T47" fmla="*/ 1138 h 1146"/>
                <a:gd name="T48" fmla="*/ 558 w 1026"/>
                <a:gd name="T49" fmla="*/ 1146 h 1146"/>
                <a:gd name="T50" fmla="*/ 628 w 1026"/>
                <a:gd name="T51" fmla="*/ 1135 h 1146"/>
                <a:gd name="T52" fmla="*/ 668 w 1026"/>
                <a:gd name="T53" fmla="*/ 1122 h 1146"/>
                <a:gd name="T54" fmla="*/ 730 w 1026"/>
                <a:gd name="T55" fmla="*/ 1046 h 1146"/>
                <a:gd name="T56" fmla="*/ 743 w 1026"/>
                <a:gd name="T57" fmla="*/ 1002 h 1146"/>
                <a:gd name="T58" fmla="*/ 785 w 1026"/>
                <a:gd name="T59" fmla="*/ 973 h 1146"/>
                <a:gd name="T60" fmla="*/ 775 w 1026"/>
                <a:gd name="T61" fmla="*/ 907 h 1146"/>
                <a:gd name="T62" fmla="*/ 866 w 1026"/>
                <a:gd name="T63" fmla="*/ 820 h 1146"/>
                <a:gd name="T64" fmla="*/ 863 w 1026"/>
                <a:gd name="T65" fmla="*/ 776 h 1146"/>
                <a:gd name="T66" fmla="*/ 867 w 1026"/>
                <a:gd name="T67" fmla="*/ 755 h 1146"/>
                <a:gd name="T68" fmla="*/ 843 w 1026"/>
                <a:gd name="T69" fmla="*/ 679 h 1146"/>
                <a:gd name="T70" fmla="*/ 946 w 1026"/>
                <a:gd name="T71" fmla="*/ 564 h 1146"/>
                <a:gd name="T72" fmla="*/ 1026 w 1026"/>
                <a:gd name="T73" fmla="*/ 422 h 1146"/>
                <a:gd name="T74" fmla="*/ 964 w 1026"/>
                <a:gd name="T75" fmla="*/ 430 h 1146"/>
                <a:gd name="T76" fmla="*/ 955 w 1026"/>
                <a:gd name="T77" fmla="*/ 429 h 1146"/>
                <a:gd name="T78" fmla="*/ 943 w 1026"/>
                <a:gd name="T79" fmla="*/ 430 h 1146"/>
                <a:gd name="T80" fmla="*/ 904 w 1026"/>
                <a:gd name="T81" fmla="*/ 416 h 1146"/>
                <a:gd name="T82" fmla="*/ 874 w 1026"/>
                <a:gd name="T83" fmla="*/ 371 h 1146"/>
                <a:gd name="T84" fmla="*/ 837 w 1026"/>
                <a:gd name="T85" fmla="*/ 320 h 1146"/>
                <a:gd name="T86" fmla="*/ 813 w 1026"/>
                <a:gd name="T87" fmla="*/ 267 h 1146"/>
                <a:gd name="T88" fmla="*/ 742 w 1026"/>
                <a:gd name="T89" fmla="*/ 138 h 1146"/>
                <a:gd name="T90" fmla="*/ 771 w 1026"/>
                <a:gd name="T91" fmla="*/ 163 h 1146"/>
                <a:gd name="T92" fmla="*/ 781 w 1026"/>
                <a:gd name="T93" fmla="*/ 130 h 1146"/>
                <a:gd name="T94" fmla="*/ 771 w 1026"/>
                <a:gd name="T95" fmla="*/ 106 h 1146"/>
                <a:gd name="T96" fmla="*/ 729 w 1026"/>
                <a:gd name="T97" fmla="*/ 103 h 1146"/>
                <a:gd name="T98" fmla="*/ 631 w 1026"/>
                <a:gd name="T99" fmla="*/ 97 h 1146"/>
                <a:gd name="T100" fmla="*/ 598 w 1026"/>
                <a:gd name="T101" fmla="*/ 79 h 1146"/>
                <a:gd name="T102" fmla="*/ 585 w 1026"/>
                <a:gd name="T103" fmla="*/ 78 h 1146"/>
                <a:gd name="T104" fmla="*/ 556 w 1026"/>
                <a:gd name="T105" fmla="*/ 111 h 1146"/>
                <a:gd name="T106" fmla="*/ 460 w 1026"/>
                <a:gd name="T107" fmla="*/ 77 h 1146"/>
                <a:gd name="T108" fmla="*/ 421 w 1026"/>
                <a:gd name="T109" fmla="*/ 52 h 1146"/>
                <a:gd name="T110" fmla="*/ 421 w 1026"/>
                <a:gd name="T111" fmla="*/ 20 h 1146"/>
                <a:gd name="T112" fmla="*/ 421 w 1026"/>
                <a:gd name="T113" fmla="*/ 1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26" h="1146">
                  <a:moveTo>
                    <a:pt x="405" y="0"/>
                  </a:moveTo>
                  <a:cubicBezTo>
                    <a:pt x="395" y="0"/>
                    <a:pt x="395" y="8"/>
                    <a:pt x="384" y="8"/>
                  </a:cubicBezTo>
                  <a:cubicBezTo>
                    <a:pt x="378" y="8"/>
                    <a:pt x="375" y="5"/>
                    <a:pt x="368" y="5"/>
                  </a:cubicBezTo>
                  <a:cubicBezTo>
                    <a:pt x="360" y="5"/>
                    <a:pt x="352" y="12"/>
                    <a:pt x="346" y="12"/>
                  </a:cubicBezTo>
                  <a:cubicBezTo>
                    <a:pt x="342" y="12"/>
                    <a:pt x="335" y="7"/>
                    <a:pt x="328" y="7"/>
                  </a:cubicBezTo>
                  <a:cubicBezTo>
                    <a:pt x="304" y="7"/>
                    <a:pt x="265" y="22"/>
                    <a:pt x="244" y="32"/>
                  </a:cubicBezTo>
                  <a:cubicBezTo>
                    <a:pt x="238" y="35"/>
                    <a:pt x="236" y="41"/>
                    <a:pt x="225" y="41"/>
                  </a:cubicBezTo>
                  <a:cubicBezTo>
                    <a:pt x="207" y="41"/>
                    <a:pt x="193" y="38"/>
                    <a:pt x="180" y="28"/>
                  </a:cubicBezTo>
                  <a:cubicBezTo>
                    <a:pt x="174" y="32"/>
                    <a:pt x="173" y="37"/>
                    <a:pt x="169" y="43"/>
                  </a:cubicBezTo>
                  <a:cubicBezTo>
                    <a:pt x="170" y="43"/>
                    <a:pt x="170" y="43"/>
                    <a:pt x="170" y="43"/>
                  </a:cubicBezTo>
                  <a:cubicBezTo>
                    <a:pt x="157" y="59"/>
                    <a:pt x="139" y="75"/>
                    <a:pt x="125" y="93"/>
                  </a:cubicBezTo>
                  <a:cubicBezTo>
                    <a:pt x="115" y="106"/>
                    <a:pt x="123" y="114"/>
                    <a:pt x="116" y="134"/>
                  </a:cubicBezTo>
                  <a:cubicBezTo>
                    <a:pt x="114" y="142"/>
                    <a:pt x="101" y="153"/>
                    <a:pt x="93" y="158"/>
                  </a:cubicBezTo>
                  <a:cubicBezTo>
                    <a:pt x="83" y="163"/>
                    <a:pt x="69" y="162"/>
                    <a:pt x="62" y="172"/>
                  </a:cubicBezTo>
                  <a:cubicBezTo>
                    <a:pt x="49" y="189"/>
                    <a:pt x="33" y="217"/>
                    <a:pt x="27" y="238"/>
                  </a:cubicBezTo>
                  <a:cubicBezTo>
                    <a:pt x="24" y="246"/>
                    <a:pt x="12" y="253"/>
                    <a:pt x="12" y="263"/>
                  </a:cubicBezTo>
                  <a:cubicBezTo>
                    <a:pt x="12" y="284"/>
                    <a:pt x="22" y="299"/>
                    <a:pt x="22" y="322"/>
                  </a:cubicBezTo>
                  <a:cubicBezTo>
                    <a:pt x="22" y="336"/>
                    <a:pt x="12" y="364"/>
                    <a:pt x="0" y="370"/>
                  </a:cubicBezTo>
                  <a:cubicBezTo>
                    <a:pt x="4" y="377"/>
                    <a:pt x="8" y="380"/>
                    <a:pt x="8" y="387"/>
                  </a:cubicBezTo>
                  <a:cubicBezTo>
                    <a:pt x="8" y="392"/>
                    <a:pt x="11" y="396"/>
                    <a:pt x="11" y="404"/>
                  </a:cubicBezTo>
                  <a:cubicBezTo>
                    <a:pt x="9" y="404"/>
                    <a:pt x="9" y="404"/>
                    <a:pt x="9" y="404"/>
                  </a:cubicBezTo>
                  <a:cubicBezTo>
                    <a:pt x="12" y="407"/>
                    <a:pt x="13" y="408"/>
                    <a:pt x="16" y="412"/>
                  </a:cubicBezTo>
                  <a:cubicBezTo>
                    <a:pt x="16" y="414"/>
                    <a:pt x="44" y="439"/>
                    <a:pt x="48" y="441"/>
                  </a:cubicBezTo>
                  <a:cubicBezTo>
                    <a:pt x="61" y="452"/>
                    <a:pt x="64" y="464"/>
                    <a:pt x="74" y="480"/>
                  </a:cubicBezTo>
                  <a:cubicBezTo>
                    <a:pt x="85" y="497"/>
                    <a:pt x="116" y="515"/>
                    <a:pt x="131" y="526"/>
                  </a:cubicBezTo>
                  <a:cubicBezTo>
                    <a:pt x="133" y="527"/>
                    <a:pt x="140" y="530"/>
                    <a:pt x="146" y="530"/>
                  </a:cubicBezTo>
                  <a:cubicBezTo>
                    <a:pt x="167" y="530"/>
                    <a:pt x="176" y="519"/>
                    <a:pt x="197" y="519"/>
                  </a:cubicBezTo>
                  <a:cubicBezTo>
                    <a:pt x="207" y="519"/>
                    <a:pt x="220" y="527"/>
                    <a:pt x="228" y="527"/>
                  </a:cubicBezTo>
                  <a:cubicBezTo>
                    <a:pt x="236" y="527"/>
                    <a:pt x="239" y="520"/>
                    <a:pt x="247" y="518"/>
                  </a:cubicBezTo>
                  <a:cubicBezTo>
                    <a:pt x="267" y="511"/>
                    <a:pt x="286" y="499"/>
                    <a:pt x="313" y="499"/>
                  </a:cubicBezTo>
                  <a:cubicBezTo>
                    <a:pt x="334" y="499"/>
                    <a:pt x="338" y="530"/>
                    <a:pt x="354" y="530"/>
                  </a:cubicBezTo>
                  <a:cubicBezTo>
                    <a:pt x="359" y="530"/>
                    <a:pt x="367" y="530"/>
                    <a:pt x="376" y="530"/>
                  </a:cubicBezTo>
                  <a:cubicBezTo>
                    <a:pt x="394" y="530"/>
                    <a:pt x="404" y="540"/>
                    <a:pt x="409" y="552"/>
                  </a:cubicBezTo>
                  <a:cubicBezTo>
                    <a:pt x="404" y="556"/>
                    <a:pt x="404" y="572"/>
                    <a:pt x="404" y="578"/>
                  </a:cubicBezTo>
                  <a:cubicBezTo>
                    <a:pt x="404" y="581"/>
                    <a:pt x="402" y="582"/>
                    <a:pt x="404" y="586"/>
                  </a:cubicBezTo>
                  <a:cubicBezTo>
                    <a:pt x="400" y="588"/>
                    <a:pt x="392" y="602"/>
                    <a:pt x="392" y="607"/>
                  </a:cubicBezTo>
                  <a:cubicBezTo>
                    <a:pt x="392" y="632"/>
                    <a:pt x="422" y="651"/>
                    <a:pt x="436" y="668"/>
                  </a:cubicBezTo>
                  <a:cubicBezTo>
                    <a:pt x="443" y="677"/>
                    <a:pt x="441" y="689"/>
                    <a:pt x="445" y="700"/>
                  </a:cubicBezTo>
                  <a:cubicBezTo>
                    <a:pt x="450" y="713"/>
                    <a:pt x="454" y="721"/>
                    <a:pt x="458" y="744"/>
                  </a:cubicBezTo>
                  <a:cubicBezTo>
                    <a:pt x="460" y="755"/>
                    <a:pt x="465" y="761"/>
                    <a:pt x="465" y="774"/>
                  </a:cubicBezTo>
                  <a:cubicBezTo>
                    <a:pt x="465" y="802"/>
                    <a:pt x="432" y="811"/>
                    <a:pt x="432" y="848"/>
                  </a:cubicBezTo>
                  <a:cubicBezTo>
                    <a:pt x="432" y="882"/>
                    <a:pt x="447" y="902"/>
                    <a:pt x="462" y="927"/>
                  </a:cubicBezTo>
                  <a:cubicBezTo>
                    <a:pt x="466" y="934"/>
                    <a:pt x="473" y="937"/>
                    <a:pt x="473" y="944"/>
                  </a:cubicBezTo>
                  <a:cubicBezTo>
                    <a:pt x="473" y="949"/>
                    <a:pt x="473" y="950"/>
                    <a:pt x="473" y="959"/>
                  </a:cubicBezTo>
                  <a:cubicBezTo>
                    <a:pt x="473" y="1005"/>
                    <a:pt x="497" y="1036"/>
                    <a:pt x="516" y="1068"/>
                  </a:cubicBezTo>
                  <a:cubicBezTo>
                    <a:pt x="519" y="1073"/>
                    <a:pt x="533" y="1089"/>
                    <a:pt x="533" y="1097"/>
                  </a:cubicBezTo>
                  <a:cubicBezTo>
                    <a:pt x="533" y="1103"/>
                    <a:pt x="531" y="1107"/>
                    <a:pt x="527" y="1112"/>
                  </a:cubicBezTo>
                  <a:cubicBezTo>
                    <a:pt x="531" y="1116"/>
                    <a:pt x="536" y="1127"/>
                    <a:pt x="536" y="1138"/>
                  </a:cubicBezTo>
                  <a:cubicBezTo>
                    <a:pt x="537" y="1138"/>
                    <a:pt x="538" y="1136"/>
                    <a:pt x="541" y="1135"/>
                  </a:cubicBezTo>
                  <a:cubicBezTo>
                    <a:pt x="545" y="1141"/>
                    <a:pt x="549" y="1146"/>
                    <a:pt x="558" y="1146"/>
                  </a:cubicBezTo>
                  <a:cubicBezTo>
                    <a:pt x="578" y="1146"/>
                    <a:pt x="592" y="1130"/>
                    <a:pt x="614" y="1130"/>
                  </a:cubicBezTo>
                  <a:cubicBezTo>
                    <a:pt x="620" y="1130"/>
                    <a:pt x="623" y="1135"/>
                    <a:pt x="628" y="1135"/>
                  </a:cubicBezTo>
                  <a:cubicBezTo>
                    <a:pt x="633" y="1135"/>
                    <a:pt x="637" y="1132"/>
                    <a:pt x="644" y="1132"/>
                  </a:cubicBezTo>
                  <a:cubicBezTo>
                    <a:pt x="646" y="1122"/>
                    <a:pt x="659" y="1126"/>
                    <a:pt x="668" y="1122"/>
                  </a:cubicBezTo>
                  <a:cubicBezTo>
                    <a:pt x="690" y="1112"/>
                    <a:pt x="696" y="1097"/>
                    <a:pt x="709" y="1080"/>
                  </a:cubicBezTo>
                  <a:cubicBezTo>
                    <a:pt x="717" y="1069"/>
                    <a:pt x="718" y="1057"/>
                    <a:pt x="730" y="1046"/>
                  </a:cubicBezTo>
                  <a:cubicBezTo>
                    <a:pt x="736" y="1039"/>
                    <a:pt x="751" y="1028"/>
                    <a:pt x="751" y="1013"/>
                  </a:cubicBezTo>
                  <a:cubicBezTo>
                    <a:pt x="751" y="1008"/>
                    <a:pt x="748" y="1004"/>
                    <a:pt x="743" y="1002"/>
                  </a:cubicBezTo>
                  <a:cubicBezTo>
                    <a:pt x="749" y="989"/>
                    <a:pt x="757" y="983"/>
                    <a:pt x="769" y="977"/>
                  </a:cubicBezTo>
                  <a:cubicBezTo>
                    <a:pt x="773" y="975"/>
                    <a:pt x="782" y="978"/>
                    <a:pt x="785" y="973"/>
                  </a:cubicBezTo>
                  <a:cubicBezTo>
                    <a:pt x="788" y="969"/>
                    <a:pt x="790" y="951"/>
                    <a:pt x="790" y="943"/>
                  </a:cubicBezTo>
                  <a:cubicBezTo>
                    <a:pt x="790" y="927"/>
                    <a:pt x="775" y="919"/>
                    <a:pt x="775" y="907"/>
                  </a:cubicBezTo>
                  <a:cubicBezTo>
                    <a:pt x="775" y="902"/>
                    <a:pt x="783" y="893"/>
                    <a:pt x="791" y="891"/>
                  </a:cubicBezTo>
                  <a:cubicBezTo>
                    <a:pt x="796" y="857"/>
                    <a:pt x="866" y="861"/>
                    <a:pt x="866" y="820"/>
                  </a:cubicBezTo>
                  <a:cubicBezTo>
                    <a:pt x="866" y="816"/>
                    <a:pt x="865" y="813"/>
                    <a:pt x="862" y="810"/>
                  </a:cubicBezTo>
                  <a:cubicBezTo>
                    <a:pt x="862" y="795"/>
                    <a:pt x="863" y="785"/>
                    <a:pt x="863" y="776"/>
                  </a:cubicBezTo>
                  <a:cubicBezTo>
                    <a:pt x="863" y="763"/>
                    <a:pt x="863" y="763"/>
                    <a:pt x="863" y="763"/>
                  </a:cubicBezTo>
                  <a:cubicBezTo>
                    <a:pt x="864" y="762"/>
                    <a:pt x="867" y="758"/>
                    <a:pt x="867" y="755"/>
                  </a:cubicBezTo>
                  <a:cubicBezTo>
                    <a:pt x="867" y="745"/>
                    <a:pt x="848" y="736"/>
                    <a:pt x="848" y="718"/>
                  </a:cubicBezTo>
                  <a:cubicBezTo>
                    <a:pt x="848" y="702"/>
                    <a:pt x="843" y="695"/>
                    <a:pt x="843" y="679"/>
                  </a:cubicBezTo>
                  <a:cubicBezTo>
                    <a:pt x="843" y="664"/>
                    <a:pt x="857" y="660"/>
                    <a:pt x="861" y="647"/>
                  </a:cubicBezTo>
                  <a:cubicBezTo>
                    <a:pt x="874" y="600"/>
                    <a:pt x="911" y="592"/>
                    <a:pt x="946" y="564"/>
                  </a:cubicBezTo>
                  <a:cubicBezTo>
                    <a:pt x="966" y="549"/>
                    <a:pt x="973" y="530"/>
                    <a:pt x="989" y="509"/>
                  </a:cubicBezTo>
                  <a:cubicBezTo>
                    <a:pt x="1002" y="491"/>
                    <a:pt x="1026" y="452"/>
                    <a:pt x="1026" y="422"/>
                  </a:cubicBezTo>
                  <a:cubicBezTo>
                    <a:pt x="1026" y="418"/>
                    <a:pt x="1023" y="417"/>
                    <a:pt x="1022" y="414"/>
                  </a:cubicBezTo>
                  <a:cubicBezTo>
                    <a:pt x="1003" y="418"/>
                    <a:pt x="984" y="426"/>
                    <a:pt x="964" y="430"/>
                  </a:cubicBezTo>
                  <a:cubicBezTo>
                    <a:pt x="963" y="430"/>
                    <a:pt x="962" y="430"/>
                    <a:pt x="961" y="430"/>
                  </a:cubicBezTo>
                  <a:cubicBezTo>
                    <a:pt x="959" y="430"/>
                    <a:pt x="957" y="429"/>
                    <a:pt x="955" y="429"/>
                  </a:cubicBezTo>
                  <a:cubicBezTo>
                    <a:pt x="953" y="429"/>
                    <a:pt x="951" y="429"/>
                    <a:pt x="949" y="429"/>
                  </a:cubicBezTo>
                  <a:cubicBezTo>
                    <a:pt x="947" y="429"/>
                    <a:pt x="945" y="429"/>
                    <a:pt x="943" y="430"/>
                  </a:cubicBezTo>
                  <a:cubicBezTo>
                    <a:pt x="936" y="432"/>
                    <a:pt x="935" y="439"/>
                    <a:pt x="927" y="439"/>
                  </a:cubicBezTo>
                  <a:cubicBezTo>
                    <a:pt x="918" y="439"/>
                    <a:pt x="911" y="422"/>
                    <a:pt x="904" y="416"/>
                  </a:cubicBezTo>
                  <a:cubicBezTo>
                    <a:pt x="909" y="410"/>
                    <a:pt x="904" y="409"/>
                    <a:pt x="904" y="400"/>
                  </a:cubicBezTo>
                  <a:cubicBezTo>
                    <a:pt x="887" y="400"/>
                    <a:pt x="882" y="378"/>
                    <a:pt x="874" y="371"/>
                  </a:cubicBezTo>
                  <a:cubicBezTo>
                    <a:pt x="864" y="365"/>
                    <a:pt x="859" y="364"/>
                    <a:pt x="850" y="356"/>
                  </a:cubicBezTo>
                  <a:cubicBezTo>
                    <a:pt x="841" y="346"/>
                    <a:pt x="847" y="332"/>
                    <a:pt x="837" y="320"/>
                  </a:cubicBezTo>
                  <a:cubicBezTo>
                    <a:pt x="829" y="309"/>
                    <a:pt x="819" y="309"/>
                    <a:pt x="813" y="295"/>
                  </a:cubicBezTo>
                  <a:cubicBezTo>
                    <a:pt x="813" y="267"/>
                    <a:pt x="813" y="267"/>
                    <a:pt x="813" y="267"/>
                  </a:cubicBezTo>
                  <a:cubicBezTo>
                    <a:pt x="805" y="261"/>
                    <a:pt x="790" y="237"/>
                    <a:pt x="792" y="226"/>
                  </a:cubicBezTo>
                  <a:cubicBezTo>
                    <a:pt x="742" y="138"/>
                    <a:pt x="742" y="138"/>
                    <a:pt x="742" y="138"/>
                  </a:cubicBezTo>
                  <a:cubicBezTo>
                    <a:pt x="742" y="129"/>
                    <a:pt x="742" y="129"/>
                    <a:pt x="742" y="129"/>
                  </a:cubicBezTo>
                  <a:cubicBezTo>
                    <a:pt x="751" y="138"/>
                    <a:pt x="760" y="161"/>
                    <a:pt x="771" y="163"/>
                  </a:cubicBezTo>
                  <a:cubicBezTo>
                    <a:pt x="773" y="158"/>
                    <a:pt x="778" y="144"/>
                    <a:pt x="781" y="137"/>
                  </a:cubicBezTo>
                  <a:cubicBezTo>
                    <a:pt x="781" y="135"/>
                    <a:pt x="781" y="132"/>
                    <a:pt x="781" y="130"/>
                  </a:cubicBezTo>
                  <a:cubicBezTo>
                    <a:pt x="773" y="111"/>
                    <a:pt x="773" y="111"/>
                    <a:pt x="773" y="111"/>
                  </a:cubicBezTo>
                  <a:cubicBezTo>
                    <a:pt x="773" y="109"/>
                    <a:pt x="772" y="108"/>
                    <a:pt x="771" y="106"/>
                  </a:cubicBezTo>
                  <a:cubicBezTo>
                    <a:pt x="764" y="107"/>
                    <a:pt x="764" y="110"/>
                    <a:pt x="756" y="110"/>
                  </a:cubicBezTo>
                  <a:cubicBezTo>
                    <a:pt x="745" y="110"/>
                    <a:pt x="739" y="103"/>
                    <a:pt x="729" y="103"/>
                  </a:cubicBezTo>
                  <a:cubicBezTo>
                    <a:pt x="712" y="103"/>
                    <a:pt x="707" y="111"/>
                    <a:pt x="690" y="111"/>
                  </a:cubicBezTo>
                  <a:cubicBezTo>
                    <a:pt x="672" y="111"/>
                    <a:pt x="648" y="103"/>
                    <a:pt x="631" y="97"/>
                  </a:cubicBezTo>
                  <a:cubicBezTo>
                    <a:pt x="623" y="94"/>
                    <a:pt x="611" y="98"/>
                    <a:pt x="606" y="92"/>
                  </a:cubicBezTo>
                  <a:cubicBezTo>
                    <a:pt x="604" y="88"/>
                    <a:pt x="598" y="87"/>
                    <a:pt x="598" y="79"/>
                  </a:cubicBezTo>
                  <a:cubicBezTo>
                    <a:pt x="586" y="79"/>
                    <a:pt x="586" y="79"/>
                    <a:pt x="586" y="79"/>
                  </a:cubicBezTo>
                  <a:cubicBezTo>
                    <a:pt x="585" y="78"/>
                    <a:pt x="585" y="78"/>
                    <a:pt x="585" y="78"/>
                  </a:cubicBezTo>
                  <a:cubicBezTo>
                    <a:pt x="568" y="84"/>
                    <a:pt x="556" y="84"/>
                    <a:pt x="556" y="101"/>
                  </a:cubicBezTo>
                  <a:cubicBezTo>
                    <a:pt x="556" y="104"/>
                    <a:pt x="556" y="107"/>
                    <a:pt x="556" y="111"/>
                  </a:cubicBezTo>
                  <a:cubicBezTo>
                    <a:pt x="556" y="114"/>
                    <a:pt x="550" y="119"/>
                    <a:pt x="545" y="119"/>
                  </a:cubicBezTo>
                  <a:cubicBezTo>
                    <a:pt x="506" y="119"/>
                    <a:pt x="494" y="77"/>
                    <a:pt x="460" y="77"/>
                  </a:cubicBezTo>
                  <a:cubicBezTo>
                    <a:pt x="455" y="77"/>
                    <a:pt x="451" y="77"/>
                    <a:pt x="445" y="77"/>
                  </a:cubicBezTo>
                  <a:cubicBezTo>
                    <a:pt x="435" y="77"/>
                    <a:pt x="421" y="65"/>
                    <a:pt x="421" y="52"/>
                  </a:cubicBezTo>
                  <a:cubicBezTo>
                    <a:pt x="421" y="44"/>
                    <a:pt x="428" y="40"/>
                    <a:pt x="428" y="32"/>
                  </a:cubicBezTo>
                  <a:cubicBezTo>
                    <a:pt x="428" y="27"/>
                    <a:pt x="421" y="25"/>
                    <a:pt x="421" y="20"/>
                  </a:cubicBezTo>
                  <a:cubicBezTo>
                    <a:pt x="421" y="13"/>
                    <a:pt x="428" y="15"/>
                    <a:pt x="429" y="7"/>
                  </a:cubicBezTo>
                  <a:cubicBezTo>
                    <a:pt x="426" y="7"/>
                    <a:pt x="424" y="10"/>
                    <a:pt x="421" y="10"/>
                  </a:cubicBezTo>
                  <a:cubicBezTo>
                    <a:pt x="413" y="10"/>
                    <a:pt x="415" y="0"/>
                    <a:pt x="40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40" name="Freeform 31"/>
            <p:cNvSpPr>
              <a:spLocks/>
            </p:cNvSpPr>
            <p:nvPr/>
          </p:nvSpPr>
          <p:spPr bwMode="auto">
            <a:xfrm>
              <a:off x="4359" y="1478"/>
              <a:ext cx="1323" cy="1149"/>
            </a:xfrm>
            <a:custGeom>
              <a:avLst/>
              <a:gdLst>
                <a:gd name="T0" fmla="*/ 75 w 560"/>
                <a:gd name="T1" fmla="*/ 16 h 486"/>
                <a:gd name="T2" fmla="*/ 46 w 560"/>
                <a:gd name="T3" fmla="*/ 18 h 486"/>
                <a:gd name="T4" fmla="*/ 9 w 560"/>
                <a:gd name="T5" fmla="*/ 45 h 486"/>
                <a:gd name="T6" fmla="*/ 0 w 560"/>
                <a:gd name="T7" fmla="*/ 66 h 486"/>
                <a:gd name="T8" fmla="*/ 27 w 560"/>
                <a:gd name="T9" fmla="*/ 95 h 486"/>
                <a:gd name="T10" fmla="*/ 59 w 560"/>
                <a:gd name="T11" fmla="*/ 105 h 486"/>
                <a:gd name="T12" fmla="*/ 130 w 560"/>
                <a:gd name="T13" fmla="*/ 93 h 486"/>
                <a:gd name="T14" fmla="*/ 150 w 560"/>
                <a:gd name="T15" fmla="*/ 98 h 486"/>
                <a:gd name="T16" fmla="*/ 136 w 560"/>
                <a:gd name="T17" fmla="*/ 151 h 486"/>
                <a:gd name="T18" fmla="*/ 126 w 560"/>
                <a:gd name="T19" fmla="*/ 193 h 486"/>
                <a:gd name="T20" fmla="*/ 131 w 560"/>
                <a:gd name="T21" fmla="*/ 235 h 486"/>
                <a:gd name="T22" fmla="*/ 165 w 560"/>
                <a:gd name="T23" fmla="*/ 287 h 486"/>
                <a:gd name="T24" fmla="*/ 185 w 560"/>
                <a:gd name="T25" fmla="*/ 311 h 486"/>
                <a:gd name="T26" fmla="*/ 238 w 560"/>
                <a:gd name="T27" fmla="*/ 408 h 486"/>
                <a:gd name="T28" fmla="*/ 260 w 560"/>
                <a:gd name="T29" fmla="*/ 472 h 486"/>
                <a:gd name="T30" fmla="*/ 280 w 560"/>
                <a:gd name="T31" fmla="*/ 484 h 486"/>
                <a:gd name="T32" fmla="*/ 353 w 560"/>
                <a:gd name="T33" fmla="*/ 453 h 486"/>
                <a:gd name="T34" fmla="*/ 438 w 560"/>
                <a:gd name="T35" fmla="*/ 416 h 486"/>
                <a:gd name="T36" fmla="*/ 476 w 560"/>
                <a:gd name="T37" fmla="*/ 370 h 486"/>
                <a:gd name="T38" fmla="*/ 497 w 560"/>
                <a:gd name="T39" fmla="*/ 324 h 486"/>
                <a:gd name="T40" fmla="*/ 454 w 560"/>
                <a:gd name="T41" fmla="*/ 289 h 486"/>
                <a:gd name="T42" fmla="*/ 375 w 560"/>
                <a:gd name="T43" fmla="*/ 295 h 486"/>
                <a:gd name="T44" fmla="*/ 368 w 560"/>
                <a:gd name="T45" fmla="*/ 281 h 486"/>
                <a:gd name="T46" fmla="*/ 333 w 560"/>
                <a:gd name="T47" fmla="*/ 219 h 486"/>
                <a:gd name="T48" fmla="*/ 379 w 560"/>
                <a:gd name="T49" fmla="*/ 240 h 486"/>
                <a:gd name="T50" fmla="*/ 443 w 560"/>
                <a:gd name="T51" fmla="*/ 263 h 486"/>
                <a:gd name="T52" fmla="*/ 489 w 560"/>
                <a:gd name="T53" fmla="*/ 281 h 486"/>
                <a:gd name="T54" fmla="*/ 540 w 560"/>
                <a:gd name="T55" fmla="*/ 288 h 486"/>
                <a:gd name="T56" fmla="*/ 537 w 560"/>
                <a:gd name="T57" fmla="*/ 279 h 486"/>
                <a:gd name="T58" fmla="*/ 527 w 560"/>
                <a:gd name="T59" fmla="*/ 206 h 486"/>
                <a:gd name="T60" fmla="*/ 538 w 560"/>
                <a:gd name="T61" fmla="*/ 187 h 486"/>
                <a:gd name="T62" fmla="*/ 523 w 560"/>
                <a:gd name="T63" fmla="*/ 149 h 486"/>
                <a:gd name="T64" fmla="*/ 521 w 560"/>
                <a:gd name="T65" fmla="*/ 143 h 486"/>
                <a:gd name="T66" fmla="*/ 521 w 560"/>
                <a:gd name="T67" fmla="*/ 138 h 486"/>
                <a:gd name="T68" fmla="*/ 532 w 560"/>
                <a:gd name="T69" fmla="*/ 106 h 486"/>
                <a:gd name="T70" fmla="*/ 526 w 560"/>
                <a:gd name="T71" fmla="*/ 89 h 486"/>
                <a:gd name="T72" fmla="*/ 441 w 560"/>
                <a:gd name="T73" fmla="*/ 69 h 486"/>
                <a:gd name="T74" fmla="*/ 420 w 560"/>
                <a:gd name="T75" fmla="*/ 91 h 486"/>
                <a:gd name="T76" fmla="*/ 371 w 560"/>
                <a:gd name="T77" fmla="*/ 91 h 486"/>
                <a:gd name="T78" fmla="*/ 356 w 560"/>
                <a:gd name="T79" fmla="*/ 82 h 486"/>
                <a:gd name="T80" fmla="*/ 344 w 560"/>
                <a:gd name="T81" fmla="*/ 61 h 486"/>
                <a:gd name="T82" fmla="*/ 337 w 560"/>
                <a:gd name="T83" fmla="*/ 49 h 486"/>
                <a:gd name="T84" fmla="*/ 307 w 560"/>
                <a:gd name="T85" fmla="*/ 53 h 486"/>
                <a:gd name="T86" fmla="*/ 246 w 560"/>
                <a:gd name="T87" fmla="*/ 5 h 486"/>
                <a:gd name="T88" fmla="*/ 246 w 560"/>
                <a:gd name="T89" fmla="*/ 5 h 486"/>
                <a:gd name="T90" fmla="*/ 246 w 560"/>
                <a:gd name="T91" fmla="*/ 5 h 486"/>
                <a:gd name="T92" fmla="*/ 210 w 560"/>
                <a:gd name="T93" fmla="*/ 19 h 486"/>
                <a:gd name="T94" fmla="*/ 127 w 560"/>
                <a:gd name="T95" fmla="*/ 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0" h="486">
                  <a:moveTo>
                    <a:pt x="127" y="0"/>
                  </a:moveTo>
                  <a:cubicBezTo>
                    <a:pt x="118" y="0"/>
                    <a:pt x="103" y="1"/>
                    <a:pt x="97" y="5"/>
                  </a:cubicBezTo>
                  <a:cubicBezTo>
                    <a:pt x="91" y="9"/>
                    <a:pt x="81" y="16"/>
                    <a:pt x="75" y="16"/>
                  </a:cubicBezTo>
                  <a:cubicBezTo>
                    <a:pt x="75" y="16"/>
                    <a:pt x="65" y="16"/>
                    <a:pt x="59" y="16"/>
                  </a:cubicBezTo>
                  <a:cubicBezTo>
                    <a:pt x="57" y="16"/>
                    <a:pt x="54" y="15"/>
                    <a:pt x="52" y="15"/>
                  </a:cubicBezTo>
                  <a:cubicBezTo>
                    <a:pt x="49" y="15"/>
                    <a:pt x="46" y="16"/>
                    <a:pt x="46" y="18"/>
                  </a:cubicBezTo>
                  <a:cubicBezTo>
                    <a:pt x="46" y="22"/>
                    <a:pt x="49" y="21"/>
                    <a:pt x="50" y="25"/>
                  </a:cubicBezTo>
                  <a:cubicBezTo>
                    <a:pt x="41" y="30"/>
                    <a:pt x="3" y="26"/>
                    <a:pt x="3" y="43"/>
                  </a:cubicBezTo>
                  <a:cubicBezTo>
                    <a:pt x="3" y="45"/>
                    <a:pt x="6" y="45"/>
                    <a:pt x="9" y="45"/>
                  </a:cubicBezTo>
                  <a:cubicBezTo>
                    <a:pt x="10" y="45"/>
                    <a:pt x="11" y="45"/>
                    <a:pt x="12" y="45"/>
                  </a:cubicBezTo>
                  <a:cubicBezTo>
                    <a:pt x="11" y="48"/>
                    <a:pt x="12" y="48"/>
                    <a:pt x="12" y="52"/>
                  </a:cubicBezTo>
                  <a:cubicBezTo>
                    <a:pt x="12" y="62"/>
                    <a:pt x="6" y="61"/>
                    <a:pt x="0" y="66"/>
                  </a:cubicBezTo>
                  <a:cubicBezTo>
                    <a:pt x="8" y="70"/>
                    <a:pt x="14" y="69"/>
                    <a:pt x="18" y="76"/>
                  </a:cubicBezTo>
                  <a:cubicBezTo>
                    <a:pt x="13" y="81"/>
                    <a:pt x="28" y="89"/>
                    <a:pt x="32" y="92"/>
                  </a:cubicBezTo>
                  <a:cubicBezTo>
                    <a:pt x="31" y="93"/>
                    <a:pt x="29" y="95"/>
                    <a:pt x="27" y="95"/>
                  </a:cubicBezTo>
                  <a:cubicBezTo>
                    <a:pt x="33" y="95"/>
                    <a:pt x="33" y="95"/>
                    <a:pt x="33" y="95"/>
                  </a:cubicBezTo>
                  <a:cubicBezTo>
                    <a:pt x="35" y="95"/>
                    <a:pt x="36" y="95"/>
                    <a:pt x="37" y="95"/>
                  </a:cubicBezTo>
                  <a:cubicBezTo>
                    <a:pt x="45" y="95"/>
                    <a:pt x="50" y="105"/>
                    <a:pt x="59" y="105"/>
                  </a:cubicBezTo>
                  <a:cubicBezTo>
                    <a:pt x="68" y="105"/>
                    <a:pt x="66" y="93"/>
                    <a:pt x="77" y="93"/>
                  </a:cubicBezTo>
                  <a:cubicBezTo>
                    <a:pt x="88" y="93"/>
                    <a:pt x="92" y="106"/>
                    <a:pt x="103" y="106"/>
                  </a:cubicBezTo>
                  <a:cubicBezTo>
                    <a:pt x="119" y="106"/>
                    <a:pt x="121" y="99"/>
                    <a:pt x="130" y="93"/>
                  </a:cubicBezTo>
                  <a:cubicBezTo>
                    <a:pt x="132" y="95"/>
                    <a:pt x="135" y="97"/>
                    <a:pt x="140" y="97"/>
                  </a:cubicBezTo>
                  <a:cubicBezTo>
                    <a:pt x="145" y="97"/>
                    <a:pt x="146" y="94"/>
                    <a:pt x="150" y="92"/>
                  </a:cubicBezTo>
                  <a:cubicBezTo>
                    <a:pt x="150" y="98"/>
                    <a:pt x="150" y="98"/>
                    <a:pt x="150" y="98"/>
                  </a:cubicBezTo>
                  <a:cubicBezTo>
                    <a:pt x="149" y="99"/>
                    <a:pt x="147" y="100"/>
                    <a:pt x="147" y="103"/>
                  </a:cubicBezTo>
                  <a:cubicBezTo>
                    <a:pt x="147" y="109"/>
                    <a:pt x="149" y="117"/>
                    <a:pt x="149" y="126"/>
                  </a:cubicBezTo>
                  <a:cubicBezTo>
                    <a:pt x="149" y="138"/>
                    <a:pt x="139" y="140"/>
                    <a:pt x="136" y="151"/>
                  </a:cubicBezTo>
                  <a:cubicBezTo>
                    <a:pt x="132" y="161"/>
                    <a:pt x="131" y="167"/>
                    <a:pt x="127" y="179"/>
                  </a:cubicBezTo>
                  <a:cubicBezTo>
                    <a:pt x="127" y="181"/>
                    <a:pt x="123" y="181"/>
                    <a:pt x="123" y="185"/>
                  </a:cubicBezTo>
                  <a:cubicBezTo>
                    <a:pt x="126" y="193"/>
                    <a:pt x="126" y="193"/>
                    <a:pt x="126" y="193"/>
                  </a:cubicBezTo>
                  <a:cubicBezTo>
                    <a:pt x="134" y="212"/>
                    <a:pt x="134" y="212"/>
                    <a:pt x="134" y="212"/>
                  </a:cubicBezTo>
                  <a:cubicBezTo>
                    <a:pt x="134" y="214"/>
                    <a:pt x="134" y="217"/>
                    <a:pt x="134" y="219"/>
                  </a:cubicBezTo>
                  <a:cubicBezTo>
                    <a:pt x="133" y="225"/>
                    <a:pt x="131" y="232"/>
                    <a:pt x="131" y="235"/>
                  </a:cubicBezTo>
                  <a:cubicBezTo>
                    <a:pt x="131" y="237"/>
                    <a:pt x="138" y="245"/>
                    <a:pt x="140" y="248"/>
                  </a:cubicBezTo>
                  <a:cubicBezTo>
                    <a:pt x="146" y="257"/>
                    <a:pt x="151" y="265"/>
                    <a:pt x="157" y="274"/>
                  </a:cubicBezTo>
                  <a:cubicBezTo>
                    <a:pt x="159" y="278"/>
                    <a:pt x="163" y="282"/>
                    <a:pt x="165" y="287"/>
                  </a:cubicBezTo>
                  <a:cubicBezTo>
                    <a:pt x="166" y="290"/>
                    <a:pt x="165" y="298"/>
                    <a:pt x="168" y="301"/>
                  </a:cubicBezTo>
                  <a:cubicBezTo>
                    <a:pt x="169" y="303"/>
                    <a:pt x="176" y="302"/>
                    <a:pt x="178" y="304"/>
                  </a:cubicBezTo>
                  <a:cubicBezTo>
                    <a:pt x="180" y="306"/>
                    <a:pt x="183" y="309"/>
                    <a:pt x="185" y="311"/>
                  </a:cubicBezTo>
                  <a:cubicBezTo>
                    <a:pt x="187" y="321"/>
                    <a:pt x="194" y="324"/>
                    <a:pt x="194" y="336"/>
                  </a:cubicBezTo>
                  <a:cubicBezTo>
                    <a:pt x="194" y="356"/>
                    <a:pt x="199" y="367"/>
                    <a:pt x="217" y="371"/>
                  </a:cubicBezTo>
                  <a:cubicBezTo>
                    <a:pt x="217" y="383"/>
                    <a:pt x="232" y="402"/>
                    <a:pt x="238" y="408"/>
                  </a:cubicBezTo>
                  <a:cubicBezTo>
                    <a:pt x="244" y="414"/>
                    <a:pt x="253" y="419"/>
                    <a:pt x="250" y="430"/>
                  </a:cubicBezTo>
                  <a:cubicBezTo>
                    <a:pt x="249" y="435"/>
                    <a:pt x="245" y="445"/>
                    <a:pt x="251" y="446"/>
                  </a:cubicBezTo>
                  <a:cubicBezTo>
                    <a:pt x="251" y="456"/>
                    <a:pt x="255" y="464"/>
                    <a:pt x="260" y="472"/>
                  </a:cubicBezTo>
                  <a:cubicBezTo>
                    <a:pt x="263" y="478"/>
                    <a:pt x="259" y="478"/>
                    <a:pt x="261" y="478"/>
                  </a:cubicBezTo>
                  <a:cubicBezTo>
                    <a:pt x="262" y="479"/>
                    <a:pt x="276" y="486"/>
                    <a:pt x="277" y="486"/>
                  </a:cubicBezTo>
                  <a:cubicBezTo>
                    <a:pt x="280" y="484"/>
                    <a:pt x="280" y="484"/>
                    <a:pt x="280" y="484"/>
                  </a:cubicBezTo>
                  <a:cubicBezTo>
                    <a:pt x="292" y="484"/>
                    <a:pt x="293" y="479"/>
                    <a:pt x="302" y="473"/>
                  </a:cubicBezTo>
                  <a:cubicBezTo>
                    <a:pt x="318" y="473"/>
                    <a:pt x="318" y="473"/>
                    <a:pt x="318" y="473"/>
                  </a:cubicBezTo>
                  <a:cubicBezTo>
                    <a:pt x="325" y="470"/>
                    <a:pt x="346" y="455"/>
                    <a:pt x="353" y="453"/>
                  </a:cubicBezTo>
                  <a:cubicBezTo>
                    <a:pt x="365" y="450"/>
                    <a:pt x="382" y="447"/>
                    <a:pt x="394" y="441"/>
                  </a:cubicBezTo>
                  <a:cubicBezTo>
                    <a:pt x="393" y="440"/>
                    <a:pt x="392" y="438"/>
                    <a:pt x="392" y="436"/>
                  </a:cubicBezTo>
                  <a:cubicBezTo>
                    <a:pt x="392" y="424"/>
                    <a:pt x="424" y="419"/>
                    <a:pt x="438" y="416"/>
                  </a:cubicBezTo>
                  <a:cubicBezTo>
                    <a:pt x="438" y="410"/>
                    <a:pt x="448" y="401"/>
                    <a:pt x="453" y="401"/>
                  </a:cubicBezTo>
                  <a:cubicBezTo>
                    <a:pt x="461" y="401"/>
                    <a:pt x="460" y="385"/>
                    <a:pt x="468" y="385"/>
                  </a:cubicBezTo>
                  <a:cubicBezTo>
                    <a:pt x="475" y="385"/>
                    <a:pt x="474" y="376"/>
                    <a:pt x="476" y="370"/>
                  </a:cubicBezTo>
                  <a:cubicBezTo>
                    <a:pt x="478" y="364"/>
                    <a:pt x="484" y="362"/>
                    <a:pt x="491" y="362"/>
                  </a:cubicBezTo>
                  <a:cubicBezTo>
                    <a:pt x="491" y="349"/>
                    <a:pt x="507" y="345"/>
                    <a:pt x="507" y="333"/>
                  </a:cubicBezTo>
                  <a:cubicBezTo>
                    <a:pt x="507" y="328"/>
                    <a:pt x="499" y="329"/>
                    <a:pt x="497" y="324"/>
                  </a:cubicBezTo>
                  <a:cubicBezTo>
                    <a:pt x="497" y="325"/>
                    <a:pt x="497" y="325"/>
                    <a:pt x="497" y="325"/>
                  </a:cubicBezTo>
                  <a:cubicBezTo>
                    <a:pt x="493" y="323"/>
                    <a:pt x="493" y="314"/>
                    <a:pt x="487" y="312"/>
                  </a:cubicBezTo>
                  <a:cubicBezTo>
                    <a:pt x="471" y="307"/>
                    <a:pt x="461" y="305"/>
                    <a:pt x="454" y="289"/>
                  </a:cubicBezTo>
                  <a:cubicBezTo>
                    <a:pt x="454" y="270"/>
                    <a:pt x="454" y="270"/>
                    <a:pt x="454" y="270"/>
                  </a:cubicBezTo>
                  <a:cubicBezTo>
                    <a:pt x="435" y="284"/>
                    <a:pt x="432" y="306"/>
                    <a:pt x="397" y="306"/>
                  </a:cubicBezTo>
                  <a:cubicBezTo>
                    <a:pt x="389" y="306"/>
                    <a:pt x="375" y="302"/>
                    <a:pt x="375" y="295"/>
                  </a:cubicBezTo>
                  <a:cubicBezTo>
                    <a:pt x="375" y="288"/>
                    <a:pt x="379" y="284"/>
                    <a:pt x="379" y="278"/>
                  </a:cubicBezTo>
                  <a:cubicBezTo>
                    <a:pt x="379" y="276"/>
                    <a:pt x="379" y="274"/>
                    <a:pt x="379" y="272"/>
                  </a:cubicBezTo>
                  <a:cubicBezTo>
                    <a:pt x="373" y="273"/>
                    <a:pt x="374" y="280"/>
                    <a:pt x="368" y="281"/>
                  </a:cubicBezTo>
                  <a:cubicBezTo>
                    <a:pt x="367" y="277"/>
                    <a:pt x="364" y="275"/>
                    <a:pt x="364" y="269"/>
                  </a:cubicBezTo>
                  <a:cubicBezTo>
                    <a:pt x="352" y="267"/>
                    <a:pt x="337" y="244"/>
                    <a:pt x="334" y="231"/>
                  </a:cubicBezTo>
                  <a:cubicBezTo>
                    <a:pt x="333" y="227"/>
                    <a:pt x="333" y="224"/>
                    <a:pt x="333" y="219"/>
                  </a:cubicBezTo>
                  <a:cubicBezTo>
                    <a:pt x="333" y="212"/>
                    <a:pt x="336" y="202"/>
                    <a:pt x="344" y="202"/>
                  </a:cubicBezTo>
                  <a:cubicBezTo>
                    <a:pt x="358" y="202"/>
                    <a:pt x="370" y="219"/>
                    <a:pt x="376" y="230"/>
                  </a:cubicBezTo>
                  <a:cubicBezTo>
                    <a:pt x="377" y="232"/>
                    <a:pt x="375" y="236"/>
                    <a:pt x="379" y="240"/>
                  </a:cubicBezTo>
                  <a:cubicBezTo>
                    <a:pt x="384" y="245"/>
                    <a:pt x="393" y="242"/>
                    <a:pt x="399" y="249"/>
                  </a:cubicBezTo>
                  <a:cubicBezTo>
                    <a:pt x="404" y="254"/>
                    <a:pt x="409" y="261"/>
                    <a:pt x="417" y="263"/>
                  </a:cubicBezTo>
                  <a:cubicBezTo>
                    <a:pt x="443" y="263"/>
                    <a:pt x="443" y="263"/>
                    <a:pt x="443" y="263"/>
                  </a:cubicBezTo>
                  <a:cubicBezTo>
                    <a:pt x="447" y="260"/>
                    <a:pt x="449" y="255"/>
                    <a:pt x="455" y="255"/>
                  </a:cubicBezTo>
                  <a:cubicBezTo>
                    <a:pt x="466" y="255"/>
                    <a:pt x="466" y="271"/>
                    <a:pt x="471" y="277"/>
                  </a:cubicBezTo>
                  <a:cubicBezTo>
                    <a:pt x="471" y="277"/>
                    <a:pt x="487" y="281"/>
                    <a:pt x="489" y="281"/>
                  </a:cubicBezTo>
                  <a:cubicBezTo>
                    <a:pt x="504" y="281"/>
                    <a:pt x="527" y="288"/>
                    <a:pt x="537" y="288"/>
                  </a:cubicBezTo>
                  <a:cubicBezTo>
                    <a:pt x="537" y="288"/>
                    <a:pt x="538" y="288"/>
                    <a:pt x="539" y="288"/>
                  </a:cubicBezTo>
                  <a:cubicBezTo>
                    <a:pt x="539" y="288"/>
                    <a:pt x="540" y="288"/>
                    <a:pt x="540" y="288"/>
                  </a:cubicBezTo>
                  <a:cubicBezTo>
                    <a:pt x="540" y="285"/>
                    <a:pt x="537" y="282"/>
                    <a:pt x="537" y="279"/>
                  </a:cubicBezTo>
                  <a:cubicBezTo>
                    <a:pt x="537" y="279"/>
                    <a:pt x="537" y="279"/>
                    <a:pt x="537" y="279"/>
                  </a:cubicBezTo>
                  <a:cubicBezTo>
                    <a:pt x="537" y="279"/>
                    <a:pt x="537" y="279"/>
                    <a:pt x="537" y="279"/>
                  </a:cubicBezTo>
                  <a:cubicBezTo>
                    <a:pt x="537" y="264"/>
                    <a:pt x="546" y="261"/>
                    <a:pt x="560" y="258"/>
                  </a:cubicBezTo>
                  <a:cubicBezTo>
                    <a:pt x="560" y="235"/>
                    <a:pt x="542" y="233"/>
                    <a:pt x="533" y="215"/>
                  </a:cubicBezTo>
                  <a:cubicBezTo>
                    <a:pt x="532" y="212"/>
                    <a:pt x="527" y="212"/>
                    <a:pt x="527" y="206"/>
                  </a:cubicBezTo>
                  <a:cubicBezTo>
                    <a:pt x="527" y="206"/>
                    <a:pt x="527" y="206"/>
                    <a:pt x="527" y="206"/>
                  </a:cubicBezTo>
                  <a:cubicBezTo>
                    <a:pt x="527" y="206"/>
                    <a:pt x="527" y="206"/>
                    <a:pt x="527" y="206"/>
                  </a:cubicBezTo>
                  <a:cubicBezTo>
                    <a:pt x="527" y="196"/>
                    <a:pt x="538" y="198"/>
                    <a:pt x="538" y="187"/>
                  </a:cubicBezTo>
                  <a:cubicBezTo>
                    <a:pt x="538" y="178"/>
                    <a:pt x="528" y="183"/>
                    <a:pt x="526" y="178"/>
                  </a:cubicBezTo>
                  <a:cubicBezTo>
                    <a:pt x="524" y="174"/>
                    <a:pt x="525" y="170"/>
                    <a:pt x="523" y="166"/>
                  </a:cubicBezTo>
                  <a:cubicBezTo>
                    <a:pt x="523" y="149"/>
                    <a:pt x="523" y="149"/>
                    <a:pt x="523" y="149"/>
                  </a:cubicBezTo>
                  <a:cubicBezTo>
                    <a:pt x="522" y="147"/>
                    <a:pt x="523" y="146"/>
                    <a:pt x="521" y="143"/>
                  </a:cubicBezTo>
                  <a:cubicBezTo>
                    <a:pt x="521" y="143"/>
                    <a:pt x="521" y="143"/>
                    <a:pt x="521" y="143"/>
                  </a:cubicBezTo>
                  <a:cubicBezTo>
                    <a:pt x="521" y="143"/>
                    <a:pt x="521" y="143"/>
                    <a:pt x="521" y="143"/>
                  </a:cubicBezTo>
                  <a:cubicBezTo>
                    <a:pt x="522" y="143"/>
                    <a:pt x="522" y="142"/>
                    <a:pt x="522" y="142"/>
                  </a:cubicBezTo>
                  <a:cubicBezTo>
                    <a:pt x="522" y="140"/>
                    <a:pt x="521" y="139"/>
                    <a:pt x="521" y="138"/>
                  </a:cubicBezTo>
                  <a:cubicBezTo>
                    <a:pt x="521" y="138"/>
                    <a:pt x="521" y="138"/>
                    <a:pt x="521" y="138"/>
                  </a:cubicBezTo>
                  <a:cubicBezTo>
                    <a:pt x="521" y="138"/>
                    <a:pt x="521" y="138"/>
                    <a:pt x="521" y="138"/>
                  </a:cubicBezTo>
                  <a:cubicBezTo>
                    <a:pt x="521" y="137"/>
                    <a:pt x="529" y="118"/>
                    <a:pt x="533" y="116"/>
                  </a:cubicBezTo>
                  <a:cubicBezTo>
                    <a:pt x="531" y="113"/>
                    <a:pt x="532" y="110"/>
                    <a:pt x="532" y="106"/>
                  </a:cubicBezTo>
                  <a:cubicBezTo>
                    <a:pt x="531" y="102"/>
                    <a:pt x="532" y="98"/>
                    <a:pt x="531" y="95"/>
                  </a:cubicBezTo>
                  <a:cubicBezTo>
                    <a:pt x="531" y="95"/>
                    <a:pt x="531" y="95"/>
                    <a:pt x="531" y="95"/>
                  </a:cubicBezTo>
                  <a:cubicBezTo>
                    <a:pt x="530" y="93"/>
                    <a:pt x="527" y="92"/>
                    <a:pt x="526" y="89"/>
                  </a:cubicBezTo>
                  <a:cubicBezTo>
                    <a:pt x="511" y="89"/>
                    <a:pt x="507" y="77"/>
                    <a:pt x="494" y="73"/>
                  </a:cubicBezTo>
                  <a:cubicBezTo>
                    <a:pt x="483" y="69"/>
                    <a:pt x="476" y="69"/>
                    <a:pt x="465" y="62"/>
                  </a:cubicBezTo>
                  <a:cubicBezTo>
                    <a:pt x="457" y="68"/>
                    <a:pt x="451" y="65"/>
                    <a:pt x="441" y="69"/>
                  </a:cubicBezTo>
                  <a:cubicBezTo>
                    <a:pt x="435" y="71"/>
                    <a:pt x="437" y="73"/>
                    <a:pt x="431" y="75"/>
                  </a:cubicBezTo>
                  <a:cubicBezTo>
                    <a:pt x="426" y="77"/>
                    <a:pt x="420" y="77"/>
                    <a:pt x="420" y="82"/>
                  </a:cubicBezTo>
                  <a:cubicBezTo>
                    <a:pt x="420" y="86"/>
                    <a:pt x="420" y="87"/>
                    <a:pt x="420" y="91"/>
                  </a:cubicBezTo>
                  <a:cubicBezTo>
                    <a:pt x="413" y="93"/>
                    <a:pt x="404" y="94"/>
                    <a:pt x="395" y="94"/>
                  </a:cubicBezTo>
                  <a:cubicBezTo>
                    <a:pt x="393" y="94"/>
                    <a:pt x="390" y="95"/>
                    <a:pt x="387" y="95"/>
                  </a:cubicBezTo>
                  <a:cubicBezTo>
                    <a:pt x="380" y="95"/>
                    <a:pt x="373" y="94"/>
                    <a:pt x="371" y="91"/>
                  </a:cubicBezTo>
                  <a:cubicBezTo>
                    <a:pt x="367" y="88"/>
                    <a:pt x="366" y="83"/>
                    <a:pt x="362" y="82"/>
                  </a:cubicBezTo>
                  <a:cubicBezTo>
                    <a:pt x="361" y="82"/>
                    <a:pt x="360" y="82"/>
                    <a:pt x="359" y="82"/>
                  </a:cubicBezTo>
                  <a:cubicBezTo>
                    <a:pt x="358" y="82"/>
                    <a:pt x="357" y="82"/>
                    <a:pt x="356" y="82"/>
                  </a:cubicBezTo>
                  <a:cubicBezTo>
                    <a:pt x="355" y="82"/>
                    <a:pt x="354" y="82"/>
                    <a:pt x="353" y="82"/>
                  </a:cubicBezTo>
                  <a:cubicBezTo>
                    <a:pt x="350" y="82"/>
                    <a:pt x="348" y="81"/>
                    <a:pt x="346" y="78"/>
                  </a:cubicBezTo>
                  <a:cubicBezTo>
                    <a:pt x="343" y="72"/>
                    <a:pt x="348" y="67"/>
                    <a:pt x="344" y="61"/>
                  </a:cubicBezTo>
                  <a:cubicBezTo>
                    <a:pt x="341" y="57"/>
                    <a:pt x="337" y="57"/>
                    <a:pt x="337" y="52"/>
                  </a:cubicBezTo>
                  <a:cubicBezTo>
                    <a:pt x="337" y="52"/>
                    <a:pt x="337" y="51"/>
                    <a:pt x="337" y="50"/>
                  </a:cubicBezTo>
                  <a:cubicBezTo>
                    <a:pt x="337" y="50"/>
                    <a:pt x="337" y="49"/>
                    <a:pt x="337" y="49"/>
                  </a:cubicBezTo>
                  <a:cubicBezTo>
                    <a:pt x="335" y="47"/>
                    <a:pt x="335" y="43"/>
                    <a:pt x="333" y="40"/>
                  </a:cubicBezTo>
                  <a:cubicBezTo>
                    <a:pt x="329" y="40"/>
                    <a:pt x="330" y="40"/>
                    <a:pt x="326" y="41"/>
                  </a:cubicBezTo>
                  <a:cubicBezTo>
                    <a:pt x="318" y="44"/>
                    <a:pt x="318" y="53"/>
                    <a:pt x="307" y="53"/>
                  </a:cubicBezTo>
                  <a:cubicBezTo>
                    <a:pt x="292" y="53"/>
                    <a:pt x="290" y="37"/>
                    <a:pt x="280" y="34"/>
                  </a:cubicBezTo>
                  <a:cubicBezTo>
                    <a:pt x="279" y="34"/>
                    <a:pt x="269" y="28"/>
                    <a:pt x="268" y="26"/>
                  </a:cubicBezTo>
                  <a:cubicBezTo>
                    <a:pt x="262" y="15"/>
                    <a:pt x="263" y="5"/>
                    <a:pt x="246" y="5"/>
                  </a:cubicBezTo>
                  <a:cubicBezTo>
                    <a:pt x="246" y="5"/>
                    <a:pt x="246" y="5"/>
                    <a:pt x="246" y="5"/>
                  </a:cubicBezTo>
                  <a:cubicBezTo>
                    <a:pt x="246" y="5"/>
                    <a:pt x="246" y="5"/>
                    <a:pt x="246" y="5"/>
                  </a:cubicBezTo>
                  <a:cubicBezTo>
                    <a:pt x="246" y="5"/>
                    <a:pt x="246" y="5"/>
                    <a:pt x="246" y="5"/>
                  </a:cubicBezTo>
                  <a:cubicBezTo>
                    <a:pt x="246" y="5"/>
                    <a:pt x="246" y="5"/>
                    <a:pt x="246" y="5"/>
                  </a:cubicBezTo>
                  <a:cubicBezTo>
                    <a:pt x="246" y="5"/>
                    <a:pt x="246" y="5"/>
                    <a:pt x="246" y="5"/>
                  </a:cubicBezTo>
                  <a:cubicBezTo>
                    <a:pt x="246" y="5"/>
                    <a:pt x="246" y="5"/>
                    <a:pt x="246" y="5"/>
                  </a:cubicBezTo>
                  <a:cubicBezTo>
                    <a:pt x="246" y="5"/>
                    <a:pt x="246" y="5"/>
                    <a:pt x="246" y="5"/>
                  </a:cubicBezTo>
                  <a:cubicBezTo>
                    <a:pt x="246" y="5"/>
                    <a:pt x="246" y="5"/>
                    <a:pt x="246" y="5"/>
                  </a:cubicBezTo>
                  <a:cubicBezTo>
                    <a:pt x="230" y="5"/>
                    <a:pt x="224" y="19"/>
                    <a:pt x="210" y="19"/>
                  </a:cubicBezTo>
                  <a:cubicBezTo>
                    <a:pt x="204" y="19"/>
                    <a:pt x="195" y="19"/>
                    <a:pt x="179" y="19"/>
                  </a:cubicBezTo>
                  <a:cubicBezTo>
                    <a:pt x="174" y="18"/>
                    <a:pt x="153" y="15"/>
                    <a:pt x="153" y="8"/>
                  </a:cubicBezTo>
                  <a:cubicBezTo>
                    <a:pt x="141" y="8"/>
                    <a:pt x="141" y="0"/>
                    <a:pt x="1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42" name="Freeform 32"/>
            <p:cNvSpPr>
              <a:spLocks/>
            </p:cNvSpPr>
            <p:nvPr/>
          </p:nvSpPr>
          <p:spPr bwMode="auto">
            <a:xfrm>
              <a:off x="6264" y="2726"/>
              <a:ext cx="71" cy="135"/>
            </a:xfrm>
            <a:custGeom>
              <a:avLst/>
              <a:gdLst>
                <a:gd name="T0" fmla="*/ 7 w 30"/>
                <a:gd name="T1" fmla="*/ 0 h 57"/>
                <a:gd name="T2" fmla="*/ 0 w 30"/>
                <a:gd name="T3" fmla="*/ 43 h 57"/>
                <a:gd name="T4" fmla="*/ 13 w 30"/>
                <a:gd name="T5" fmla="*/ 57 h 57"/>
                <a:gd name="T6" fmla="*/ 30 w 30"/>
                <a:gd name="T7" fmla="*/ 36 h 57"/>
                <a:gd name="T8" fmla="*/ 7 w 30"/>
                <a:gd name="T9" fmla="*/ 0 h 57"/>
              </a:gdLst>
              <a:ahLst/>
              <a:cxnLst>
                <a:cxn ang="0">
                  <a:pos x="T0" y="T1"/>
                </a:cxn>
                <a:cxn ang="0">
                  <a:pos x="T2" y="T3"/>
                </a:cxn>
                <a:cxn ang="0">
                  <a:pos x="T4" y="T5"/>
                </a:cxn>
                <a:cxn ang="0">
                  <a:pos x="T6" y="T7"/>
                </a:cxn>
                <a:cxn ang="0">
                  <a:pos x="T8" y="T9"/>
                </a:cxn>
              </a:cxnLst>
              <a:rect l="0" t="0" r="r" b="b"/>
              <a:pathLst>
                <a:path w="30" h="57">
                  <a:moveTo>
                    <a:pt x="7" y="0"/>
                  </a:moveTo>
                  <a:cubicBezTo>
                    <a:pt x="7" y="16"/>
                    <a:pt x="0" y="27"/>
                    <a:pt x="0" y="43"/>
                  </a:cubicBezTo>
                  <a:cubicBezTo>
                    <a:pt x="0" y="50"/>
                    <a:pt x="5" y="57"/>
                    <a:pt x="13" y="57"/>
                  </a:cubicBezTo>
                  <a:cubicBezTo>
                    <a:pt x="23" y="57"/>
                    <a:pt x="30" y="45"/>
                    <a:pt x="30" y="36"/>
                  </a:cubicBezTo>
                  <a:cubicBezTo>
                    <a:pt x="30" y="19"/>
                    <a:pt x="14" y="13"/>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43" name="Freeform 33"/>
            <p:cNvSpPr>
              <a:spLocks/>
            </p:cNvSpPr>
            <p:nvPr/>
          </p:nvSpPr>
          <p:spPr bwMode="auto">
            <a:xfrm>
              <a:off x="5590" y="1622"/>
              <a:ext cx="1440" cy="1161"/>
            </a:xfrm>
            <a:custGeom>
              <a:avLst/>
              <a:gdLst>
                <a:gd name="T0" fmla="*/ 137 w 609"/>
                <a:gd name="T1" fmla="*/ 13 h 491"/>
                <a:gd name="T2" fmla="*/ 137 w 609"/>
                <a:gd name="T3" fmla="*/ 13 h 491"/>
                <a:gd name="T4" fmla="*/ 114 w 609"/>
                <a:gd name="T5" fmla="*/ 26 h 491"/>
                <a:gd name="T6" fmla="*/ 93 w 609"/>
                <a:gd name="T7" fmla="*/ 22 h 491"/>
                <a:gd name="T8" fmla="*/ 87 w 609"/>
                <a:gd name="T9" fmla="*/ 18 h 491"/>
                <a:gd name="T10" fmla="*/ 55 w 609"/>
                <a:gd name="T11" fmla="*/ 39 h 491"/>
                <a:gd name="T12" fmla="*/ 12 w 609"/>
                <a:gd name="T13" fmla="*/ 55 h 491"/>
                <a:gd name="T14" fmla="*/ 1 w 609"/>
                <a:gd name="T15" fmla="*/ 81 h 491"/>
                <a:gd name="T16" fmla="*/ 2 w 609"/>
                <a:gd name="T17" fmla="*/ 105 h 491"/>
                <a:gd name="T18" fmla="*/ 6 w 609"/>
                <a:gd name="T19" fmla="*/ 145 h 491"/>
                <a:gd name="T20" fmla="*/ 39 w 609"/>
                <a:gd name="T21" fmla="*/ 197 h 491"/>
                <a:gd name="T22" fmla="*/ 37 w 609"/>
                <a:gd name="T23" fmla="*/ 226 h 491"/>
                <a:gd name="T24" fmla="*/ 78 w 609"/>
                <a:gd name="T25" fmla="*/ 221 h 491"/>
                <a:gd name="T26" fmla="*/ 142 w 609"/>
                <a:gd name="T27" fmla="*/ 263 h 491"/>
                <a:gd name="T28" fmla="*/ 127 w 609"/>
                <a:gd name="T29" fmla="*/ 271 h 491"/>
                <a:gd name="T30" fmla="*/ 177 w 609"/>
                <a:gd name="T31" fmla="*/ 272 h 491"/>
                <a:gd name="T32" fmla="*/ 177 w 609"/>
                <a:gd name="T33" fmla="*/ 316 h 491"/>
                <a:gd name="T34" fmla="*/ 209 w 609"/>
                <a:gd name="T35" fmla="*/ 408 h 491"/>
                <a:gd name="T36" fmla="*/ 244 w 609"/>
                <a:gd name="T37" fmla="*/ 486 h 491"/>
                <a:gd name="T38" fmla="*/ 269 w 609"/>
                <a:gd name="T39" fmla="*/ 474 h 491"/>
                <a:gd name="T40" fmla="*/ 285 w 609"/>
                <a:gd name="T41" fmla="*/ 440 h 491"/>
                <a:gd name="T42" fmla="*/ 322 w 609"/>
                <a:gd name="T43" fmla="*/ 358 h 491"/>
                <a:gd name="T44" fmla="*/ 408 w 609"/>
                <a:gd name="T45" fmla="*/ 275 h 491"/>
                <a:gd name="T46" fmla="*/ 473 w 609"/>
                <a:gd name="T47" fmla="*/ 294 h 491"/>
                <a:gd name="T48" fmla="*/ 506 w 609"/>
                <a:gd name="T49" fmla="*/ 362 h 491"/>
                <a:gd name="T50" fmla="*/ 554 w 609"/>
                <a:gd name="T51" fmla="*/ 362 h 491"/>
                <a:gd name="T52" fmla="*/ 571 w 609"/>
                <a:gd name="T53" fmla="*/ 460 h 491"/>
                <a:gd name="T54" fmla="*/ 565 w 609"/>
                <a:gd name="T55" fmla="*/ 384 h 491"/>
                <a:gd name="T56" fmla="*/ 565 w 609"/>
                <a:gd name="T57" fmla="*/ 380 h 491"/>
                <a:gd name="T58" fmla="*/ 557 w 609"/>
                <a:gd name="T59" fmla="*/ 331 h 491"/>
                <a:gd name="T60" fmla="*/ 609 w 609"/>
                <a:gd name="T61" fmla="*/ 276 h 491"/>
                <a:gd name="T62" fmla="*/ 562 w 609"/>
                <a:gd name="T63" fmla="*/ 242 h 491"/>
                <a:gd name="T64" fmla="*/ 573 w 609"/>
                <a:gd name="T65" fmla="*/ 195 h 491"/>
                <a:gd name="T66" fmla="*/ 525 w 609"/>
                <a:gd name="T67" fmla="*/ 155 h 491"/>
                <a:gd name="T68" fmla="*/ 522 w 609"/>
                <a:gd name="T69" fmla="*/ 156 h 491"/>
                <a:gd name="T70" fmla="*/ 516 w 609"/>
                <a:gd name="T71" fmla="*/ 155 h 491"/>
                <a:gd name="T72" fmla="*/ 510 w 609"/>
                <a:gd name="T73" fmla="*/ 155 h 491"/>
                <a:gd name="T74" fmla="*/ 507 w 609"/>
                <a:gd name="T75" fmla="*/ 156 h 491"/>
                <a:gd name="T76" fmla="*/ 473 w 609"/>
                <a:gd name="T77" fmla="*/ 179 h 491"/>
                <a:gd name="T78" fmla="*/ 409 w 609"/>
                <a:gd name="T79" fmla="*/ 177 h 491"/>
                <a:gd name="T80" fmla="*/ 362 w 609"/>
                <a:gd name="T81" fmla="*/ 164 h 491"/>
                <a:gd name="T82" fmla="*/ 361 w 609"/>
                <a:gd name="T83" fmla="*/ 163 h 491"/>
                <a:gd name="T84" fmla="*/ 359 w 609"/>
                <a:gd name="T85" fmla="*/ 164 h 491"/>
                <a:gd name="T86" fmla="*/ 358 w 609"/>
                <a:gd name="T87" fmla="*/ 164 h 491"/>
                <a:gd name="T88" fmla="*/ 356 w 609"/>
                <a:gd name="T89" fmla="*/ 164 h 491"/>
                <a:gd name="T90" fmla="*/ 354 w 609"/>
                <a:gd name="T91" fmla="*/ 163 h 491"/>
                <a:gd name="T92" fmla="*/ 328 w 609"/>
                <a:gd name="T93" fmla="*/ 145 h 491"/>
                <a:gd name="T94" fmla="*/ 271 w 609"/>
                <a:gd name="T95" fmla="*/ 107 h 491"/>
                <a:gd name="T96" fmla="*/ 275 w 609"/>
                <a:gd name="T97" fmla="*/ 102 h 491"/>
                <a:gd name="T98" fmla="*/ 275 w 609"/>
                <a:gd name="T99" fmla="*/ 83 h 491"/>
                <a:gd name="T100" fmla="*/ 278 w 609"/>
                <a:gd name="T101" fmla="*/ 42 h 491"/>
                <a:gd name="T102" fmla="*/ 213 w 609"/>
                <a:gd name="T103" fmla="*/ 20 h 491"/>
                <a:gd name="T104" fmla="*/ 162 w 609"/>
                <a:gd name="T105" fmla="*/ 1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09" h="491">
                  <a:moveTo>
                    <a:pt x="157" y="0"/>
                  </a:moveTo>
                  <a:cubicBezTo>
                    <a:pt x="146" y="0"/>
                    <a:pt x="144" y="13"/>
                    <a:pt x="139" y="13"/>
                  </a:cubicBezTo>
                  <a:cubicBezTo>
                    <a:pt x="139" y="13"/>
                    <a:pt x="139" y="13"/>
                    <a:pt x="138" y="13"/>
                  </a:cubicBezTo>
                  <a:cubicBezTo>
                    <a:pt x="138" y="13"/>
                    <a:pt x="138" y="13"/>
                    <a:pt x="137" y="13"/>
                  </a:cubicBezTo>
                  <a:cubicBezTo>
                    <a:pt x="137" y="13"/>
                    <a:pt x="137" y="13"/>
                    <a:pt x="137" y="13"/>
                  </a:cubicBezTo>
                  <a:cubicBezTo>
                    <a:pt x="137" y="13"/>
                    <a:pt x="137" y="13"/>
                    <a:pt x="137" y="13"/>
                  </a:cubicBezTo>
                  <a:cubicBezTo>
                    <a:pt x="137" y="13"/>
                    <a:pt x="137" y="13"/>
                    <a:pt x="137" y="13"/>
                  </a:cubicBezTo>
                  <a:cubicBezTo>
                    <a:pt x="137" y="13"/>
                    <a:pt x="137" y="13"/>
                    <a:pt x="137" y="13"/>
                  </a:cubicBezTo>
                  <a:cubicBezTo>
                    <a:pt x="137" y="13"/>
                    <a:pt x="137" y="13"/>
                    <a:pt x="136" y="13"/>
                  </a:cubicBezTo>
                  <a:cubicBezTo>
                    <a:pt x="136" y="13"/>
                    <a:pt x="136" y="13"/>
                    <a:pt x="136" y="13"/>
                  </a:cubicBezTo>
                  <a:cubicBezTo>
                    <a:pt x="136" y="13"/>
                    <a:pt x="136" y="13"/>
                    <a:pt x="136" y="13"/>
                  </a:cubicBezTo>
                  <a:cubicBezTo>
                    <a:pt x="132" y="20"/>
                    <a:pt x="124" y="26"/>
                    <a:pt x="114" y="26"/>
                  </a:cubicBezTo>
                  <a:cubicBezTo>
                    <a:pt x="109" y="26"/>
                    <a:pt x="108" y="20"/>
                    <a:pt x="104" y="20"/>
                  </a:cubicBezTo>
                  <a:cubicBezTo>
                    <a:pt x="103" y="20"/>
                    <a:pt x="101" y="21"/>
                    <a:pt x="100" y="21"/>
                  </a:cubicBezTo>
                  <a:cubicBezTo>
                    <a:pt x="98" y="21"/>
                    <a:pt x="95" y="22"/>
                    <a:pt x="93" y="22"/>
                  </a:cubicBezTo>
                  <a:cubicBezTo>
                    <a:pt x="93" y="22"/>
                    <a:pt x="93" y="22"/>
                    <a:pt x="93" y="22"/>
                  </a:cubicBezTo>
                  <a:cubicBezTo>
                    <a:pt x="93" y="22"/>
                    <a:pt x="93" y="22"/>
                    <a:pt x="93" y="22"/>
                  </a:cubicBezTo>
                  <a:cubicBezTo>
                    <a:pt x="93" y="22"/>
                    <a:pt x="93" y="22"/>
                    <a:pt x="93" y="22"/>
                  </a:cubicBezTo>
                  <a:cubicBezTo>
                    <a:pt x="93" y="22"/>
                    <a:pt x="93" y="22"/>
                    <a:pt x="93" y="22"/>
                  </a:cubicBezTo>
                  <a:cubicBezTo>
                    <a:pt x="90" y="22"/>
                    <a:pt x="87" y="21"/>
                    <a:pt x="87" y="18"/>
                  </a:cubicBezTo>
                  <a:cubicBezTo>
                    <a:pt x="87" y="18"/>
                    <a:pt x="87" y="18"/>
                    <a:pt x="87" y="18"/>
                  </a:cubicBezTo>
                  <a:cubicBezTo>
                    <a:pt x="87" y="18"/>
                    <a:pt x="87" y="18"/>
                    <a:pt x="87" y="18"/>
                  </a:cubicBezTo>
                  <a:cubicBezTo>
                    <a:pt x="82" y="18"/>
                    <a:pt x="83" y="16"/>
                    <a:pt x="78" y="16"/>
                  </a:cubicBezTo>
                  <a:cubicBezTo>
                    <a:pt x="65" y="16"/>
                    <a:pt x="64" y="30"/>
                    <a:pt x="55" y="39"/>
                  </a:cubicBezTo>
                  <a:cubicBezTo>
                    <a:pt x="51" y="43"/>
                    <a:pt x="44" y="43"/>
                    <a:pt x="40" y="47"/>
                  </a:cubicBezTo>
                  <a:cubicBezTo>
                    <a:pt x="37" y="50"/>
                    <a:pt x="34" y="56"/>
                    <a:pt x="28" y="56"/>
                  </a:cubicBezTo>
                  <a:cubicBezTo>
                    <a:pt x="23" y="56"/>
                    <a:pt x="20" y="51"/>
                    <a:pt x="15" y="51"/>
                  </a:cubicBezTo>
                  <a:cubicBezTo>
                    <a:pt x="13" y="51"/>
                    <a:pt x="13" y="54"/>
                    <a:pt x="12" y="55"/>
                  </a:cubicBezTo>
                  <a:cubicBezTo>
                    <a:pt x="12" y="55"/>
                    <a:pt x="12" y="55"/>
                    <a:pt x="12" y="55"/>
                  </a:cubicBezTo>
                  <a:cubicBezTo>
                    <a:pt x="8" y="57"/>
                    <a:pt x="0" y="76"/>
                    <a:pt x="0" y="77"/>
                  </a:cubicBezTo>
                  <a:cubicBezTo>
                    <a:pt x="0" y="77"/>
                    <a:pt x="0" y="77"/>
                    <a:pt x="0" y="77"/>
                  </a:cubicBezTo>
                  <a:cubicBezTo>
                    <a:pt x="0" y="78"/>
                    <a:pt x="1" y="79"/>
                    <a:pt x="1" y="81"/>
                  </a:cubicBezTo>
                  <a:cubicBezTo>
                    <a:pt x="1" y="81"/>
                    <a:pt x="1" y="82"/>
                    <a:pt x="0" y="82"/>
                  </a:cubicBezTo>
                  <a:cubicBezTo>
                    <a:pt x="0" y="82"/>
                    <a:pt x="0" y="82"/>
                    <a:pt x="0" y="82"/>
                  </a:cubicBezTo>
                  <a:cubicBezTo>
                    <a:pt x="2" y="85"/>
                    <a:pt x="1" y="86"/>
                    <a:pt x="2" y="88"/>
                  </a:cubicBezTo>
                  <a:cubicBezTo>
                    <a:pt x="2" y="105"/>
                    <a:pt x="2" y="105"/>
                    <a:pt x="2" y="105"/>
                  </a:cubicBezTo>
                  <a:cubicBezTo>
                    <a:pt x="4" y="109"/>
                    <a:pt x="3" y="113"/>
                    <a:pt x="5" y="117"/>
                  </a:cubicBezTo>
                  <a:cubicBezTo>
                    <a:pt x="7" y="122"/>
                    <a:pt x="17" y="117"/>
                    <a:pt x="17" y="126"/>
                  </a:cubicBezTo>
                  <a:cubicBezTo>
                    <a:pt x="17" y="126"/>
                    <a:pt x="17" y="126"/>
                    <a:pt x="17" y="126"/>
                  </a:cubicBezTo>
                  <a:cubicBezTo>
                    <a:pt x="17" y="137"/>
                    <a:pt x="6" y="135"/>
                    <a:pt x="6" y="145"/>
                  </a:cubicBezTo>
                  <a:cubicBezTo>
                    <a:pt x="6" y="145"/>
                    <a:pt x="6" y="145"/>
                    <a:pt x="6" y="145"/>
                  </a:cubicBezTo>
                  <a:cubicBezTo>
                    <a:pt x="6" y="151"/>
                    <a:pt x="11" y="151"/>
                    <a:pt x="12" y="154"/>
                  </a:cubicBezTo>
                  <a:cubicBezTo>
                    <a:pt x="21" y="172"/>
                    <a:pt x="39" y="174"/>
                    <a:pt x="39" y="197"/>
                  </a:cubicBezTo>
                  <a:cubicBezTo>
                    <a:pt x="39" y="197"/>
                    <a:pt x="39" y="197"/>
                    <a:pt x="39" y="197"/>
                  </a:cubicBezTo>
                  <a:cubicBezTo>
                    <a:pt x="25" y="200"/>
                    <a:pt x="16" y="203"/>
                    <a:pt x="16" y="218"/>
                  </a:cubicBezTo>
                  <a:cubicBezTo>
                    <a:pt x="16" y="218"/>
                    <a:pt x="16" y="218"/>
                    <a:pt x="16" y="218"/>
                  </a:cubicBezTo>
                  <a:cubicBezTo>
                    <a:pt x="16" y="221"/>
                    <a:pt x="19" y="224"/>
                    <a:pt x="19" y="227"/>
                  </a:cubicBezTo>
                  <a:cubicBezTo>
                    <a:pt x="37" y="226"/>
                    <a:pt x="37" y="226"/>
                    <a:pt x="37" y="226"/>
                  </a:cubicBezTo>
                  <a:cubicBezTo>
                    <a:pt x="38" y="225"/>
                    <a:pt x="40" y="223"/>
                    <a:pt x="42" y="222"/>
                  </a:cubicBezTo>
                  <a:cubicBezTo>
                    <a:pt x="55" y="226"/>
                    <a:pt x="55" y="226"/>
                    <a:pt x="55" y="226"/>
                  </a:cubicBezTo>
                  <a:cubicBezTo>
                    <a:pt x="61" y="226"/>
                    <a:pt x="62" y="221"/>
                    <a:pt x="69" y="221"/>
                  </a:cubicBezTo>
                  <a:cubicBezTo>
                    <a:pt x="72" y="221"/>
                    <a:pt x="75" y="221"/>
                    <a:pt x="78" y="221"/>
                  </a:cubicBezTo>
                  <a:cubicBezTo>
                    <a:pt x="80" y="221"/>
                    <a:pt x="82" y="221"/>
                    <a:pt x="85" y="222"/>
                  </a:cubicBezTo>
                  <a:cubicBezTo>
                    <a:pt x="91" y="224"/>
                    <a:pt x="94" y="236"/>
                    <a:pt x="98" y="243"/>
                  </a:cubicBezTo>
                  <a:cubicBezTo>
                    <a:pt x="104" y="251"/>
                    <a:pt x="119" y="262"/>
                    <a:pt x="129" y="262"/>
                  </a:cubicBezTo>
                  <a:cubicBezTo>
                    <a:pt x="134" y="262"/>
                    <a:pt x="137" y="262"/>
                    <a:pt x="142" y="263"/>
                  </a:cubicBezTo>
                  <a:cubicBezTo>
                    <a:pt x="139" y="265"/>
                    <a:pt x="139" y="269"/>
                    <a:pt x="135" y="270"/>
                  </a:cubicBezTo>
                  <a:cubicBezTo>
                    <a:pt x="133" y="271"/>
                    <a:pt x="132" y="271"/>
                    <a:pt x="131" y="271"/>
                  </a:cubicBezTo>
                  <a:cubicBezTo>
                    <a:pt x="130" y="271"/>
                    <a:pt x="130" y="271"/>
                    <a:pt x="129" y="271"/>
                  </a:cubicBezTo>
                  <a:cubicBezTo>
                    <a:pt x="128" y="271"/>
                    <a:pt x="128" y="271"/>
                    <a:pt x="127" y="271"/>
                  </a:cubicBezTo>
                  <a:cubicBezTo>
                    <a:pt x="125" y="271"/>
                    <a:pt x="124" y="271"/>
                    <a:pt x="121" y="273"/>
                  </a:cubicBezTo>
                  <a:cubicBezTo>
                    <a:pt x="129" y="281"/>
                    <a:pt x="136" y="297"/>
                    <a:pt x="152" y="297"/>
                  </a:cubicBezTo>
                  <a:cubicBezTo>
                    <a:pt x="166" y="297"/>
                    <a:pt x="166" y="279"/>
                    <a:pt x="173" y="272"/>
                  </a:cubicBezTo>
                  <a:cubicBezTo>
                    <a:pt x="177" y="272"/>
                    <a:pt x="177" y="272"/>
                    <a:pt x="177" y="272"/>
                  </a:cubicBezTo>
                  <a:cubicBezTo>
                    <a:pt x="177" y="274"/>
                    <a:pt x="174" y="278"/>
                    <a:pt x="174" y="279"/>
                  </a:cubicBezTo>
                  <a:cubicBezTo>
                    <a:pt x="174" y="286"/>
                    <a:pt x="180" y="293"/>
                    <a:pt x="180" y="301"/>
                  </a:cubicBezTo>
                  <a:cubicBezTo>
                    <a:pt x="180" y="308"/>
                    <a:pt x="177" y="309"/>
                    <a:pt x="177" y="316"/>
                  </a:cubicBezTo>
                  <a:cubicBezTo>
                    <a:pt x="177" y="316"/>
                    <a:pt x="177" y="316"/>
                    <a:pt x="177" y="316"/>
                  </a:cubicBezTo>
                  <a:cubicBezTo>
                    <a:pt x="177" y="317"/>
                    <a:pt x="177" y="322"/>
                    <a:pt x="177" y="323"/>
                  </a:cubicBezTo>
                  <a:cubicBezTo>
                    <a:pt x="177" y="333"/>
                    <a:pt x="183" y="343"/>
                    <a:pt x="186" y="354"/>
                  </a:cubicBezTo>
                  <a:cubicBezTo>
                    <a:pt x="190" y="366"/>
                    <a:pt x="200" y="383"/>
                    <a:pt x="202" y="391"/>
                  </a:cubicBezTo>
                  <a:cubicBezTo>
                    <a:pt x="204" y="398"/>
                    <a:pt x="204" y="401"/>
                    <a:pt x="209" y="408"/>
                  </a:cubicBezTo>
                  <a:cubicBezTo>
                    <a:pt x="213" y="414"/>
                    <a:pt x="210" y="421"/>
                    <a:pt x="214" y="429"/>
                  </a:cubicBezTo>
                  <a:cubicBezTo>
                    <a:pt x="216" y="434"/>
                    <a:pt x="224" y="439"/>
                    <a:pt x="226" y="446"/>
                  </a:cubicBezTo>
                  <a:cubicBezTo>
                    <a:pt x="230" y="457"/>
                    <a:pt x="236" y="468"/>
                    <a:pt x="240" y="481"/>
                  </a:cubicBezTo>
                  <a:cubicBezTo>
                    <a:pt x="240" y="482"/>
                    <a:pt x="242" y="486"/>
                    <a:pt x="244" y="486"/>
                  </a:cubicBezTo>
                  <a:cubicBezTo>
                    <a:pt x="245" y="489"/>
                    <a:pt x="248" y="491"/>
                    <a:pt x="251" y="491"/>
                  </a:cubicBezTo>
                  <a:cubicBezTo>
                    <a:pt x="252" y="491"/>
                    <a:pt x="252" y="491"/>
                    <a:pt x="252" y="491"/>
                  </a:cubicBezTo>
                  <a:cubicBezTo>
                    <a:pt x="257" y="491"/>
                    <a:pt x="257" y="485"/>
                    <a:pt x="259" y="481"/>
                  </a:cubicBezTo>
                  <a:cubicBezTo>
                    <a:pt x="262" y="475"/>
                    <a:pt x="263" y="477"/>
                    <a:pt x="269" y="474"/>
                  </a:cubicBezTo>
                  <a:cubicBezTo>
                    <a:pt x="274" y="472"/>
                    <a:pt x="272" y="458"/>
                    <a:pt x="279" y="456"/>
                  </a:cubicBezTo>
                  <a:cubicBezTo>
                    <a:pt x="281" y="456"/>
                    <a:pt x="285" y="456"/>
                    <a:pt x="285" y="454"/>
                  </a:cubicBezTo>
                  <a:cubicBezTo>
                    <a:pt x="287" y="454"/>
                    <a:pt x="287" y="454"/>
                    <a:pt x="287" y="454"/>
                  </a:cubicBezTo>
                  <a:cubicBezTo>
                    <a:pt x="285" y="440"/>
                    <a:pt x="285" y="440"/>
                    <a:pt x="285" y="440"/>
                  </a:cubicBezTo>
                  <a:cubicBezTo>
                    <a:pt x="285" y="430"/>
                    <a:pt x="291" y="421"/>
                    <a:pt x="291" y="408"/>
                  </a:cubicBezTo>
                  <a:cubicBezTo>
                    <a:pt x="291" y="400"/>
                    <a:pt x="287" y="395"/>
                    <a:pt x="287" y="385"/>
                  </a:cubicBezTo>
                  <a:cubicBezTo>
                    <a:pt x="287" y="374"/>
                    <a:pt x="298" y="372"/>
                    <a:pt x="308" y="369"/>
                  </a:cubicBezTo>
                  <a:cubicBezTo>
                    <a:pt x="312" y="368"/>
                    <a:pt x="317" y="362"/>
                    <a:pt x="322" y="358"/>
                  </a:cubicBezTo>
                  <a:cubicBezTo>
                    <a:pt x="332" y="348"/>
                    <a:pt x="341" y="337"/>
                    <a:pt x="352" y="326"/>
                  </a:cubicBezTo>
                  <a:cubicBezTo>
                    <a:pt x="360" y="318"/>
                    <a:pt x="375" y="315"/>
                    <a:pt x="385" y="306"/>
                  </a:cubicBezTo>
                  <a:cubicBezTo>
                    <a:pt x="390" y="301"/>
                    <a:pt x="389" y="295"/>
                    <a:pt x="391" y="288"/>
                  </a:cubicBezTo>
                  <a:cubicBezTo>
                    <a:pt x="393" y="283"/>
                    <a:pt x="404" y="283"/>
                    <a:pt x="408" y="275"/>
                  </a:cubicBezTo>
                  <a:cubicBezTo>
                    <a:pt x="412" y="277"/>
                    <a:pt x="412" y="280"/>
                    <a:pt x="420" y="280"/>
                  </a:cubicBezTo>
                  <a:cubicBezTo>
                    <a:pt x="434" y="280"/>
                    <a:pt x="449" y="277"/>
                    <a:pt x="449" y="261"/>
                  </a:cubicBezTo>
                  <a:cubicBezTo>
                    <a:pt x="457" y="263"/>
                    <a:pt x="466" y="266"/>
                    <a:pt x="468" y="273"/>
                  </a:cubicBezTo>
                  <a:cubicBezTo>
                    <a:pt x="470" y="279"/>
                    <a:pt x="469" y="288"/>
                    <a:pt x="473" y="294"/>
                  </a:cubicBezTo>
                  <a:cubicBezTo>
                    <a:pt x="477" y="301"/>
                    <a:pt x="483" y="305"/>
                    <a:pt x="491" y="311"/>
                  </a:cubicBezTo>
                  <a:cubicBezTo>
                    <a:pt x="496" y="320"/>
                    <a:pt x="502" y="328"/>
                    <a:pt x="506" y="339"/>
                  </a:cubicBezTo>
                  <a:cubicBezTo>
                    <a:pt x="506" y="342"/>
                    <a:pt x="509" y="343"/>
                    <a:pt x="509" y="346"/>
                  </a:cubicBezTo>
                  <a:cubicBezTo>
                    <a:pt x="509" y="352"/>
                    <a:pt x="506" y="355"/>
                    <a:pt x="506" y="362"/>
                  </a:cubicBezTo>
                  <a:cubicBezTo>
                    <a:pt x="506" y="369"/>
                    <a:pt x="507" y="375"/>
                    <a:pt x="515" y="375"/>
                  </a:cubicBezTo>
                  <a:cubicBezTo>
                    <a:pt x="530" y="375"/>
                    <a:pt x="533" y="360"/>
                    <a:pt x="542" y="351"/>
                  </a:cubicBezTo>
                  <a:cubicBezTo>
                    <a:pt x="545" y="354"/>
                    <a:pt x="544" y="356"/>
                    <a:pt x="547" y="359"/>
                  </a:cubicBezTo>
                  <a:cubicBezTo>
                    <a:pt x="548" y="360"/>
                    <a:pt x="552" y="359"/>
                    <a:pt x="554" y="362"/>
                  </a:cubicBezTo>
                  <a:cubicBezTo>
                    <a:pt x="559" y="370"/>
                    <a:pt x="550" y="386"/>
                    <a:pt x="557" y="386"/>
                  </a:cubicBezTo>
                  <a:cubicBezTo>
                    <a:pt x="557" y="402"/>
                    <a:pt x="571" y="416"/>
                    <a:pt x="571" y="439"/>
                  </a:cubicBezTo>
                  <a:cubicBezTo>
                    <a:pt x="571" y="445"/>
                    <a:pt x="567" y="457"/>
                    <a:pt x="571" y="460"/>
                  </a:cubicBezTo>
                  <a:cubicBezTo>
                    <a:pt x="571" y="460"/>
                    <a:pt x="571" y="460"/>
                    <a:pt x="571" y="460"/>
                  </a:cubicBezTo>
                  <a:cubicBezTo>
                    <a:pt x="575" y="451"/>
                    <a:pt x="577" y="445"/>
                    <a:pt x="581" y="435"/>
                  </a:cubicBezTo>
                  <a:cubicBezTo>
                    <a:pt x="582" y="433"/>
                    <a:pt x="586" y="432"/>
                    <a:pt x="586" y="429"/>
                  </a:cubicBezTo>
                  <a:cubicBezTo>
                    <a:pt x="586" y="425"/>
                    <a:pt x="578" y="400"/>
                    <a:pt x="574" y="396"/>
                  </a:cubicBezTo>
                  <a:cubicBezTo>
                    <a:pt x="571" y="392"/>
                    <a:pt x="565" y="390"/>
                    <a:pt x="565" y="384"/>
                  </a:cubicBezTo>
                  <a:cubicBezTo>
                    <a:pt x="565" y="384"/>
                    <a:pt x="565" y="384"/>
                    <a:pt x="565" y="384"/>
                  </a:cubicBezTo>
                  <a:cubicBezTo>
                    <a:pt x="565" y="384"/>
                    <a:pt x="565" y="384"/>
                    <a:pt x="565" y="384"/>
                  </a:cubicBezTo>
                  <a:cubicBezTo>
                    <a:pt x="565" y="382"/>
                    <a:pt x="565" y="381"/>
                    <a:pt x="565" y="379"/>
                  </a:cubicBezTo>
                  <a:cubicBezTo>
                    <a:pt x="565" y="380"/>
                    <a:pt x="565" y="380"/>
                    <a:pt x="565" y="380"/>
                  </a:cubicBezTo>
                  <a:cubicBezTo>
                    <a:pt x="567" y="379"/>
                    <a:pt x="571" y="373"/>
                    <a:pt x="571" y="369"/>
                  </a:cubicBezTo>
                  <a:cubicBezTo>
                    <a:pt x="571" y="362"/>
                    <a:pt x="570" y="351"/>
                    <a:pt x="567" y="345"/>
                  </a:cubicBezTo>
                  <a:cubicBezTo>
                    <a:pt x="563" y="341"/>
                    <a:pt x="557" y="341"/>
                    <a:pt x="557" y="331"/>
                  </a:cubicBezTo>
                  <a:cubicBezTo>
                    <a:pt x="557" y="331"/>
                    <a:pt x="557" y="331"/>
                    <a:pt x="557" y="331"/>
                  </a:cubicBezTo>
                  <a:cubicBezTo>
                    <a:pt x="557" y="331"/>
                    <a:pt x="557" y="331"/>
                    <a:pt x="557" y="331"/>
                  </a:cubicBezTo>
                  <a:cubicBezTo>
                    <a:pt x="557" y="322"/>
                    <a:pt x="560" y="314"/>
                    <a:pt x="565" y="309"/>
                  </a:cubicBezTo>
                  <a:cubicBezTo>
                    <a:pt x="568" y="306"/>
                    <a:pt x="574" y="307"/>
                    <a:pt x="578" y="305"/>
                  </a:cubicBezTo>
                  <a:cubicBezTo>
                    <a:pt x="591" y="296"/>
                    <a:pt x="599" y="292"/>
                    <a:pt x="609" y="276"/>
                  </a:cubicBezTo>
                  <a:cubicBezTo>
                    <a:pt x="606" y="276"/>
                    <a:pt x="605" y="277"/>
                    <a:pt x="601" y="277"/>
                  </a:cubicBezTo>
                  <a:cubicBezTo>
                    <a:pt x="590" y="277"/>
                    <a:pt x="584" y="266"/>
                    <a:pt x="584" y="255"/>
                  </a:cubicBezTo>
                  <a:cubicBezTo>
                    <a:pt x="578" y="254"/>
                    <a:pt x="577" y="239"/>
                    <a:pt x="573" y="239"/>
                  </a:cubicBezTo>
                  <a:cubicBezTo>
                    <a:pt x="569" y="239"/>
                    <a:pt x="566" y="242"/>
                    <a:pt x="562" y="242"/>
                  </a:cubicBezTo>
                  <a:cubicBezTo>
                    <a:pt x="560" y="242"/>
                    <a:pt x="560" y="238"/>
                    <a:pt x="560" y="237"/>
                  </a:cubicBezTo>
                  <a:cubicBezTo>
                    <a:pt x="560" y="237"/>
                    <a:pt x="560" y="237"/>
                    <a:pt x="560" y="237"/>
                  </a:cubicBezTo>
                  <a:cubicBezTo>
                    <a:pt x="560" y="237"/>
                    <a:pt x="560" y="237"/>
                    <a:pt x="560" y="237"/>
                  </a:cubicBezTo>
                  <a:cubicBezTo>
                    <a:pt x="560" y="217"/>
                    <a:pt x="573" y="217"/>
                    <a:pt x="573" y="195"/>
                  </a:cubicBezTo>
                  <a:cubicBezTo>
                    <a:pt x="573" y="184"/>
                    <a:pt x="566" y="181"/>
                    <a:pt x="561" y="173"/>
                  </a:cubicBezTo>
                  <a:cubicBezTo>
                    <a:pt x="548" y="166"/>
                    <a:pt x="537" y="168"/>
                    <a:pt x="533" y="151"/>
                  </a:cubicBezTo>
                  <a:cubicBezTo>
                    <a:pt x="530" y="151"/>
                    <a:pt x="530" y="151"/>
                    <a:pt x="530" y="151"/>
                  </a:cubicBezTo>
                  <a:cubicBezTo>
                    <a:pt x="525" y="155"/>
                    <a:pt x="525" y="155"/>
                    <a:pt x="525" y="155"/>
                  </a:cubicBezTo>
                  <a:cubicBezTo>
                    <a:pt x="525" y="155"/>
                    <a:pt x="525" y="155"/>
                    <a:pt x="525" y="155"/>
                  </a:cubicBezTo>
                  <a:cubicBezTo>
                    <a:pt x="525" y="155"/>
                    <a:pt x="525" y="155"/>
                    <a:pt x="525" y="155"/>
                  </a:cubicBezTo>
                  <a:cubicBezTo>
                    <a:pt x="525" y="155"/>
                    <a:pt x="525" y="155"/>
                    <a:pt x="525" y="155"/>
                  </a:cubicBezTo>
                  <a:cubicBezTo>
                    <a:pt x="524" y="156"/>
                    <a:pt x="523" y="156"/>
                    <a:pt x="522" y="156"/>
                  </a:cubicBezTo>
                  <a:cubicBezTo>
                    <a:pt x="522" y="156"/>
                    <a:pt x="522" y="156"/>
                    <a:pt x="522" y="156"/>
                  </a:cubicBezTo>
                  <a:cubicBezTo>
                    <a:pt x="522" y="156"/>
                    <a:pt x="522" y="156"/>
                    <a:pt x="522" y="156"/>
                  </a:cubicBezTo>
                  <a:cubicBezTo>
                    <a:pt x="522" y="156"/>
                    <a:pt x="522" y="156"/>
                    <a:pt x="522" y="156"/>
                  </a:cubicBezTo>
                  <a:cubicBezTo>
                    <a:pt x="520" y="156"/>
                    <a:pt x="518" y="155"/>
                    <a:pt x="516" y="155"/>
                  </a:cubicBezTo>
                  <a:cubicBezTo>
                    <a:pt x="515" y="155"/>
                    <a:pt x="513" y="154"/>
                    <a:pt x="512" y="154"/>
                  </a:cubicBezTo>
                  <a:cubicBezTo>
                    <a:pt x="511" y="154"/>
                    <a:pt x="510" y="154"/>
                    <a:pt x="510" y="155"/>
                  </a:cubicBezTo>
                  <a:cubicBezTo>
                    <a:pt x="510" y="155"/>
                    <a:pt x="510" y="155"/>
                    <a:pt x="510" y="155"/>
                  </a:cubicBezTo>
                  <a:cubicBezTo>
                    <a:pt x="510" y="155"/>
                    <a:pt x="510" y="155"/>
                    <a:pt x="510" y="155"/>
                  </a:cubicBezTo>
                  <a:cubicBezTo>
                    <a:pt x="510" y="155"/>
                    <a:pt x="510" y="155"/>
                    <a:pt x="510" y="155"/>
                  </a:cubicBezTo>
                  <a:cubicBezTo>
                    <a:pt x="510" y="155"/>
                    <a:pt x="510" y="155"/>
                    <a:pt x="510" y="155"/>
                  </a:cubicBezTo>
                  <a:cubicBezTo>
                    <a:pt x="509" y="155"/>
                    <a:pt x="508" y="155"/>
                    <a:pt x="508" y="156"/>
                  </a:cubicBezTo>
                  <a:cubicBezTo>
                    <a:pt x="508" y="156"/>
                    <a:pt x="508" y="156"/>
                    <a:pt x="507" y="156"/>
                  </a:cubicBezTo>
                  <a:cubicBezTo>
                    <a:pt x="507" y="156"/>
                    <a:pt x="507" y="156"/>
                    <a:pt x="507" y="156"/>
                  </a:cubicBezTo>
                  <a:cubicBezTo>
                    <a:pt x="507" y="156"/>
                    <a:pt x="507" y="156"/>
                    <a:pt x="507" y="156"/>
                  </a:cubicBezTo>
                  <a:cubicBezTo>
                    <a:pt x="505" y="158"/>
                    <a:pt x="504" y="160"/>
                    <a:pt x="501" y="162"/>
                  </a:cubicBezTo>
                  <a:cubicBezTo>
                    <a:pt x="497" y="164"/>
                    <a:pt x="480" y="179"/>
                    <a:pt x="473" y="179"/>
                  </a:cubicBezTo>
                  <a:cubicBezTo>
                    <a:pt x="464" y="179"/>
                    <a:pt x="458" y="173"/>
                    <a:pt x="447" y="173"/>
                  </a:cubicBezTo>
                  <a:cubicBezTo>
                    <a:pt x="433" y="173"/>
                    <a:pt x="431" y="182"/>
                    <a:pt x="424" y="186"/>
                  </a:cubicBezTo>
                  <a:cubicBezTo>
                    <a:pt x="423" y="182"/>
                    <a:pt x="421" y="174"/>
                    <a:pt x="419" y="174"/>
                  </a:cubicBezTo>
                  <a:cubicBezTo>
                    <a:pt x="416" y="174"/>
                    <a:pt x="414" y="177"/>
                    <a:pt x="409" y="177"/>
                  </a:cubicBezTo>
                  <a:cubicBezTo>
                    <a:pt x="401" y="177"/>
                    <a:pt x="394" y="177"/>
                    <a:pt x="387" y="177"/>
                  </a:cubicBezTo>
                  <a:cubicBezTo>
                    <a:pt x="375" y="177"/>
                    <a:pt x="370" y="169"/>
                    <a:pt x="362" y="164"/>
                  </a:cubicBezTo>
                  <a:cubicBezTo>
                    <a:pt x="362" y="164"/>
                    <a:pt x="362" y="164"/>
                    <a:pt x="362" y="164"/>
                  </a:cubicBezTo>
                  <a:cubicBezTo>
                    <a:pt x="362" y="164"/>
                    <a:pt x="362" y="164"/>
                    <a:pt x="362" y="164"/>
                  </a:cubicBezTo>
                  <a:cubicBezTo>
                    <a:pt x="362" y="164"/>
                    <a:pt x="362" y="164"/>
                    <a:pt x="362" y="164"/>
                  </a:cubicBezTo>
                  <a:cubicBezTo>
                    <a:pt x="362" y="164"/>
                    <a:pt x="362" y="164"/>
                    <a:pt x="362" y="164"/>
                  </a:cubicBezTo>
                  <a:cubicBezTo>
                    <a:pt x="362" y="164"/>
                    <a:pt x="361" y="163"/>
                    <a:pt x="361" y="163"/>
                  </a:cubicBezTo>
                  <a:cubicBezTo>
                    <a:pt x="361" y="163"/>
                    <a:pt x="361" y="163"/>
                    <a:pt x="361" y="163"/>
                  </a:cubicBezTo>
                  <a:cubicBezTo>
                    <a:pt x="361" y="163"/>
                    <a:pt x="361" y="163"/>
                    <a:pt x="361" y="163"/>
                  </a:cubicBezTo>
                  <a:cubicBezTo>
                    <a:pt x="360" y="163"/>
                    <a:pt x="359" y="164"/>
                    <a:pt x="359" y="164"/>
                  </a:cubicBezTo>
                  <a:cubicBezTo>
                    <a:pt x="359" y="164"/>
                    <a:pt x="359" y="164"/>
                    <a:pt x="359" y="164"/>
                  </a:cubicBezTo>
                  <a:cubicBezTo>
                    <a:pt x="359" y="164"/>
                    <a:pt x="359" y="164"/>
                    <a:pt x="359" y="164"/>
                  </a:cubicBezTo>
                  <a:cubicBezTo>
                    <a:pt x="359" y="164"/>
                    <a:pt x="359" y="164"/>
                    <a:pt x="359" y="164"/>
                  </a:cubicBezTo>
                  <a:cubicBezTo>
                    <a:pt x="358" y="164"/>
                    <a:pt x="358" y="164"/>
                    <a:pt x="358" y="164"/>
                  </a:cubicBezTo>
                  <a:cubicBezTo>
                    <a:pt x="358" y="164"/>
                    <a:pt x="358" y="164"/>
                    <a:pt x="358" y="164"/>
                  </a:cubicBezTo>
                  <a:cubicBezTo>
                    <a:pt x="358" y="164"/>
                    <a:pt x="358" y="164"/>
                    <a:pt x="358" y="164"/>
                  </a:cubicBezTo>
                  <a:cubicBezTo>
                    <a:pt x="357" y="164"/>
                    <a:pt x="357" y="164"/>
                    <a:pt x="356" y="164"/>
                  </a:cubicBezTo>
                  <a:cubicBezTo>
                    <a:pt x="356" y="164"/>
                    <a:pt x="356" y="164"/>
                    <a:pt x="356" y="164"/>
                  </a:cubicBezTo>
                  <a:cubicBezTo>
                    <a:pt x="356" y="164"/>
                    <a:pt x="356" y="164"/>
                    <a:pt x="356" y="164"/>
                  </a:cubicBezTo>
                  <a:cubicBezTo>
                    <a:pt x="356" y="164"/>
                    <a:pt x="356" y="164"/>
                    <a:pt x="356" y="164"/>
                  </a:cubicBezTo>
                  <a:cubicBezTo>
                    <a:pt x="356" y="164"/>
                    <a:pt x="356" y="164"/>
                    <a:pt x="356" y="164"/>
                  </a:cubicBezTo>
                  <a:cubicBezTo>
                    <a:pt x="355" y="164"/>
                    <a:pt x="354" y="164"/>
                    <a:pt x="354" y="163"/>
                  </a:cubicBezTo>
                  <a:cubicBezTo>
                    <a:pt x="354" y="163"/>
                    <a:pt x="354" y="163"/>
                    <a:pt x="354" y="163"/>
                  </a:cubicBezTo>
                  <a:cubicBezTo>
                    <a:pt x="354" y="163"/>
                    <a:pt x="354" y="163"/>
                    <a:pt x="354" y="163"/>
                  </a:cubicBezTo>
                  <a:cubicBezTo>
                    <a:pt x="354" y="163"/>
                    <a:pt x="354" y="163"/>
                    <a:pt x="354" y="163"/>
                  </a:cubicBezTo>
                  <a:cubicBezTo>
                    <a:pt x="354" y="163"/>
                    <a:pt x="354" y="163"/>
                    <a:pt x="354" y="163"/>
                  </a:cubicBezTo>
                  <a:cubicBezTo>
                    <a:pt x="352" y="159"/>
                    <a:pt x="352" y="155"/>
                    <a:pt x="347" y="153"/>
                  </a:cubicBezTo>
                  <a:cubicBezTo>
                    <a:pt x="340" y="149"/>
                    <a:pt x="334" y="151"/>
                    <a:pt x="328" y="145"/>
                  </a:cubicBezTo>
                  <a:cubicBezTo>
                    <a:pt x="322" y="138"/>
                    <a:pt x="316" y="142"/>
                    <a:pt x="304" y="139"/>
                  </a:cubicBezTo>
                  <a:cubicBezTo>
                    <a:pt x="295" y="137"/>
                    <a:pt x="292" y="130"/>
                    <a:pt x="283" y="127"/>
                  </a:cubicBezTo>
                  <a:cubicBezTo>
                    <a:pt x="280" y="126"/>
                    <a:pt x="275" y="127"/>
                    <a:pt x="274" y="124"/>
                  </a:cubicBezTo>
                  <a:cubicBezTo>
                    <a:pt x="272" y="117"/>
                    <a:pt x="272" y="113"/>
                    <a:pt x="271" y="107"/>
                  </a:cubicBezTo>
                  <a:cubicBezTo>
                    <a:pt x="271" y="102"/>
                    <a:pt x="271" y="102"/>
                    <a:pt x="271" y="102"/>
                  </a:cubicBezTo>
                  <a:cubicBezTo>
                    <a:pt x="271" y="102"/>
                    <a:pt x="271" y="102"/>
                    <a:pt x="271" y="102"/>
                  </a:cubicBezTo>
                  <a:cubicBezTo>
                    <a:pt x="272" y="102"/>
                    <a:pt x="272" y="102"/>
                    <a:pt x="273" y="102"/>
                  </a:cubicBezTo>
                  <a:cubicBezTo>
                    <a:pt x="274" y="102"/>
                    <a:pt x="274" y="102"/>
                    <a:pt x="275" y="102"/>
                  </a:cubicBezTo>
                  <a:cubicBezTo>
                    <a:pt x="275" y="102"/>
                    <a:pt x="275" y="102"/>
                    <a:pt x="275" y="102"/>
                  </a:cubicBezTo>
                  <a:cubicBezTo>
                    <a:pt x="275" y="102"/>
                    <a:pt x="275" y="102"/>
                    <a:pt x="275" y="102"/>
                  </a:cubicBezTo>
                  <a:cubicBezTo>
                    <a:pt x="279" y="102"/>
                    <a:pt x="283" y="101"/>
                    <a:pt x="283" y="96"/>
                  </a:cubicBezTo>
                  <a:cubicBezTo>
                    <a:pt x="283" y="90"/>
                    <a:pt x="275" y="89"/>
                    <a:pt x="275" y="83"/>
                  </a:cubicBezTo>
                  <a:cubicBezTo>
                    <a:pt x="275" y="83"/>
                    <a:pt x="275" y="83"/>
                    <a:pt x="275" y="83"/>
                  </a:cubicBezTo>
                  <a:cubicBezTo>
                    <a:pt x="275" y="83"/>
                    <a:pt x="275" y="83"/>
                    <a:pt x="275" y="83"/>
                  </a:cubicBezTo>
                  <a:cubicBezTo>
                    <a:pt x="275" y="69"/>
                    <a:pt x="295" y="71"/>
                    <a:pt x="295" y="57"/>
                  </a:cubicBezTo>
                  <a:cubicBezTo>
                    <a:pt x="295" y="52"/>
                    <a:pt x="283" y="42"/>
                    <a:pt x="278" y="42"/>
                  </a:cubicBezTo>
                  <a:cubicBezTo>
                    <a:pt x="269" y="42"/>
                    <a:pt x="265" y="50"/>
                    <a:pt x="256" y="52"/>
                  </a:cubicBezTo>
                  <a:cubicBezTo>
                    <a:pt x="246" y="49"/>
                    <a:pt x="240" y="49"/>
                    <a:pt x="232" y="41"/>
                  </a:cubicBezTo>
                  <a:cubicBezTo>
                    <a:pt x="229" y="38"/>
                    <a:pt x="232" y="31"/>
                    <a:pt x="226" y="29"/>
                  </a:cubicBezTo>
                  <a:cubicBezTo>
                    <a:pt x="218" y="27"/>
                    <a:pt x="213" y="29"/>
                    <a:pt x="213" y="20"/>
                  </a:cubicBezTo>
                  <a:cubicBezTo>
                    <a:pt x="206" y="19"/>
                    <a:pt x="202" y="19"/>
                    <a:pt x="195" y="19"/>
                  </a:cubicBezTo>
                  <a:cubicBezTo>
                    <a:pt x="185" y="19"/>
                    <a:pt x="181" y="28"/>
                    <a:pt x="168" y="28"/>
                  </a:cubicBezTo>
                  <a:cubicBezTo>
                    <a:pt x="163" y="28"/>
                    <a:pt x="162" y="22"/>
                    <a:pt x="162" y="16"/>
                  </a:cubicBezTo>
                  <a:cubicBezTo>
                    <a:pt x="162" y="14"/>
                    <a:pt x="162" y="12"/>
                    <a:pt x="162" y="11"/>
                  </a:cubicBezTo>
                  <a:cubicBezTo>
                    <a:pt x="162" y="5"/>
                    <a:pt x="162" y="0"/>
                    <a:pt x="15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46" name="Freeform 34"/>
            <p:cNvSpPr>
              <a:spLocks/>
            </p:cNvSpPr>
            <p:nvPr/>
          </p:nvSpPr>
          <p:spPr bwMode="auto">
            <a:xfrm>
              <a:off x="6819" y="2871"/>
              <a:ext cx="376" cy="409"/>
            </a:xfrm>
            <a:custGeom>
              <a:avLst/>
              <a:gdLst>
                <a:gd name="T0" fmla="*/ 3 w 159"/>
                <a:gd name="T1" fmla="*/ 0 h 173"/>
                <a:gd name="T2" fmla="*/ 0 w 159"/>
                <a:gd name="T3" fmla="*/ 0 h 173"/>
                <a:gd name="T4" fmla="*/ 0 w 159"/>
                <a:gd name="T5" fmla="*/ 4 h 173"/>
                <a:gd name="T6" fmla="*/ 14 w 159"/>
                <a:gd name="T7" fmla="*/ 25 h 173"/>
                <a:gd name="T8" fmla="*/ 26 w 159"/>
                <a:gd name="T9" fmla="*/ 30 h 173"/>
                <a:gd name="T10" fmla="*/ 34 w 159"/>
                <a:gd name="T11" fmla="*/ 46 h 173"/>
                <a:gd name="T12" fmla="*/ 53 w 159"/>
                <a:gd name="T13" fmla="*/ 63 h 173"/>
                <a:gd name="T14" fmla="*/ 61 w 159"/>
                <a:gd name="T15" fmla="*/ 82 h 173"/>
                <a:gd name="T16" fmla="*/ 69 w 159"/>
                <a:gd name="T17" fmla="*/ 85 h 173"/>
                <a:gd name="T18" fmla="*/ 71 w 159"/>
                <a:gd name="T19" fmla="*/ 89 h 173"/>
                <a:gd name="T20" fmla="*/ 80 w 159"/>
                <a:gd name="T21" fmla="*/ 103 h 173"/>
                <a:gd name="T22" fmla="*/ 100 w 159"/>
                <a:gd name="T23" fmla="*/ 135 h 173"/>
                <a:gd name="T24" fmla="*/ 129 w 159"/>
                <a:gd name="T25" fmla="*/ 159 h 173"/>
                <a:gd name="T26" fmla="*/ 142 w 159"/>
                <a:gd name="T27" fmla="*/ 173 h 173"/>
                <a:gd name="T28" fmla="*/ 156 w 159"/>
                <a:gd name="T29" fmla="*/ 165 h 173"/>
                <a:gd name="T30" fmla="*/ 159 w 159"/>
                <a:gd name="T31" fmla="*/ 151 h 173"/>
                <a:gd name="T32" fmla="*/ 159 w 159"/>
                <a:gd name="T33" fmla="*/ 128 h 173"/>
                <a:gd name="T34" fmla="*/ 148 w 159"/>
                <a:gd name="T35" fmla="*/ 118 h 173"/>
                <a:gd name="T36" fmla="*/ 136 w 159"/>
                <a:gd name="T37" fmla="*/ 98 h 173"/>
                <a:gd name="T38" fmla="*/ 126 w 159"/>
                <a:gd name="T39" fmla="*/ 89 h 173"/>
                <a:gd name="T40" fmla="*/ 128 w 159"/>
                <a:gd name="T41" fmla="*/ 84 h 173"/>
                <a:gd name="T42" fmla="*/ 124 w 159"/>
                <a:gd name="T43" fmla="*/ 79 h 173"/>
                <a:gd name="T44" fmla="*/ 119 w 159"/>
                <a:gd name="T45" fmla="*/ 79 h 173"/>
                <a:gd name="T46" fmla="*/ 120 w 159"/>
                <a:gd name="T47" fmla="*/ 77 h 173"/>
                <a:gd name="T48" fmla="*/ 104 w 159"/>
                <a:gd name="T49" fmla="*/ 63 h 173"/>
                <a:gd name="T50" fmla="*/ 73 w 159"/>
                <a:gd name="T51" fmla="*/ 42 h 173"/>
                <a:gd name="T52" fmla="*/ 56 w 159"/>
                <a:gd name="T53" fmla="*/ 28 h 173"/>
                <a:gd name="T54" fmla="*/ 50 w 159"/>
                <a:gd name="T55" fmla="*/ 25 h 173"/>
                <a:gd name="T56" fmla="*/ 31 w 159"/>
                <a:gd name="T57" fmla="*/ 5 h 173"/>
                <a:gd name="T58" fmla="*/ 13 w 159"/>
                <a:gd name="T59" fmla="*/ 5 h 173"/>
                <a:gd name="T60" fmla="*/ 3 w 159"/>
                <a:gd name="T6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9" h="173">
                  <a:moveTo>
                    <a:pt x="3" y="0"/>
                  </a:moveTo>
                  <a:cubicBezTo>
                    <a:pt x="2" y="0"/>
                    <a:pt x="1" y="0"/>
                    <a:pt x="0" y="0"/>
                  </a:cubicBezTo>
                  <a:cubicBezTo>
                    <a:pt x="0" y="4"/>
                    <a:pt x="0" y="4"/>
                    <a:pt x="0" y="4"/>
                  </a:cubicBezTo>
                  <a:cubicBezTo>
                    <a:pt x="1" y="10"/>
                    <a:pt x="10" y="24"/>
                    <a:pt x="14" y="25"/>
                  </a:cubicBezTo>
                  <a:cubicBezTo>
                    <a:pt x="19" y="27"/>
                    <a:pt x="24" y="25"/>
                    <a:pt x="26" y="30"/>
                  </a:cubicBezTo>
                  <a:cubicBezTo>
                    <a:pt x="29" y="37"/>
                    <a:pt x="31" y="40"/>
                    <a:pt x="34" y="46"/>
                  </a:cubicBezTo>
                  <a:cubicBezTo>
                    <a:pt x="38" y="53"/>
                    <a:pt x="50" y="51"/>
                    <a:pt x="53" y="63"/>
                  </a:cubicBezTo>
                  <a:cubicBezTo>
                    <a:pt x="54" y="68"/>
                    <a:pt x="58" y="80"/>
                    <a:pt x="61" y="82"/>
                  </a:cubicBezTo>
                  <a:cubicBezTo>
                    <a:pt x="62" y="83"/>
                    <a:pt x="69" y="84"/>
                    <a:pt x="69" y="85"/>
                  </a:cubicBezTo>
                  <a:cubicBezTo>
                    <a:pt x="70" y="86"/>
                    <a:pt x="69" y="89"/>
                    <a:pt x="71" y="89"/>
                  </a:cubicBezTo>
                  <a:cubicBezTo>
                    <a:pt x="72" y="89"/>
                    <a:pt x="79" y="100"/>
                    <a:pt x="80" y="103"/>
                  </a:cubicBezTo>
                  <a:cubicBezTo>
                    <a:pt x="86" y="115"/>
                    <a:pt x="90" y="124"/>
                    <a:pt x="100" y="135"/>
                  </a:cubicBezTo>
                  <a:cubicBezTo>
                    <a:pt x="110" y="144"/>
                    <a:pt x="119" y="148"/>
                    <a:pt x="129" y="159"/>
                  </a:cubicBezTo>
                  <a:cubicBezTo>
                    <a:pt x="130" y="159"/>
                    <a:pt x="139" y="173"/>
                    <a:pt x="142" y="173"/>
                  </a:cubicBezTo>
                  <a:cubicBezTo>
                    <a:pt x="146" y="173"/>
                    <a:pt x="156" y="171"/>
                    <a:pt x="156" y="165"/>
                  </a:cubicBezTo>
                  <a:cubicBezTo>
                    <a:pt x="156" y="160"/>
                    <a:pt x="154" y="153"/>
                    <a:pt x="159" y="151"/>
                  </a:cubicBezTo>
                  <a:cubicBezTo>
                    <a:pt x="159" y="139"/>
                    <a:pt x="159" y="135"/>
                    <a:pt x="159" y="128"/>
                  </a:cubicBezTo>
                  <a:cubicBezTo>
                    <a:pt x="159" y="123"/>
                    <a:pt x="152" y="121"/>
                    <a:pt x="148" y="118"/>
                  </a:cubicBezTo>
                  <a:cubicBezTo>
                    <a:pt x="143" y="112"/>
                    <a:pt x="136" y="109"/>
                    <a:pt x="136" y="98"/>
                  </a:cubicBezTo>
                  <a:cubicBezTo>
                    <a:pt x="130" y="98"/>
                    <a:pt x="126" y="96"/>
                    <a:pt x="126" y="89"/>
                  </a:cubicBezTo>
                  <a:cubicBezTo>
                    <a:pt x="128" y="84"/>
                    <a:pt x="128" y="84"/>
                    <a:pt x="128" y="84"/>
                  </a:cubicBezTo>
                  <a:cubicBezTo>
                    <a:pt x="127" y="82"/>
                    <a:pt x="126" y="79"/>
                    <a:pt x="124" y="79"/>
                  </a:cubicBezTo>
                  <a:cubicBezTo>
                    <a:pt x="122" y="79"/>
                    <a:pt x="121" y="79"/>
                    <a:pt x="119" y="79"/>
                  </a:cubicBezTo>
                  <a:cubicBezTo>
                    <a:pt x="119" y="79"/>
                    <a:pt x="120" y="77"/>
                    <a:pt x="120" y="77"/>
                  </a:cubicBezTo>
                  <a:cubicBezTo>
                    <a:pt x="120" y="69"/>
                    <a:pt x="111" y="66"/>
                    <a:pt x="104" y="63"/>
                  </a:cubicBezTo>
                  <a:cubicBezTo>
                    <a:pt x="89" y="59"/>
                    <a:pt x="83" y="52"/>
                    <a:pt x="73" y="42"/>
                  </a:cubicBezTo>
                  <a:cubicBezTo>
                    <a:pt x="68" y="37"/>
                    <a:pt x="64" y="30"/>
                    <a:pt x="56" y="28"/>
                  </a:cubicBezTo>
                  <a:cubicBezTo>
                    <a:pt x="54" y="27"/>
                    <a:pt x="51" y="28"/>
                    <a:pt x="50" y="25"/>
                  </a:cubicBezTo>
                  <a:cubicBezTo>
                    <a:pt x="46" y="16"/>
                    <a:pt x="42" y="9"/>
                    <a:pt x="31" y="5"/>
                  </a:cubicBezTo>
                  <a:cubicBezTo>
                    <a:pt x="13" y="5"/>
                    <a:pt x="13" y="5"/>
                    <a:pt x="13" y="5"/>
                  </a:cubicBezTo>
                  <a:cubicBezTo>
                    <a:pt x="9" y="3"/>
                    <a:pt x="8"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48" name="Freeform 35"/>
            <p:cNvSpPr>
              <a:spLocks/>
            </p:cNvSpPr>
            <p:nvPr/>
          </p:nvSpPr>
          <p:spPr bwMode="auto">
            <a:xfrm>
              <a:off x="7304" y="2821"/>
              <a:ext cx="362" cy="397"/>
            </a:xfrm>
            <a:custGeom>
              <a:avLst/>
              <a:gdLst>
                <a:gd name="T0" fmla="*/ 123 w 153"/>
                <a:gd name="T1" fmla="*/ 0 h 168"/>
                <a:gd name="T2" fmla="*/ 99 w 153"/>
                <a:gd name="T3" fmla="*/ 28 h 168"/>
                <a:gd name="T4" fmla="*/ 80 w 153"/>
                <a:gd name="T5" fmla="*/ 34 h 168"/>
                <a:gd name="T6" fmla="*/ 76 w 153"/>
                <a:gd name="T7" fmla="*/ 39 h 168"/>
                <a:gd name="T8" fmla="*/ 71 w 153"/>
                <a:gd name="T9" fmla="*/ 42 h 168"/>
                <a:gd name="T10" fmla="*/ 68 w 153"/>
                <a:gd name="T11" fmla="*/ 49 h 168"/>
                <a:gd name="T12" fmla="*/ 55 w 153"/>
                <a:gd name="T13" fmla="*/ 60 h 168"/>
                <a:gd name="T14" fmla="*/ 41 w 153"/>
                <a:gd name="T15" fmla="*/ 64 h 168"/>
                <a:gd name="T16" fmla="*/ 19 w 153"/>
                <a:gd name="T17" fmla="*/ 88 h 168"/>
                <a:gd name="T18" fmla="*/ 8 w 153"/>
                <a:gd name="T19" fmla="*/ 87 h 168"/>
                <a:gd name="T20" fmla="*/ 0 w 153"/>
                <a:gd name="T21" fmla="*/ 93 h 168"/>
                <a:gd name="T22" fmla="*/ 8 w 153"/>
                <a:gd name="T23" fmla="*/ 116 h 168"/>
                <a:gd name="T24" fmla="*/ 15 w 153"/>
                <a:gd name="T25" fmla="*/ 119 h 168"/>
                <a:gd name="T26" fmla="*/ 15 w 153"/>
                <a:gd name="T27" fmla="*/ 121 h 168"/>
                <a:gd name="T28" fmla="*/ 33 w 153"/>
                <a:gd name="T29" fmla="*/ 150 h 168"/>
                <a:gd name="T30" fmla="*/ 43 w 153"/>
                <a:gd name="T31" fmla="*/ 148 h 168"/>
                <a:gd name="T32" fmla="*/ 44 w 153"/>
                <a:gd name="T33" fmla="*/ 148 h 168"/>
                <a:gd name="T34" fmla="*/ 45 w 153"/>
                <a:gd name="T35" fmla="*/ 156 h 168"/>
                <a:gd name="T36" fmla="*/ 49 w 153"/>
                <a:gd name="T37" fmla="*/ 158 h 168"/>
                <a:gd name="T38" fmla="*/ 62 w 153"/>
                <a:gd name="T39" fmla="*/ 153 h 168"/>
                <a:gd name="T40" fmla="*/ 85 w 153"/>
                <a:gd name="T41" fmla="*/ 161 h 168"/>
                <a:gd name="T42" fmla="*/ 92 w 153"/>
                <a:gd name="T43" fmla="*/ 168 h 168"/>
                <a:gd name="T44" fmla="*/ 109 w 153"/>
                <a:gd name="T45" fmla="*/ 160 h 168"/>
                <a:gd name="T46" fmla="*/ 115 w 153"/>
                <a:gd name="T47" fmla="*/ 142 h 168"/>
                <a:gd name="T48" fmla="*/ 112 w 153"/>
                <a:gd name="T49" fmla="*/ 135 h 168"/>
                <a:gd name="T50" fmla="*/ 124 w 153"/>
                <a:gd name="T51" fmla="*/ 122 h 168"/>
                <a:gd name="T52" fmla="*/ 131 w 153"/>
                <a:gd name="T53" fmla="*/ 99 h 168"/>
                <a:gd name="T54" fmla="*/ 134 w 153"/>
                <a:gd name="T55" fmla="*/ 93 h 168"/>
                <a:gd name="T56" fmla="*/ 139 w 153"/>
                <a:gd name="T57" fmla="*/ 92 h 168"/>
                <a:gd name="T58" fmla="*/ 145 w 153"/>
                <a:gd name="T59" fmla="*/ 93 h 168"/>
                <a:gd name="T60" fmla="*/ 150 w 153"/>
                <a:gd name="T61" fmla="*/ 87 h 168"/>
                <a:gd name="T62" fmla="*/ 127 w 153"/>
                <a:gd name="T63" fmla="*/ 53 h 168"/>
                <a:gd name="T64" fmla="*/ 130 w 153"/>
                <a:gd name="T65" fmla="*/ 49 h 168"/>
                <a:gd name="T66" fmla="*/ 128 w 153"/>
                <a:gd name="T67" fmla="*/ 44 h 168"/>
                <a:gd name="T68" fmla="*/ 144 w 153"/>
                <a:gd name="T69" fmla="*/ 37 h 168"/>
                <a:gd name="T70" fmla="*/ 141 w 153"/>
                <a:gd name="T71" fmla="*/ 34 h 168"/>
                <a:gd name="T72" fmla="*/ 153 w 153"/>
                <a:gd name="T73" fmla="*/ 28 h 168"/>
                <a:gd name="T74" fmla="*/ 131 w 153"/>
                <a:gd name="T75" fmla="*/ 13 h 168"/>
                <a:gd name="T76" fmla="*/ 123 w 153"/>
                <a:gd name="T7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3" h="168">
                  <a:moveTo>
                    <a:pt x="123" y="0"/>
                  </a:moveTo>
                  <a:cubicBezTo>
                    <a:pt x="115" y="0"/>
                    <a:pt x="103" y="20"/>
                    <a:pt x="99" y="28"/>
                  </a:cubicBezTo>
                  <a:cubicBezTo>
                    <a:pt x="97" y="32"/>
                    <a:pt x="84" y="30"/>
                    <a:pt x="80" y="34"/>
                  </a:cubicBezTo>
                  <a:cubicBezTo>
                    <a:pt x="79" y="35"/>
                    <a:pt x="78" y="38"/>
                    <a:pt x="76" y="39"/>
                  </a:cubicBezTo>
                  <a:cubicBezTo>
                    <a:pt x="74" y="40"/>
                    <a:pt x="74" y="41"/>
                    <a:pt x="71" y="42"/>
                  </a:cubicBezTo>
                  <a:cubicBezTo>
                    <a:pt x="71" y="42"/>
                    <a:pt x="65" y="46"/>
                    <a:pt x="68" y="49"/>
                  </a:cubicBezTo>
                  <a:cubicBezTo>
                    <a:pt x="63" y="53"/>
                    <a:pt x="63" y="58"/>
                    <a:pt x="55" y="60"/>
                  </a:cubicBezTo>
                  <a:cubicBezTo>
                    <a:pt x="50" y="61"/>
                    <a:pt x="44" y="61"/>
                    <a:pt x="41" y="64"/>
                  </a:cubicBezTo>
                  <a:cubicBezTo>
                    <a:pt x="33" y="72"/>
                    <a:pt x="35" y="88"/>
                    <a:pt x="19" y="88"/>
                  </a:cubicBezTo>
                  <a:cubicBezTo>
                    <a:pt x="16" y="88"/>
                    <a:pt x="12" y="87"/>
                    <a:pt x="8" y="87"/>
                  </a:cubicBezTo>
                  <a:cubicBezTo>
                    <a:pt x="4" y="87"/>
                    <a:pt x="0" y="89"/>
                    <a:pt x="0" y="93"/>
                  </a:cubicBezTo>
                  <a:cubicBezTo>
                    <a:pt x="0" y="96"/>
                    <a:pt x="6" y="115"/>
                    <a:pt x="8" y="116"/>
                  </a:cubicBezTo>
                  <a:cubicBezTo>
                    <a:pt x="11" y="116"/>
                    <a:pt x="14" y="116"/>
                    <a:pt x="15" y="119"/>
                  </a:cubicBezTo>
                  <a:cubicBezTo>
                    <a:pt x="15" y="119"/>
                    <a:pt x="15" y="121"/>
                    <a:pt x="15" y="121"/>
                  </a:cubicBezTo>
                  <a:cubicBezTo>
                    <a:pt x="22" y="132"/>
                    <a:pt x="13" y="150"/>
                    <a:pt x="33" y="150"/>
                  </a:cubicBezTo>
                  <a:cubicBezTo>
                    <a:pt x="37" y="150"/>
                    <a:pt x="39" y="148"/>
                    <a:pt x="43" y="148"/>
                  </a:cubicBezTo>
                  <a:cubicBezTo>
                    <a:pt x="43" y="148"/>
                    <a:pt x="43" y="148"/>
                    <a:pt x="44" y="148"/>
                  </a:cubicBezTo>
                  <a:cubicBezTo>
                    <a:pt x="44" y="150"/>
                    <a:pt x="44" y="156"/>
                    <a:pt x="45" y="156"/>
                  </a:cubicBezTo>
                  <a:cubicBezTo>
                    <a:pt x="46" y="156"/>
                    <a:pt x="47" y="158"/>
                    <a:pt x="49" y="158"/>
                  </a:cubicBezTo>
                  <a:cubicBezTo>
                    <a:pt x="55" y="158"/>
                    <a:pt x="58" y="153"/>
                    <a:pt x="62" y="153"/>
                  </a:cubicBezTo>
                  <a:cubicBezTo>
                    <a:pt x="71" y="153"/>
                    <a:pt x="77" y="159"/>
                    <a:pt x="85" y="161"/>
                  </a:cubicBezTo>
                  <a:cubicBezTo>
                    <a:pt x="85" y="164"/>
                    <a:pt x="87" y="168"/>
                    <a:pt x="92" y="168"/>
                  </a:cubicBezTo>
                  <a:cubicBezTo>
                    <a:pt x="99" y="168"/>
                    <a:pt x="100" y="162"/>
                    <a:pt x="109" y="160"/>
                  </a:cubicBezTo>
                  <a:cubicBezTo>
                    <a:pt x="109" y="154"/>
                    <a:pt x="115" y="146"/>
                    <a:pt x="115" y="142"/>
                  </a:cubicBezTo>
                  <a:cubicBezTo>
                    <a:pt x="115" y="139"/>
                    <a:pt x="112" y="138"/>
                    <a:pt x="112" y="135"/>
                  </a:cubicBezTo>
                  <a:cubicBezTo>
                    <a:pt x="112" y="131"/>
                    <a:pt x="118" y="124"/>
                    <a:pt x="124" y="122"/>
                  </a:cubicBezTo>
                  <a:cubicBezTo>
                    <a:pt x="124" y="114"/>
                    <a:pt x="128" y="110"/>
                    <a:pt x="131" y="99"/>
                  </a:cubicBezTo>
                  <a:cubicBezTo>
                    <a:pt x="134" y="93"/>
                    <a:pt x="134" y="93"/>
                    <a:pt x="134" y="93"/>
                  </a:cubicBezTo>
                  <a:cubicBezTo>
                    <a:pt x="135" y="93"/>
                    <a:pt x="137" y="92"/>
                    <a:pt x="139" y="92"/>
                  </a:cubicBezTo>
                  <a:cubicBezTo>
                    <a:pt x="141" y="92"/>
                    <a:pt x="143" y="93"/>
                    <a:pt x="145" y="93"/>
                  </a:cubicBezTo>
                  <a:cubicBezTo>
                    <a:pt x="148" y="93"/>
                    <a:pt x="149" y="92"/>
                    <a:pt x="150" y="87"/>
                  </a:cubicBezTo>
                  <a:cubicBezTo>
                    <a:pt x="141" y="87"/>
                    <a:pt x="127" y="61"/>
                    <a:pt x="127" y="53"/>
                  </a:cubicBezTo>
                  <a:cubicBezTo>
                    <a:pt x="127" y="51"/>
                    <a:pt x="129" y="50"/>
                    <a:pt x="130" y="49"/>
                  </a:cubicBezTo>
                  <a:cubicBezTo>
                    <a:pt x="130" y="48"/>
                    <a:pt x="129" y="46"/>
                    <a:pt x="128" y="44"/>
                  </a:cubicBezTo>
                  <a:cubicBezTo>
                    <a:pt x="128" y="44"/>
                    <a:pt x="142" y="39"/>
                    <a:pt x="144" y="37"/>
                  </a:cubicBezTo>
                  <a:cubicBezTo>
                    <a:pt x="142" y="37"/>
                    <a:pt x="141" y="35"/>
                    <a:pt x="141" y="34"/>
                  </a:cubicBezTo>
                  <a:cubicBezTo>
                    <a:pt x="141" y="30"/>
                    <a:pt x="153" y="33"/>
                    <a:pt x="153" y="28"/>
                  </a:cubicBezTo>
                  <a:cubicBezTo>
                    <a:pt x="153" y="17"/>
                    <a:pt x="131" y="24"/>
                    <a:pt x="131" y="13"/>
                  </a:cubicBezTo>
                  <a:cubicBezTo>
                    <a:pt x="131" y="5"/>
                    <a:pt x="132" y="0"/>
                    <a:pt x="12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49" name="Freeform 36"/>
            <p:cNvSpPr>
              <a:spLocks/>
            </p:cNvSpPr>
            <p:nvPr/>
          </p:nvSpPr>
          <p:spPr bwMode="auto">
            <a:xfrm>
              <a:off x="7654" y="3010"/>
              <a:ext cx="224" cy="265"/>
            </a:xfrm>
            <a:custGeom>
              <a:avLst/>
              <a:gdLst>
                <a:gd name="T0" fmla="*/ 95 w 95"/>
                <a:gd name="T1" fmla="*/ 0 h 112"/>
                <a:gd name="T2" fmla="*/ 92 w 95"/>
                <a:gd name="T3" fmla="*/ 0 h 112"/>
                <a:gd name="T4" fmla="*/ 75 w 95"/>
                <a:gd name="T5" fmla="*/ 12 h 112"/>
                <a:gd name="T6" fmla="*/ 71 w 95"/>
                <a:gd name="T7" fmla="*/ 12 h 112"/>
                <a:gd name="T8" fmla="*/ 34 w 95"/>
                <a:gd name="T9" fmla="*/ 6 h 112"/>
                <a:gd name="T10" fmla="*/ 14 w 95"/>
                <a:gd name="T11" fmla="*/ 36 h 112"/>
                <a:gd name="T12" fmla="*/ 9 w 95"/>
                <a:gd name="T13" fmla="*/ 44 h 112"/>
                <a:gd name="T14" fmla="*/ 0 w 95"/>
                <a:gd name="T15" fmla="*/ 73 h 112"/>
                <a:gd name="T16" fmla="*/ 10 w 95"/>
                <a:gd name="T17" fmla="*/ 79 h 112"/>
                <a:gd name="T18" fmla="*/ 10 w 95"/>
                <a:gd name="T19" fmla="*/ 105 h 112"/>
                <a:gd name="T20" fmla="*/ 19 w 95"/>
                <a:gd name="T21" fmla="*/ 112 h 112"/>
                <a:gd name="T22" fmla="*/ 27 w 95"/>
                <a:gd name="T23" fmla="*/ 91 h 112"/>
                <a:gd name="T24" fmla="*/ 22 w 95"/>
                <a:gd name="T25" fmla="*/ 73 h 112"/>
                <a:gd name="T26" fmla="*/ 30 w 95"/>
                <a:gd name="T27" fmla="*/ 67 h 112"/>
                <a:gd name="T28" fmla="*/ 33 w 95"/>
                <a:gd name="T29" fmla="*/ 67 h 112"/>
                <a:gd name="T30" fmla="*/ 34 w 95"/>
                <a:gd name="T31" fmla="*/ 67 h 112"/>
                <a:gd name="T32" fmla="*/ 32 w 95"/>
                <a:gd name="T33" fmla="*/ 78 h 112"/>
                <a:gd name="T34" fmla="*/ 40 w 95"/>
                <a:gd name="T35" fmla="*/ 94 h 112"/>
                <a:gd name="T36" fmla="*/ 40 w 95"/>
                <a:gd name="T37" fmla="*/ 99 h 112"/>
                <a:gd name="T38" fmla="*/ 47 w 95"/>
                <a:gd name="T39" fmla="*/ 99 h 112"/>
                <a:gd name="T40" fmla="*/ 59 w 95"/>
                <a:gd name="T41" fmla="*/ 88 h 112"/>
                <a:gd name="T42" fmla="*/ 52 w 95"/>
                <a:gd name="T43" fmla="*/ 78 h 112"/>
                <a:gd name="T44" fmla="*/ 54 w 95"/>
                <a:gd name="T45" fmla="*/ 75 h 112"/>
                <a:gd name="T46" fmla="*/ 40 w 95"/>
                <a:gd name="T47" fmla="*/ 53 h 112"/>
                <a:gd name="T48" fmla="*/ 68 w 95"/>
                <a:gd name="T49" fmla="*/ 38 h 112"/>
                <a:gd name="T50" fmla="*/ 68 w 95"/>
                <a:gd name="T51" fmla="*/ 34 h 112"/>
                <a:gd name="T52" fmla="*/ 68 w 95"/>
                <a:gd name="T53" fmla="*/ 34 h 112"/>
                <a:gd name="T54" fmla="*/ 37 w 95"/>
                <a:gd name="T55" fmla="*/ 43 h 112"/>
                <a:gd name="T56" fmla="*/ 38 w 95"/>
                <a:gd name="T57" fmla="*/ 41 h 112"/>
                <a:gd name="T58" fmla="*/ 32 w 95"/>
                <a:gd name="T59" fmla="*/ 46 h 112"/>
                <a:gd name="T60" fmla="*/ 21 w 95"/>
                <a:gd name="T61" fmla="*/ 28 h 112"/>
                <a:gd name="T62" fmla="*/ 31 w 95"/>
                <a:gd name="T63" fmla="*/ 20 h 112"/>
                <a:gd name="T64" fmla="*/ 38 w 95"/>
                <a:gd name="T65" fmla="*/ 20 h 112"/>
                <a:gd name="T66" fmla="*/ 58 w 95"/>
                <a:gd name="T67" fmla="*/ 18 h 112"/>
                <a:gd name="T68" fmla="*/ 77 w 95"/>
                <a:gd name="T69" fmla="*/ 21 h 112"/>
                <a:gd name="T70" fmla="*/ 93 w 95"/>
                <a:gd name="T71" fmla="*/ 4 h 112"/>
                <a:gd name="T72" fmla="*/ 95 w 95"/>
                <a:gd name="T73"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5" h="112">
                  <a:moveTo>
                    <a:pt x="95" y="0"/>
                  </a:moveTo>
                  <a:cubicBezTo>
                    <a:pt x="92" y="0"/>
                    <a:pt x="92" y="0"/>
                    <a:pt x="92" y="0"/>
                  </a:cubicBezTo>
                  <a:cubicBezTo>
                    <a:pt x="86" y="4"/>
                    <a:pt x="78" y="9"/>
                    <a:pt x="75" y="12"/>
                  </a:cubicBezTo>
                  <a:cubicBezTo>
                    <a:pt x="71" y="12"/>
                    <a:pt x="71" y="12"/>
                    <a:pt x="71" y="12"/>
                  </a:cubicBezTo>
                  <a:cubicBezTo>
                    <a:pt x="34" y="6"/>
                    <a:pt x="34" y="6"/>
                    <a:pt x="34" y="6"/>
                  </a:cubicBezTo>
                  <a:cubicBezTo>
                    <a:pt x="20" y="6"/>
                    <a:pt x="14" y="24"/>
                    <a:pt x="14" y="36"/>
                  </a:cubicBezTo>
                  <a:cubicBezTo>
                    <a:pt x="14" y="39"/>
                    <a:pt x="10" y="42"/>
                    <a:pt x="9" y="44"/>
                  </a:cubicBezTo>
                  <a:cubicBezTo>
                    <a:pt x="6" y="56"/>
                    <a:pt x="0" y="61"/>
                    <a:pt x="0" y="73"/>
                  </a:cubicBezTo>
                  <a:cubicBezTo>
                    <a:pt x="0" y="79"/>
                    <a:pt x="7" y="79"/>
                    <a:pt x="10" y="79"/>
                  </a:cubicBezTo>
                  <a:cubicBezTo>
                    <a:pt x="10" y="88"/>
                    <a:pt x="10" y="99"/>
                    <a:pt x="10" y="105"/>
                  </a:cubicBezTo>
                  <a:cubicBezTo>
                    <a:pt x="10" y="108"/>
                    <a:pt x="15" y="112"/>
                    <a:pt x="19" y="112"/>
                  </a:cubicBezTo>
                  <a:cubicBezTo>
                    <a:pt x="25" y="112"/>
                    <a:pt x="27" y="93"/>
                    <a:pt x="27" y="91"/>
                  </a:cubicBezTo>
                  <a:cubicBezTo>
                    <a:pt x="27" y="84"/>
                    <a:pt x="22" y="80"/>
                    <a:pt x="22" y="73"/>
                  </a:cubicBezTo>
                  <a:cubicBezTo>
                    <a:pt x="22" y="69"/>
                    <a:pt x="26" y="67"/>
                    <a:pt x="30" y="67"/>
                  </a:cubicBezTo>
                  <a:cubicBezTo>
                    <a:pt x="31" y="67"/>
                    <a:pt x="32" y="67"/>
                    <a:pt x="33" y="67"/>
                  </a:cubicBezTo>
                  <a:cubicBezTo>
                    <a:pt x="33" y="67"/>
                    <a:pt x="34" y="67"/>
                    <a:pt x="34" y="67"/>
                  </a:cubicBezTo>
                  <a:cubicBezTo>
                    <a:pt x="32" y="78"/>
                    <a:pt x="32" y="78"/>
                    <a:pt x="32" y="78"/>
                  </a:cubicBezTo>
                  <a:cubicBezTo>
                    <a:pt x="32" y="85"/>
                    <a:pt x="40" y="87"/>
                    <a:pt x="40" y="94"/>
                  </a:cubicBezTo>
                  <a:cubicBezTo>
                    <a:pt x="40" y="96"/>
                    <a:pt x="41" y="97"/>
                    <a:pt x="40" y="99"/>
                  </a:cubicBezTo>
                  <a:cubicBezTo>
                    <a:pt x="47" y="99"/>
                    <a:pt x="47" y="99"/>
                    <a:pt x="47" y="99"/>
                  </a:cubicBezTo>
                  <a:cubicBezTo>
                    <a:pt x="47" y="93"/>
                    <a:pt x="59" y="94"/>
                    <a:pt x="59" y="88"/>
                  </a:cubicBezTo>
                  <a:cubicBezTo>
                    <a:pt x="57" y="87"/>
                    <a:pt x="52" y="82"/>
                    <a:pt x="52" y="78"/>
                  </a:cubicBezTo>
                  <a:cubicBezTo>
                    <a:pt x="52" y="77"/>
                    <a:pt x="53" y="76"/>
                    <a:pt x="54" y="75"/>
                  </a:cubicBezTo>
                  <a:cubicBezTo>
                    <a:pt x="50" y="74"/>
                    <a:pt x="40" y="55"/>
                    <a:pt x="40" y="53"/>
                  </a:cubicBezTo>
                  <a:cubicBezTo>
                    <a:pt x="55" y="53"/>
                    <a:pt x="56" y="41"/>
                    <a:pt x="68" y="38"/>
                  </a:cubicBezTo>
                  <a:cubicBezTo>
                    <a:pt x="68" y="34"/>
                    <a:pt x="68" y="34"/>
                    <a:pt x="68" y="34"/>
                  </a:cubicBezTo>
                  <a:cubicBezTo>
                    <a:pt x="68" y="34"/>
                    <a:pt x="68" y="34"/>
                    <a:pt x="68" y="34"/>
                  </a:cubicBezTo>
                  <a:cubicBezTo>
                    <a:pt x="64" y="34"/>
                    <a:pt x="38" y="41"/>
                    <a:pt x="37" y="43"/>
                  </a:cubicBezTo>
                  <a:cubicBezTo>
                    <a:pt x="38" y="41"/>
                    <a:pt x="38" y="41"/>
                    <a:pt x="38" y="41"/>
                  </a:cubicBezTo>
                  <a:cubicBezTo>
                    <a:pt x="36" y="44"/>
                    <a:pt x="35" y="46"/>
                    <a:pt x="32" y="46"/>
                  </a:cubicBezTo>
                  <a:cubicBezTo>
                    <a:pt x="24" y="46"/>
                    <a:pt x="21" y="36"/>
                    <a:pt x="21" y="28"/>
                  </a:cubicBezTo>
                  <a:cubicBezTo>
                    <a:pt x="21" y="21"/>
                    <a:pt x="25" y="20"/>
                    <a:pt x="31" y="20"/>
                  </a:cubicBezTo>
                  <a:cubicBezTo>
                    <a:pt x="33" y="20"/>
                    <a:pt x="36" y="20"/>
                    <a:pt x="38" y="20"/>
                  </a:cubicBezTo>
                  <a:cubicBezTo>
                    <a:pt x="47" y="20"/>
                    <a:pt x="51" y="18"/>
                    <a:pt x="58" y="18"/>
                  </a:cubicBezTo>
                  <a:cubicBezTo>
                    <a:pt x="65" y="18"/>
                    <a:pt x="70" y="21"/>
                    <a:pt x="77" y="21"/>
                  </a:cubicBezTo>
                  <a:cubicBezTo>
                    <a:pt x="87" y="21"/>
                    <a:pt x="91" y="12"/>
                    <a:pt x="93" y="4"/>
                  </a:cubicBezTo>
                  <a:cubicBezTo>
                    <a:pt x="94" y="4"/>
                    <a:pt x="95" y="2"/>
                    <a:pt x="9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52" name="Freeform 37"/>
            <p:cNvSpPr>
              <a:spLocks/>
            </p:cNvSpPr>
            <p:nvPr/>
          </p:nvSpPr>
          <p:spPr bwMode="auto">
            <a:xfrm>
              <a:off x="7181" y="3280"/>
              <a:ext cx="364" cy="106"/>
            </a:xfrm>
            <a:custGeom>
              <a:avLst/>
              <a:gdLst>
                <a:gd name="T0" fmla="*/ 26 w 154"/>
                <a:gd name="T1" fmla="*/ 0 h 45"/>
                <a:gd name="T2" fmla="*/ 18 w 154"/>
                <a:gd name="T3" fmla="*/ 3 h 45"/>
                <a:gd name="T4" fmla="*/ 13 w 154"/>
                <a:gd name="T5" fmla="*/ 1 h 45"/>
                <a:gd name="T6" fmla="*/ 0 w 154"/>
                <a:gd name="T7" fmla="*/ 12 h 45"/>
                <a:gd name="T8" fmla="*/ 18 w 154"/>
                <a:gd name="T9" fmla="*/ 24 h 45"/>
                <a:gd name="T10" fmla="*/ 24 w 154"/>
                <a:gd name="T11" fmla="*/ 26 h 45"/>
                <a:gd name="T12" fmla="*/ 29 w 154"/>
                <a:gd name="T13" fmla="*/ 26 h 45"/>
                <a:gd name="T14" fmla="*/ 33 w 154"/>
                <a:gd name="T15" fmla="*/ 25 h 45"/>
                <a:gd name="T16" fmla="*/ 39 w 154"/>
                <a:gd name="T17" fmla="*/ 26 h 45"/>
                <a:gd name="T18" fmla="*/ 68 w 154"/>
                <a:gd name="T19" fmla="*/ 30 h 45"/>
                <a:gd name="T20" fmla="*/ 81 w 154"/>
                <a:gd name="T21" fmla="*/ 37 h 45"/>
                <a:gd name="T22" fmla="*/ 137 w 154"/>
                <a:gd name="T23" fmla="*/ 45 h 45"/>
                <a:gd name="T24" fmla="*/ 137 w 154"/>
                <a:gd name="T25" fmla="*/ 39 h 45"/>
                <a:gd name="T26" fmla="*/ 148 w 154"/>
                <a:gd name="T27" fmla="*/ 43 h 45"/>
                <a:gd name="T28" fmla="*/ 154 w 154"/>
                <a:gd name="T29" fmla="*/ 37 h 45"/>
                <a:gd name="T30" fmla="*/ 145 w 154"/>
                <a:gd name="T31" fmla="*/ 32 h 45"/>
                <a:gd name="T32" fmla="*/ 143 w 154"/>
                <a:gd name="T33" fmla="*/ 32 h 45"/>
                <a:gd name="T34" fmla="*/ 140 w 154"/>
                <a:gd name="T35" fmla="*/ 33 h 45"/>
                <a:gd name="T36" fmla="*/ 136 w 154"/>
                <a:gd name="T37" fmla="*/ 33 h 45"/>
                <a:gd name="T38" fmla="*/ 133 w 154"/>
                <a:gd name="T39" fmla="*/ 31 h 45"/>
                <a:gd name="T40" fmla="*/ 128 w 154"/>
                <a:gd name="T41" fmla="*/ 27 h 45"/>
                <a:gd name="T42" fmla="*/ 106 w 154"/>
                <a:gd name="T43" fmla="*/ 20 h 45"/>
                <a:gd name="T44" fmla="*/ 107 w 154"/>
                <a:gd name="T45" fmla="*/ 20 h 45"/>
                <a:gd name="T46" fmla="*/ 126 w 154"/>
                <a:gd name="T47" fmla="*/ 16 h 45"/>
                <a:gd name="T48" fmla="*/ 122 w 154"/>
                <a:gd name="T49" fmla="*/ 16 h 45"/>
                <a:gd name="T50" fmla="*/ 106 w 154"/>
                <a:gd name="T51" fmla="*/ 18 h 45"/>
                <a:gd name="T52" fmla="*/ 82 w 154"/>
                <a:gd name="T53" fmla="*/ 9 h 45"/>
                <a:gd name="T54" fmla="*/ 66 w 154"/>
                <a:gd name="T55" fmla="*/ 17 h 45"/>
                <a:gd name="T56" fmla="*/ 26 w 154"/>
                <a:gd name="T5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4" h="45">
                  <a:moveTo>
                    <a:pt x="26" y="0"/>
                  </a:moveTo>
                  <a:cubicBezTo>
                    <a:pt x="23" y="0"/>
                    <a:pt x="21" y="3"/>
                    <a:pt x="18" y="3"/>
                  </a:cubicBezTo>
                  <a:cubicBezTo>
                    <a:pt x="16" y="3"/>
                    <a:pt x="15" y="1"/>
                    <a:pt x="13" y="1"/>
                  </a:cubicBezTo>
                  <a:cubicBezTo>
                    <a:pt x="10" y="1"/>
                    <a:pt x="1" y="10"/>
                    <a:pt x="0" y="12"/>
                  </a:cubicBezTo>
                  <a:cubicBezTo>
                    <a:pt x="8" y="12"/>
                    <a:pt x="12" y="18"/>
                    <a:pt x="18" y="24"/>
                  </a:cubicBezTo>
                  <a:cubicBezTo>
                    <a:pt x="20" y="25"/>
                    <a:pt x="22" y="26"/>
                    <a:pt x="24" y="26"/>
                  </a:cubicBezTo>
                  <a:cubicBezTo>
                    <a:pt x="26" y="26"/>
                    <a:pt x="27" y="26"/>
                    <a:pt x="29" y="26"/>
                  </a:cubicBezTo>
                  <a:cubicBezTo>
                    <a:pt x="30" y="26"/>
                    <a:pt x="32" y="25"/>
                    <a:pt x="33" y="25"/>
                  </a:cubicBezTo>
                  <a:cubicBezTo>
                    <a:pt x="35" y="25"/>
                    <a:pt x="37" y="26"/>
                    <a:pt x="39" y="26"/>
                  </a:cubicBezTo>
                  <a:cubicBezTo>
                    <a:pt x="49" y="29"/>
                    <a:pt x="58" y="30"/>
                    <a:pt x="68" y="30"/>
                  </a:cubicBezTo>
                  <a:cubicBezTo>
                    <a:pt x="73" y="30"/>
                    <a:pt x="75" y="37"/>
                    <a:pt x="81" y="37"/>
                  </a:cubicBezTo>
                  <a:cubicBezTo>
                    <a:pt x="102" y="37"/>
                    <a:pt x="120" y="38"/>
                    <a:pt x="137" y="45"/>
                  </a:cubicBezTo>
                  <a:cubicBezTo>
                    <a:pt x="136" y="43"/>
                    <a:pt x="135" y="39"/>
                    <a:pt x="137" y="39"/>
                  </a:cubicBezTo>
                  <a:cubicBezTo>
                    <a:pt x="143" y="39"/>
                    <a:pt x="143" y="43"/>
                    <a:pt x="148" y="43"/>
                  </a:cubicBezTo>
                  <a:cubicBezTo>
                    <a:pt x="149" y="43"/>
                    <a:pt x="153" y="39"/>
                    <a:pt x="154" y="37"/>
                  </a:cubicBezTo>
                  <a:cubicBezTo>
                    <a:pt x="150" y="36"/>
                    <a:pt x="150" y="34"/>
                    <a:pt x="145" y="32"/>
                  </a:cubicBezTo>
                  <a:cubicBezTo>
                    <a:pt x="145" y="32"/>
                    <a:pt x="144" y="32"/>
                    <a:pt x="143" y="32"/>
                  </a:cubicBezTo>
                  <a:cubicBezTo>
                    <a:pt x="142" y="32"/>
                    <a:pt x="141" y="32"/>
                    <a:pt x="140" y="33"/>
                  </a:cubicBezTo>
                  <a:cubicBezTo>
                    <a:pt x="139" y="33"/>
                    <a:pt x="137" y="33"/>
                    <a:pt x="136" y="33"/>
                  </a:cubicBezTo>
                  <a:cubicBezTo>
                    <a:pt x="135" y="33"/>
                    <a:pt x="134" y="33"/>
                    <a:pt x="133" y="31"/>
                  </a:cubicBezTo>
                  <a:cubicBezTo>
                    <a:pt x="132" y="30"/>
                    <a:pt x="132" y="27"/>
                    <a:pt x="128" y="27"/>
                  </a:cubicBezTo>
                  <a:cubicBezTo>
                    <a:pt x="119" y="27"/>
                    <a:pt x="112" y="26"/>
                    <a:pt x="106" y="20"/>
                  </a:cubicBezTo>
                  <a:cubicBezTo>
                    <a:pt x="106" y="20"/>
                    <a:pt x="107" y="20"/>
                    <a:pt x="107" y="20"/>
                  </a:cubicBezTo>
                  <a:cubicBezTo>
                    <a:pt x="112" y="20"/>
                    <a:pt x="125" y="18"/>
                    <a:pt x="126" y="16"/>
                  </a:cubicBezTo>
                  <a:cubicBezTo>
                    <a:pt x="122" y="16"/>
                    <a:pt x="122" y="16"/>
                    <a:pt x="122" y="16"/>
                  </a:cubicBezTo>
                  <a:cubicBezTo>
                    <a:pt x="106" y="18"/>
                    <a:pt x="106" y="18"/>
                    <a:pt x="106" y="18"/>
                  </a:cubicBezTo>
                  <a:cubicBezTo>
                    <a:pt x="96" y="18"/>
                    <a:pt x="93" y="9"/>
                    <a:pt x="82" y="9"/>
                  </a:cubicBezTo>
                  <a:cubicBezTo>
                    <a:pt x="76" y="9"/>
                    <a:pt x="74" y="17"/>
                    <a:pt x="66" y="17"/>
                  </a:cubicBezTo>
                  <a:cubicBezTo>
                    <a:pt x="49" y="17"/>
                    <a:pt x="42"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54" name="Freeform 38"/>
            <p:cNvSpPr>
              <a:spLocks/>
            </p:cNvSpPr>
            <p:nvPr/>
          </p:nvSpPr>
          <p:spPr bwMode="auto">
            <a:xfrm>
              <a:off x="7694" y="3365"/>
              <a:ext cx="109" cy="24"/>
            </a:xfrm>
            <a:custGeom>
              <a:avLst/>
              <a:gdLst>
                <a:gd name="T0" fmla="*/ 46 w 46"/>
                <a:gd name="T1" fmla="*/ 0 h 10"/>
                <a:gd name="T2" fmla="*/ 31 w 46"/>
                <a:gd name="T3" fmla="*/ 5 h 10"/>
                <a:gd name="T4" fmla="*/ 10 w 46"/>
                <a:gd name="T5" fmla="*/ 1 h 10"/>
                <a:gd name="T6" fmla="*/ 7 w 46"/>
                <a:gd name="T7" fmla="*/ 1 h 10"/>
                <a:gd name="T8" fmla="*/ 0 w 46"/>
                <a:gd name="T9" fmla="*/ 5 h 10"/>
                <a:gd name="T10" fmla="*/ 10 w 46"/>
                <a:gd name="T11" fmla="*/ 10 h 10"/>
                <a:gd name="T12" fmla="*/ 12 w 46"/>
                <a:gd name="T13" fmla="*/ 10 h 10"/>
                <a:gd name="T14" fmla="*/ 31 w 46"/>
                <a:gd name="T15" fmla="*/ 10 h 10"/>
                <a:gd name="T16" fmla="*/ 46 w 46"/>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10">
                  <a:moveTo>
                    <a:pt x="46" y="0"/>
                  </a:moveTo>
                  <a:cubicBezTo>
                    <a:pt x="41" y="2"/>
                    <a:pt x="39" y="5"/>
                    <a:pt x="31" y="5"/>
                  </a:cubicBezTo>
                  <a:cubicBezTo>
                    <a:pt x="23" y="5"/>
                    <a:pt x="19" y="1"/>
                    <a:pt x="10" y="1"/>
                  </a:cubicBezTo>
                  <a:cubicBezTo>
                    <a:pt x="9" y="1"/>
                    <a:pt x="8" y="1"/>
                    <a:pt x="7" y="1"/>
                  </a:cubicBezTo>
                  <a:cubicBezTo>
                    <a:pt x="4" y="1"/>
                    <a:pt x="0" y="2"/>
                    <a:pt x="0" y="5"/>
                  </a:cubicBezTo>
                  <a:cubicBezTo>
                    <a:pt x="0" y="10"/>
                    <a:pt x="6" y="10"/>
                    <a:pt x="10" y="10"/>
                  </a:cubicBezTo>
                  <a:cubicBezTo>
                    <a:pt x="11" y="10"/>
                    <a:pt x="11" y="10"/>
                    <a:pt x="12" y="10"/>
                  </a:cubicBezTo>
                  <a:cubicBezTo>
                    <a:pt x="16" y="10"/>
                    <a:pt x="23" y="10"/>
                    <a:pt x="31" y="10"/>
                  </a:cubicBezTo>
                  <a:cubicBezTo>
                    <a:pt x="38" y="8"/>
                    <a:pt x="42" y="7"/>
                    <a:pt x="4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55" name="Freeform 39"/>
            <p:cNvSpPr>
              <a:spLocks/>
            </p:cNvSpPr>
            <p:nvPr/>
          </p:nvSpPr>
          <p:spPr bwMode="auto">
            <a:xfrm>
              <a:off x="7585" y="3370"/>
              <a:ext cx="76" cy="26"/>
            </a:xfrm>
            <a:custGeom>
              <a:avLst/>
              <a:gdLst>
                <a:gd name="T0" fmla="*/ 32 w 32"/>
                <a:gd name="T1" fmla="*/ 0 h 11"/>
                <a:gd name="T2" fmla="*/ 20 w 32"/>
                <a:gd name="T3" fmla="*/ 0 h 11"/>
                <a:gd name="T4" fmla="*/ 19 w 32"/>
                <a:gd name="T5" fmla="*/ 4 h 11"/>
                <a:gd name="T6" fmla="*/ 9 w 32"/>
                <a:gd name="T7" fmla="*/ 2 h 11"/>
                <a:gd name="T8" fmla="*/ 7 w 32"/>
                <a:gd name="T9" fmla="*/ 2 h 11"/>
                <a:gd name="T10" fmla="*/ 0 w 32"/>
                <a:gd name="T11" fmla="*/ 7 h 11"/>
                <a:gd name="T12" fmla="*/ 11 w 32"/>
                <a:gd name="T13" fmla="*/ 11 h 11"/>
                <a:gd name="T14" fmla="*/ 23 w 32"/>
                <a:gd name="T15" fmla="*/ 6 h 11"/>
                <a:gd name="T16" fmla="*/ 28 w 32"/>
                <a:gd name="T17" fmla="*/ 8 h 11"/>
                <a:gd name="T18" fmla="*/ 32 w 32"/>
                <a:gd name="T19" fmla="*/ 8 h 11"/>
                <a:gd name="T20" fmla="*/ 32 w 32"/>
                <a:gd name="T2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11">
                  <a:moveTo>
                    <a:pt x="32" y="0"/>
                  </a:moveTo>
                  <a:cubicBezTo>
                    <a:pt x="20" y="0"/>
                    <a:pt x="20" y="0"/>
                    <a:pt x="20" y="0"/>
                  </a:cubicBezTo>
                  <a:cubicBezTo>
                    <a:pt x="20" y="1"/>
                    <a:pt x="19" y="2"/>
                    <a:pt x="19" y="4"/>
                  </a:cubicBezTo>
                  <a:cubicBezTo>
                    <a:pt x="17" y="3"/>
                    <a:pt x="14" y="2"/>
                    <a:pt x="9" y="2"/>
                  </a:cubicBezTo>
                  <a:cubicBezTo>
                    <a:pt x="8" y="2"/>
                    <a:pt x="8" y="2"/>
                    <a:pt x="7" y="2"/>
                  </a:cubicBezTo>
                  <a:cubicBezTo>
                    <a:pt x="3" y="2"/>
                    <a:pt x="0" y="2"/>
                    <a:pt x="0" y="7"/>
                  </a:cubicBezTo>
                  <a:cubicBezTo>
                    <a:pt x="0" y="9"/>
                    <a:pt x="7" y="11"/>
                    <a:pt x="11" y="11"/>
                  </a:cubicBezTo>
                  <a:cubicBezTo>
                    <a:pt x="16" y="11"/>
                    <a:pt x="18" y="8"/>
                    <a:pt x="23" y="6"/>
                  </a:cubicBezTo>
                  <a:cubicBezTo>
                    <a:pt x="28" y="8"/>
                    <a:pt x="28" y="8"/>
                    <a:pt x="28" y="8"/>
                  </a:cubicBezTo>
                  <a:cubicBezTo>
                    <a:pt x="32" y="8"/>
                    <a:pt x="32" y="8"/>
                    <a:pt x="32" y="8"/>
                  </a:cubicBezTo>
                  <a:cubicBezTo>
                    <a:pt x="31" y="7"/>
                    <a:pt x="32" y="4"/>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60" name="Freeform 40"/>
            <p:cNvSpPr>
              <a:spLocks/>
            </p:cNvSpPr>
            <p:nvPr/>
          </p:nvSpPr>
          <p:spPr bwMode="auto">
            <a:xfrm>
              <a:off x="7668" y="3403"/>
              <a:ext cx="54" cy="38"/>
            </a:xfrm>
            <a:custGeom>
              <a:avLst/>
              <a:gdLst>
                <a:gd name="T0" fmla="*/ 5 w 23"/>
                <a:gd name="T1" fmla="*/ 0 h 16"/>
                <a:gd name="T2" fmla="*/ 0 w 23"/>
                <a:gd name="T3" fmla="*/ 4 h 16"/>
                <a:gd name="T4" fmla="*/ 13 w 23"/>
                <a:gd name="T5" fmla="*/ 10 h 16"/>
                <a:gd name="T6" fmla="*/ 16 w 23"/>
                <a:gd name="T7" fmla="*/ 16 h 16"/>
                <a:gd name="T8" fmla="*/ 19 w 23"/>
                <a:gd name="T9" fmla="*/ 16 h 16"/>
                <a:gd name="T10" fmla="*/ 23 w 23"/>
                <a:gd name="T11" fmla="*/ 13 h 16"/>
                <a:gd name="T12" fmla="*/ 15 w 23"/>
                <a:gd name="T13" fmla="*/ 1 h 16"/>
                <a:gd name="T14" fmla="*/ 10 w 23"/>
                <a:gd name="T15" fmla="*/ 1 h 16"/>
                <a:gd name="T16" fmla="*/ 5 w 23"/>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6">
                  <a:moveTo>
                    <a:pt x="5" y="0"/>
                  </a:moveTo>
                  <a:cubicBezTo>
                    <a:pt x="2" y="0"/>
                    <a:pt x="0" y="1"/>
                    <a:pt x="0" y="4"/>
                  </a:cubicBezTo>
                  <a:cubicBezTo>
                    <a:pt x="0" y="9"/>
                    <a:pt x="8" y="10"/>
                    <a:pt x="13" y="10"/>
                  </a:cubicBezTo>
                  <a:cubicBezTo>
                    <a:pt x="13" y="11"/>
                    <a:pt x="14" y="16"/>
                    <a:pt x="16" y="16"/>
                  </a:cubicBezTo>
                  <a:cubicBezTo>
                    <a:pt x="17" y="16"/>
                    <a:pt x="18" y="16"/>
                    <a:pt x="19" y="16"/>
                  </a:cubicBezTo>
                  <a:cubicBezTo>
                    <a:pt x="20" y="16"/>
                    <a:pt x="23" y="14"/>
                    <a:pt x="23" y="13"/>
                  </a:cubicBezTo>
                  <a:cubicBezTo>
                    <a:pt x="23" y="6"/>
                    <a:pt x="15" y="8"/>
                    <a:pt x="15" y="1"/>
                  </a:cubicBezTo>
                  <a:cubicBezTo>
                    <a:pt x="13" y="1"/>
                    <a:pt x="11" y="1"/>
                    <a:pt x="10" y="1"/>
                  </a:cubicBezTo>
                  <a:cubicBezTo>
                    <a:pt x="8" y="1"/>
                    <a:pt x="7"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62" name="Freeform 41"/>
            <p:cNvSpPr>
              <a:spLocks/>
            </p:cNvSpPr>
            <p:nvPr/>
          </p:nvSpPr>
          <p:spPr bwMode="auto">
            <a:xfrm>
              <a:off x="7557" y="3367"/>
              <a:ext cx="23" cy="22"/>
            </a:xfrm>
            <a:custGeom>
              <a:avLst/>
              <a:gdLst>
                <a:gd name="T0" fmla="*/ 5 w 10"/>
                <a:gd name="T1" fmla="*/ 0 h 9"/>
                <a:gd name="T2" fmla="*/ 0 w 10"/>
                <a:gd name="T3" fmla="*/ 0 h 9"/>
                <a:gd name="T4" fmla="*/ 0 w 10"/>
                <a:gd name="T5" fmla="*/ 6 h 9"/>
                <a:gd name="T6" fmla="*/ 4 w 10"/>
                <a:gd name="T7" fmla="*/ 9 h 9"/>
                <a:gd name="T8" fmla="*/ 10 w 10"/>
                <a:gd name="T9" fmla="*/ 4 h 9"/>
                <a:gd name="T10" fmla="*/ 5 w 10"/>
                <a:gd name="T11" fmla="*/ 0 h 9"/>
              </a:gdLst>
              <a:ahLst/>
              <a:cxnLst>
                <a:cxn ang="0">
                  <a:pos x="T0" y="T1"/>
                </a:cxn>
                <a:cxn ang="0">
                  <a:pos x="T2" y="T3"/>
                </a:cxn>
                <a:cxn ang="0">
                  <a:pos x="T4" y="T5"/>
                </a:cxn>
                <a:cxn ang="0">
                  <a:pos x="T6" y="T7"/>
                </a:cxn>
                <a:cxn ang="0">
                  <a:pos x="T8" y="T9"/>
                </a:cxn>
                <a:cxn ang="0">
                  <a:pos x="T10" y="T11"/>
                </a:cxn>
              </a:cxnLst>
              <a:rect l="0" t="0" r="r" b="b"/>
              <a:pathLst>
                <a:path w="10" h="9">
                  <a:moveTo>
                    <a:pt x="5" y="0"/>
                  </a:moveTo>
                  <a:cubicBezTo>
                    <a:pt x="3" y="0"/>
                    <a:pt x="2" y="0"/>
                    <a:pt x="0" y="0"/>
                  </a:cubicBezTo>
                  <a:cubicBezTo>
                    <a:pt x="0" y="2"/>
                    <a:pt x="0" y="4"/>
                    <a:pt x="0" y="6"/>
                  </a:cubicBezTo>
                  <a:cubicBezTo>
                    <a:pt x="0" y="7"/>
                    <a:pt x="3" y="9"/>
                    <a:pt x="4" y="9"/>
                  </a:cubicBezTo>
                  <a:cubicBezTo>
                    <a:pt x="7" y="9"/>
                    <a:pt x="9" y="7"/>
                    <a:pt x="10" y="4"/>
                  </a:cubicBezTo>
                  <a:cubicBezTo>
                    <a:pt x="8" y="3"/>
                    <a:pt x="8"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68" name="Freeform 42"/>
            <p:cNvSpPr>
              <a:spLocks/>
            </p:cNvSpPr>
            <p:nvPr/>
          </p:nvSpPr>
          <p:spPr bwMode="auto">
            <a:xfrm>
              <a:off x="7824" y="3375"/>
              <a:ext cx="125" cy="68"/>
            </a:xfrm>
            <a:custGeom>
              <a:avLst/>
              <a:gdLst>
                <a:gd name="T0" fmla="*/ 44 w 53"/>
                <a:gd name="T1" fmla="*/ 0 h 29"/>
                <a:gd name="T2" fmla="*/ 20 w 53"/>
                <a:gd name="T3" fmla="*/ 6 h 29"/>
                <a:gd name="T4" fmla="*/ 17 w 53"/>
                <a:gd name="T5" fmla="*/ 10 h 29"/>
                <a:gd name="T6" fmla="*/ 0 w 53"/>
                <a:gd name="T7" fmla="*/ 25 h 29"/>
                <a:gd name="T8" fmla="*/ 3 w 53"/>
                <a:gd name="T9" fmla="*/ 29 h 29"/>
                <a:gd name="T10" fmla="*/ 21 w 53"/>
                <a:gd name="T11" fmla="*/ 20 h 29"/>
                <a:gd name="T12" fmla="*/ 22 w 53"/>
                <a:gd name="T13" fmla="*/ 14 h 29"/>
                <a:gd name="T14" fmla="*/ 53 w 53"/>
                <a:gd name="T15" fmla="*/ 1 h 29"/>
                <a:gd name="T16" fmla="*/ 44 w 53"/>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29">
                  <a:moveTo>
                    <a:pt x="44" y="0"/>
                  </a:moveTo>
                  <a:cubicBezTo>
                    <a:pt x="36" y="0"/>
                    <a:pt x="24" y="2"/>
                    <a:pt x="20" y="6"/>
                  </a:cubicBezTo>
                  <a:cubicBezTo>
                    <a:pt x="19" y="7"/>
                    <a:pt x="19" y="10"/>
                    <a:pt x="17" y="10"/>
                  </a:cubicBezTo>
                  <a:cubicBezTo>
                    <a:pt x="10" y="13"/>
                    <a:pt x="0" y="13"/>
                    <a:pt x="0" y="25"/>
                  </a:cubicBezTo>
                  <a:cubicBezTo>
                    <a:pt x="0" y="27"/>
                    <a:pt x="1" y="29"/>
                    <a:pt x="3" y="29"/>
                  </a:cubicBezTo>
                  <a:cubicBezTo>
                    <a:pt x="9" y="29"/>
                    <a:pt x="18" y="23"/>
                    <a:pt x="21" y="20"/>
                  </a:cubicBezTo>
                  <a:cubicBezTo>
                    <a:pt x="22" y="19"/>
                    <a:pt x="20" y="14"/>
                    <a:pt x="22" y="14"/>
                  </a:cubicBezTo>
                  <a:cubicBezTo>
                    <a:pt x="31" y="14"/>
                    <a:pt x="48" y="9"/>
                    <a:pt x="53" y="1"/>
                  </a:cubicBezTo>
                  <a:cubicBezTo>
                    <a:pt x="52" y="0"/>
                    <a:pt x="48" y="0"/>
                    <a:pt x="4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69" name="Freeform 43"/>
            <p:cNvSpPr>
              <a:spLocks/>
            </p:cNvSpPr>
            <p:nvPr/>
          </p:nvSpPr>
          <p:spPr bwMode="auto">
            <a:xfrm>
              <a:off x="8195" y="3268"/>
              <a:ext cx="26" cy="52"/>
            </a:xfrm>
            <a:custGeom>
              <a:avLst/>
              <a:gdLst>
                <a:gd name="T0" fmla="*/ 9 w 11"/>
                <a:gd name="T1" fmla="*/ 0 h 22"/>
                <a:gd name="T2" fmla="*/ 6 w 11"/>
                <a:gd name="T3" fmla="*/ 9 h 22"/>
                <a:gd name="T4" fmla="*/ 0 w 11"/>
                <a:gd name="T5" fmla="*/ 18 h 22"/>
                <a:gd name="T6" fmla="*/ 4 w 11"/>
                <a:gd name="T7" fmla="*/ 22 h 22"/>
                <a:gd name="T8" fmla="*/ 7 w 11"/>
                <a:gd name="T9" fmla="*/ 11 h 22"/>
                <a:gd name="T10" fmla="*/ 11 w 11"/>
                <a:gd name="T11" fmla="*/ 6 h 22"/>
                <a:gd name="T12" fmla="*/ 9 w 11"/>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1" h="22">
                  <a:moveTo>
                    <a:pt x="9" y="0"/>
                  </a:moveTo>
                  <a:cubicBezTo>
                    <a:pt x="5" y="1"/>
                    <a:pt x="6" y="5"/>
                    <a:pt x="6" y="9"/>
                  </a:cubicBezTo>
                  <a:cubicBezTo>
                    <a:pt x="6" y="12"/>
                    <a:pt x="0" y="13"/>
                    <a:pt x="0" y="18"/>
                  </a:cubicBezTo>
                  <a:cubicBezTo>
                    <a:pt x="0" y="20"/>
                    <a:pt x="2" y="22"/>
                    <a:pt x="4" y="22"/>
                  </a:cubicBezTo>
                  <a:cubicBezTo>
                    <a:pt x="8" y="22"/>
                    <a:pt x="7" y="16"/>
                    <a:pt x="7" y="11"/>
                  </a:cubicBezTo>
                  <a:cubicBezTo>
                    <a:pt x="9" y="11"/>
                    <a:pt x="11" y="9"/>
                    <a:pt x="11" y="6"/>
                  </a:cubicBezTo>
                  <a:cubicBezTo>
                    <a:pt x="11" y="2"/>
                    <a:pt x="10" y="4"/>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0" name="Freeform 44"/>
            <p:cNvSpPr>
              <a:spLocks/>
            </p:cNvSpPr>
            <p:nvPr/>
          </p:nvSpPr>
          <p:spPr bwMode="auto">
            <a:xfrm>
              <a:off x="7914" y="3181"/>
              <a:ext cx="33" cy="30"/>
            </a:xfrm>
            <a:custGeom>
              <a:avLst/>
              <a:gdLst>
                <a:gd name="T0" fmla="*/ 4 w 14"/>
                <a:gd name="T1" fmla="*/ 0 h 13"/>
                <a:gd name="T2" fmla="*/ 0 w 14"/>
                <a:gd name="T3" fmla="*/ 3 h 13"/>
                <a:gd name="T4" fmla="*/ 9 w 14"/>
                <a:gd name="T5" fmla="*/ 13 h 13"/>
                <a:gd name="T6" fmla="*/ 14 w 14"/>
                <a:gd name="T7" fmla="*/ 6 h 13"/>
                <a:gd name="T8" fmla="*/ 4 w 14"/>
                <a:gd name="T9" fmla="*/ 0 h 13"/>
              </a:gdLst>
              <a:ahLst/>
              <a:cxnLst>
                <a:cxn ang="0">
                  <a:pos x="T0" y="T1"/>
                </a:cxn>
                <a:cxn ang="0">
                  <a:pos x="T2" y="T3"/>
                </a:cxn>
                <a:cxn ang="0">
                  <a:pos x="T4" y="T5"/>
                </a:cxn>
                <a:cxn ang="0">
                  <a:pos x="T6" y="T7"/>
                </a:cxn>
                <a:cxn ang="0">
                  <a:pos x="T8" y="T9"/>
                </a:cxn>
              </a:cxnLst>
              <a:rect l="0" t="0" r="r" b="b"/>
              <a:pathLst>
                <a:path w="14" h="13">
                  <a:moveTo>
                    <a:pt x="4" y="0"/>
                  </a:moveTo>
                  <a:cubicBezTo>
                    <a:pt x="1" y="0"/>
                    <a:pt x="0" y="0"/>
                    <a:pt x="0" y="3"/>
                  </a:cubicBezTo>
                  <a:cubicBezTo>
                    <a:pt x="0" y="7"/>
                    <a:pt x="6" y="13"/>
                    <a:pt x="9" y="13"/>
                  </a:cubicBezTo>
                  <a:cubicBezTo>
                    <a:pt x="11" y="13"/>
                    <a:pt x="14" y="7"/>
                    <a:pt x="14" y="6"/>
                  </a:cubicBezTo>
                  <a:cubicBezTo>
                    <a:pt x="14" y="2"/>
                    <a:pt x="8"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1" name="Freeform 45"/>
            <p:cNvSpPr>
              <a:spLocks/>
            </p:cNvSpPr>
            <p:nvPr/>
          </p:nvSpPr>
          <p:spPr bwMode="auto">
            <a:xfrm>
              <a:off x="7978" y="3176"/>
              <a:ext cx="101" cy="28"/>
            </a:xfrm>
            <a:custGeom>
              <a:avLst/>
              <a:gdLst>
                <a:gd name="T0" fmla="*/ 27 w 43"/>
                <a:gd name="T1" fmla="*/ 0 h 12"/>
                <a:gd name="T2" fmla="*/ 4 w 43"/>
                <a:gd name="T3" fmla="*/ 0 h 12"/>
                <a:gd name="T4" fmla="*/ 0 w 43"/>
                <a:gd name="T5" fmla="*/ 5 h 12"/>
                <a:gd name="T6" fmla="*/ 10 w 43"/>
                <a:gd name="T7" fmla="*/ 7 h 12"/>
                <a:gd name="T8" fmla="*/ 22 w 43"/>
                <a:gd name="T9" fmla="*/ 7 h 12"/>
                <a:gd name="T10" fmla="*/ 40 w 43"/>
                <a:gd name="T11" fmla="*/ 12 h 12"/>
                <a:gd name="T12" fmla="*/ 43 w 43"/>
                <a:gd name="T13" fmla="*/ 11 h 12"/>
                <a:gd name="T14" fmla="*/ 37 w 43"/>
                <a:gd name="T15" fmla="*/ 2 h 12"/>
                <a:gd name="T16" fmla="*/ 35 w 43"/>
                <a:gd name="T17" fmla="*/ 2 h 12"/>
                <a:gd name="T18" fmla="*/ 31 w 43"/>
                <a:gd name="T19" fmla="*/ 2 h 12"/>
                <a:gd name="T20" fmla="*/ 27 w 43"/>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12">
                  <a:moveTo>
                    <a:pt x="27" y="0"/>
                  </a:moveTo>
                  <a:cubicBezTo>
                    <a:pt x="4" y="0"/>
                    <a:pt x="4" y="0"/>
                    <a:pt x="4" y="0"/>
                  </a:cubicBezTo>
                  <a:cubicBezTo>
                    <a:pt x="3" y="1"/>
                    <a:pt x="0" y="2"/>
                    <a:pt x="0" y="5"/>
                  </a:cubicBezTo>
                  <a:cubicBezTo>
                    <a:pt x="0" y="5"/>
                    <a:pt x="7" y="7"/>
                    <a:pt x="10" y="7"/>
                  </a:cubicBezTo>
                  <a:cubicBezTo>
                    <a:pt x="14" y="7"/>
                    <a:pt x="16" y="7"/>
                    <a:pt x="22" y="7"/>
                  </a:cubicBezTo>
                  <a:cubicBezTo>
                    <a:pt x="29" y="7"/>
                    <a:pt x="33" y="12"/>
                    <a:pt x="40" y="12"/>
                  </a:cubicBezTo>
                  <a:cubicBezTo>
                    <a:pt x="41" y="12"/>
                    <a:pt x="43" y="12"/>
                    <a:pt x="43" y="11"/>
                  </a:cubicBezTo>
                  <a:cubicBezTo>
                    <a:pt x="43" y="7"/>
                    <a:pt x="38" y="6"/>
                    <a:pt x="37" y="2"/>
                  </a:cubicBezTo>
                  <a:cubicBezTo>
                    <a:pt x="35" y="2"/>
                    <a:pt x="35" y="2"/>
                    <a:pt x="35" y="2"/>
                  </a:cubicBezTo>
                  <a:cubicBezTo>
                    <a:pt x="34" y="2"/>
                    <a:pt x="32" y="2"/>
                    <a:pt x="31" y="2"/>
                  </a:cubicBezTo>
                  <a:cubicBezTo>
                    <a:pt x="29" y="2"/>
                    <a:pt x="28" y="2"/>
                    <a:pt x="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2" name="Freeform 46"/>
            <p:cNvSpPr>
              <a:spLocks/>
            </p:cNvSpPr>
            <p:nvPr/>
          </p:nvSpPr>
          <p:spPr bwMode="auto">
            <a:xfrm>
              <a:off x="7961" y="2989"/>
              <a:ext cx="45" cy="99"/>
            </a:xfrm>
            <a:custGeom>
              <a:avLst/>
              <a:gdLst>
                <a:gd name="T0" fmla="*/ 5 w 19"/>
                <a:gd name="T1" fmla="*/ 0 h 42"/>
                <a:gd name="T2" fmla="*/ 0 w 19"/>
                <a:gd name="T3" fmla="*/ 10 h 42"/>
                <a:gd name="T4" fmla="*/ 4 w 19"/>
                <a:gd name="T5" fmla="*/ 25 h 42"/>
                <a:gd name="T6" fmla="*/ 4 w 19"/>
                <a:gd name="T7" fmla="*/ 32 h 42"/>
                <a:gd name="T8" fmla="*/ 11 w 19"/>
                <a:gd name="T9" fmla="*/ 42 h 42"/>
                <a:gd name="T10" fmla="*/ 5 w 19"/>
                <a:gd name="T11" fmla="*/ 33 h 42"/>
                <a:gd name="T12" fmla="*/ 5 w 19"/>
                <a:gd name="T13" fmla="*/ 29 h 42"/>
                <a:gd name="T14" fmla="*/ 18 w 19"/>
                <a:gd name="T15" fmla="*/ 28 h 42"/>
                <a:gd name="T16" fmla="*/ 13 w 19"/>
                <a:gd name="T17" fmla="*/ 20 h 42"/>
                <a:gd name="T18" fmla="*/ 19 w 19"/>
                <a:gd name="T19" fmla="*/ 13 h 42"/>
                <a:gd name="T20" fmla="*/ 5 w 19"/>
                <a:gd name="T21"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42">
                  <a:moveTo>
                    <a:pt x="5" y="0"/>
                  </a:moveTo>
                  <a:cubicBezTo>
                    <a:pt x="1" y="2"/>
                    <a:pt x="0" y="6"/>
                    <a:pt x="0" y="10"/>
                  </a:cubicBezTo>
                  <a:cubicBezTo>
                    <a:pt x="0" y="17"/>
                    <a:pt x="4" y="19"/>
                    <a:pt x="4" y="25"/>
                  </a:cubicBezTo>
                  <a:cubicBezTo>
                    <a:pt x="4" y="30"/>
                    <a:pt x="4" y="29"/>
                    <a:pt x="4" y="32"/>
                  </a:cubicBezTo>
                  <a:cubicBezTo>
                    <a:pt x="4" y="35"/>
                    <a:pt x="6" y="42"/>
                    <a:pt x="11" y="42"/>
                  </a:cubicBezTo>
                  <a:cubicBezTo>
                    <a:pt x="9" y="38"/>
                    <a:pt x="8" y="36"/>
                    <a:pt x="5" y="33"/>
                  </a:cubicBezTo>
                  <a:cubicBezTo>
                    <a:pt x="5" y="29"/>
                    <a:pt x="5" y="29"/>
                    <a:pt x="5" y="29"/>
                  </a:cubicBezTo>
                  <a:cubicBezTo>
                    <a:pt x="10" y="29"/>
                    <a:pt x="15" y="29"/>
                    <a:pt x="18" y="28"/>
                  </a:cubicBezTo>
                  <a:cubicBezTo>
                    <a:pt x="17" y="24"/>
                    <a:pt x="13" y="23"/>
                    <a:pt x="13" y="20"/>
                  </a:cubicBezTo>
                  <a:cubicBezTo>
                    <a:pt x="13" y="17"/>
                    <a:pt x="19" y="17"/>
                    <a:pt x="19" y="13"/>
                  </a:cubicBezTo>
                  <a:cubicBezTo>
                    <a:pt x="10" y="11"/>
                    <a:pt x="6" y="7"/>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3" name="Freeform 47"/>
            <p:cNvSpPr>
              <a:spLocks noEditPoints="1"/>
            </p:cNvSpPr>
            <p:nvPr/>
          </p:nvSpPr>
          <p:spPr bwMode="auto">
            <a:xfrm>
              <a:off x="8715" y="3218"/>
              <a:ext cx="139" cy="81"/>
            </a:xfrm>
            <a:custGeom>
              <a:avLst/>
              <a:gdLst>
                <a:gd name="T0" fmla="*/ 14 w 59"/>
                <a:gd name="T1" fmla="*/ 31 h 34"/>
                <a:gd name="T2" fmla="*/ 15 w 59"/>
                <a:gd name="T3" fmla="*/ 32 h 34"/>
                <a:gd name="T4" fmla="*/ 15 w 59"/>
                <a:gd name="T5" fmla="*/ 31 h 34"/>
                <a:gd name="T6" fmla="*/ 14 w 59"/>
                <a:gd name="T7" fmla="*/ 31 h 34"/>
                <a:gd name="T8" fmla="*/ 54 w 59"/>
                <a:gd name="T9" fmla="*/ 0 h 34"/>
                <a:gd name="T10" fmla="*/ 42 w 59"/>
                <a:gd name="T11" fmla="*/ 15 h 34"/>
                <a:gd name="T12" fmla="*/ 22 w 59"/>
                <a:gd name="T13" fmla="*/ 19 h 34"/>
                <a:gd name="T14" fmla="*/ 16 w 59"/>
                <a:gd name="T15" fmla="*/ 21 h 34"/>
                <a:gd name="T16" fmla="*/ 16 w 59"/>
                <a:gd name="T17" fmla="*/ 21 h 34"/>
                <a:gd name="T18" fmla="*/ 0 w 59"/>
                <a:gd name="T19" fmla="*/ 21 h 34"/>
                <a:gd name="T20" fmla="*/ 13 w 59"/>
                <a:gd name="T21" fmla="*/ 30 h 34"/>
                <a:gd name="T22" fmla="*/ 14 w 59"/>
                <a:gd name="T23" fmla="*/ 31 h 34"/>
                <a:gd name="T24" fmla="*/ 14 w 59"/>
                <a:gd name="T25" fmla="*/ 30 h 34"/>
                <a:gd name="T26" fmla="*/ 15 w 59"/>
                <a:gd name="T27" fmla="*/ 31 h 34"/>
                <a:gd name="T28" fmla="*/ 22 w 59"/>
                <a:gd name="T29" fmla="*/ 34 h 34"/>
                <a:gd name="T30" fmla="*/ 48 w 59"/>
                <a:gd name="T31" fmla="*/ 26 h 34"/>
                <a:gd name="T32" fmla="*/ 59 w 59"/>
                <a:gd name="T33" fmla="*/ 8 h 34"/>
                <a:gd name="T34" fmla="*/ 54 w 59"/>
                <a:gd name="T3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34">
                  <a:moveTo>
                    <a:pt x="14" y="31"/>
                  </a:moveTo>
                  <a:cubicBezTo>
                    <a:pt x="15" y="32"/>
                    <a:pt x="15" y="32"/>
                    <a:pt x="15" y="32"/>
                  </a:cubicBezTo>
                  <a:cubicBezTo>
                    <a:pt x="15" y="31"/>
                    <a:pt x="15" y="31"/>
                    <a:pt x="15" y="31"/>
                  </a:cubicBezTo>
                  <a:cubicBezTo>
                    <a:pt x="15" y="31"/>
                    <a:pt x="15" y="31"/>
                    <a:pt x="14" y="31"/>
                  </a:cubicBezTo>
                  <a:moveTo>
                    <a:pt x="54" y="0"/>
                  </a:moveTo>
                  <a:cubicBezTo>
                    <a:pt x="47" y="0"/>
                    <a:pt x="50" y="12"/>
                    <a:pt x="42" y="15"/>
                  </a:cubicBezTo>
                  <a:cubicBezTo>
                    <a:pt x="38" y="17"/>
                    <a:pt x="30" y="17"/>
                    <a:pt x="22" y="19"/>
                  </a:cubicBezTo>
                  <a:cubicBezTo>
                    <a:pt x="22" y="19"/>
                    <a:pt x="18" y="21"/>
                    <a:pt x="16" y="21"/>
                  </a:cubicBezTo>
                  <a:cubicBezTo>
                    <a:pt x="16" y="21"/>
                    <a:pt x="16" y="21"/>
                    <a:pt x="16" y="21"/>
                  </a:cubicBezTo>
                  <a:cubicBezTo>
                    <a:pt x="0" y="21"/>
                    <a:pt x="0" y="21"/>
                    <a:pt x="0" y="21"/>
                  </a:cubicBezTo>
                  <a:cubicBezTo>
                    <a:pt x="1" y="27"/>
                    <a:pt x="8" y="27"/>
                    <a:pt x="13" y="30"/>
                  </a:cubicBezTo>
                  <a:cubicBezTo>
                    <a:pt x="13" y="30"/>
                    <a:pt x="14" y="30"/>
                    <a:pt x="14" y="31"/>
                  </a:cubicBezTo>
                  <a:cubicBezTo>
                    <a:pt x="14" y="30"/>
                    <a:pt x="14" y="30"/>
                    <a:pt x="14" y="30"/>
                  </a:cubicBezTo>
                  <a:cubicBezTo>
                    <a:pt x="14" y="30"/>
                    <a:pt x="15" y="31"/>
                    <a:pt x="15" y="31"/>
                  </a:cubicBezTo>
                  <a:cubicBezTo>
                    <a:pt x="17" y="33"/>
                    <a:pt x="21" y="34"/>
                    <a:pt x="22" y="34"/>
                  </a:cubicBezTo>
                  <a:cubicBezTo>
                    <a:pt x="33" y="34"/>
                    <a:pt x="38" y="28"/>
                    <a:pt x="48" y="26"/>
                  </a:cubicBezTo>
                  <a:cubicBezTo>
                    <a:pt x="48" y="17"/>
                    <a:pt x="59" y="19"/>
                    <a:pt x="59" y="8"/>
                  </a:cubicBezTo>
                  <a:cubicBezTo>
                    <a:pt x="59" y="5"/>
                    <a:pt x="57" y="0"/>
                    <a:pt x="5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4" name="Freeform 48"/>
            <p:cNvSpPr>
              <a:spLocks/>
            </p:cNvSpPr>
            <p:nvPr/>
          </p:nvSpPr>
          <p:spPr bwMode="auto">
            <a:xfrm>
              <a:off x="8079" y="3079"/>
              <a:ext cx="721" cy="376"/>
            </a:xfrm>
            <a:custGeom>
              <a:avLst/>
              <a:gdLst>
                <a:gd name="T0" fmla="*/ 7 w 305"/>
                <a:gd name="T1" fmla="*/ 9 h 159"/>
                <a:gd name="T2" fmla="*/ 16 w 305"/>
                <a:gd name="T3" fmla="*/ 26 h 159"/>
                <a:gd name="T4" fmla="*/ 27 w 305"/>
                <a:gd name="T5" fmla="*/ 32 h 159"/>
                <a:gd name="T6" fmla="*/ 46 w 305"/>
                <a:gd name="T7" fmla="*/ 30 h 159"/>
                <a:gd name="T8" fmla="*/ 28 w 305"/>
                <a:gd name="T9" fmla="*/ 45 h 159"/>
                <a:gd name="T10" fmla="*/ 36 w 305"/>
                <a:gd name="T11" fmla="*/ 58 h 159"/>
                <a:gd name="T12" fmla="*/ 44 w 305"/>
                <a:gd name="T13" fmla="*/ 54 h 159"/>
                <a:gd name="T14" fmla="*/ 64 w 305"/>
                <a:gd name="T15" fmla="*/ 65 h 159"/>
                <a:gd name="T16" fmla="*/ 114 w 305"/>
                <a:gd name="T17" fmla="*/ 85 h 159"/>
                <a:gd name="T18" fmla="*/ 108 w 305"/>
                <a:gd name="T19" fmla="*/ 118 h 159"/>
                <a:gd name="T20" fmla="*/ 128 w 305"/>
                <a:gd name="T21" fmla="*/ 122 h 159"/>
                <a:gd name="T22" fmla="*/ 167 w 305"/>
                <a:gd name="T23" fmla="*/ 135 h 159"/>
                <a:gd name="T24" fmla="*/ 189 w 305"/>
                <a:gd name="T25" fmla="*/ 123 h 159"/>
                <a:gd name="T26" fmla="*/ 246 w 305"/>
                <a:gd name="T27" fmla="*/ 135 h 159"/>
                <a:gd name="T28" fmla="*/ 272 w 305"/>
                <a:gd name="T29" fmla="*/ 152 h 159"/>
                <a:gd name="T30" fmla="*/ 295 w 305"/>
                <a:gd name="T31" fmla="*/ 159 h 159"/>
                <a:gd name="T32" fmla="*/ 305 w 305"/>
                <a:gd name="T33" fmla="*/ 150 h 159"/>
                <a:gd name="T34" fmla="*/ 290 w 305"/>
                <a:gd name="T35" fmla="*/ 142 h 159"/>
                <a:gd name="T36" fmla="*/ 287 w 305"/>
                <a:gd name="T37" fmla="*/ 142 h 159"/>
                <a:gd name="T38" fmla="*/ 283 w 305"/>
                <a:gd name="T39" fmla="*/ 141 h 159"/>
                <a:gd name="T40" fmla="*/ 267 w 305"/>
                <a:gd name="T41" fmla="*/ 130 h 159"/>
                <a:gd name="T42" fmla="*/ 249 w 305"/>
                <a:gd name="T43" fmla="*/ 102 h 159"/>
                <a:gd name="T44" fmla="*/ 251 w 305"/>
                <a:gd name="T45" fmla="*/ 86 h 159"/>
                <a:gd name="T46" fmla="*/ 248 w 305"/>
                <a:gd name="T47" fmla="*/ 86 h 159"/>
                <a:gd name="T48" fmla="*/ 214 w 305"/>
                <a:gd name="T49" fmla="*/ 59 h 159"/>
                <a:gd name="T50" fmla="*/ 191 w 305"/>
                <a:gd name="T51" fmla="*/ 46 h 159"/>
                <a:gd name="T52" fmla="*/ 155 w 305"/>
                <a:gd name="T53" fmla="*/ 35 h 159"/>
                <a:gd name="T54" fmla="*/ 152 w 305"/>
                <a:gd name="T55" fmla="*/ 33 h 159"/>
                <a:gd name="T56" fmla="*/ 144 w 305"/>
                <a:gd name="T57" fmla="*/ 30 h 159"/>
                <a:gd name="T58" fmla="*/ 116 w 305"/>
                <a:gd name="T59" fmla="*/ 20 h 159"/>
                <a:gd name="T60" fmla="*/ 93 w 305"/>
                <a:gd name="T61" fmla="*/ 29 h 159"/>
                <a:gd name="T62" fmla="*/ 71 w 305"/>
                <a:gd name="T63" fmla="*/ 45 h 159"/>
                <a:gd name="T64" fmla="*/ 52 w 305"/>
                <a:gd name="T65" fmla="*/ 30 h 159"/>
                <a:gd name="T66" fmla="*/ 27 w 305"/>
                <a:gd name="T6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5" h="159">
                  <a:moveTo>
                    <a:pt x="27" y="0"/>
                  </a:moveTo>
                  <a:cubicBezTo>
                    <a:pt x="17" y="0"/>
                    <a:pt x="14" y="9"/>
                    <a:pt x="7" y="9"/>
                  </a:cubicBezTo>
                  <a:cubicBezTo>
                    <a:pt x="4" y="9"/>
                    <a:pt x="0" y="11"/>
                    <a:pt x="0" y="14"/>
                  </a:cubicBezTo>
                  <a:cubicBezTo>
                    <a:pt x="0" y="21"/>
                    <a:pt x="12" y="18"/>
                    <a:pt x="16" y="26"/>
                  </a:cubicBezTo>
                  <a:cubicBezTo>
                    <a:pt x="17" y="27"/>
                    <a:pt x="18" y="30"/>
                    <a:pt x="19" y="30"/>
                  </a:cubicBezTo>
                  <a:cubicBezTo>
                    <a:pt x="22" y="31"/>
                    <a:pt x="24" y="32"/>
                    <a:pt x="27" y="32"/>
                  </a:cubicBezTo>
                  <a:cubicBezTo>
                    <a:pt x="32" y="32"/>
                    <a:pt x="36" y="31"/>
                    <a:pt x="42" y="30"/>
                  </a:cubicBezTo>
                  <a:cubicBezTo>
                    <a:pt x="46" y="30"/>
                    <a:pt x="46" y="30"/>
                    <a:pt x="46" y="30"/>
                  </a:cubicBezTo>
                  <a:cubicBezTo>
                    <a:pt x="42" y="36"/>
                    <a:pt x="26" y="35"/>
                    <a:pt x="19" y="39"/>
                  </a:cubicBezTo>
                  <a:cubicBezTo>
                    <a:pt x="20" y="43"/>
                    <a:pt x="26" y="41"/>
                    <a:pt x="28" y="45"/>
                  </a:cubicBezTo>
                  <a:cubicBezTo>
                    <a:pt x="31" y="49"/>
                    <a:pt x="28" y="52"/>
                    <a:pt x="31" y="57"/>
                  </a:cubicBezTo>
                  <a:cubicBezTo>
                    <a:pt x="31" y="58"/>
                    <a:pt x="35" y="58"/>
                    <a:pt x="36" y="58"/>
                  </a:cubicBezTo>
                  <a:cubicBezTo>
                    <a:pt x="40" y="58"/>
                    <a:pt x="43" y="53"/>
                    <a:pt x="44" y="49"/>
                  </a:cubicBezTo>
                  <a:cubicBezTo>
                    <a:pt x="44" y="54"/>
                    <a:pt x="44" y="54"/>
                    <a:pt x="44" y="54"/>
                  </a:cubicBezTo>
                  <a:cubicBezTo>
                    <a:pt x="45" y="53"/>
                    <a:pt x="46" y="53"/>
                    <a:pt x="46" y="53"/>
                  </a:cubicBezTo>
                  <a:cubicBezTo>
                    <a:pt x="53" y="53"/>
                    <a:pt x="56" y="65"/>
                    <a:pt x="64" y="65"/>
                  </a:cubicBezTo>
                  <a:cubicBezTo>
                    <a:pt x="72" y="65"/>
                    <a:pt x="86" y="67"/>
                    <a:pt x="92" y="70"/>
                  </a:cubicBezTo>
                  <a:cubicBezTo>
                    <a:pt x="97" y="73"/>
                    <a:pt x="112" y="78"/>
                    <a:pt x="114" y="85"/>
                  </a:cubicBezTo>
                  <a:cubicBezTo>
                    <a:pt x="117" y="93"/>
                    <a:pt x="114" y="100"/>
                    <a:pt x="121" y="107"/>
                  </a:cubicBezTo>
                  <a:cubicBezTo>
                    <a:pt x="118" y="109"/>
                    <a:pt x="108" y="112"/>
                    <a:pt x="108" y="118"/>
                  </a:cubicBezTo>
                  <a:cubicBezTo>
                    <a:pt x="108" y="122"/>
                    <a:pt x="113" y="122"/>
                    <a:pt x="116" y="122"/>
                  </a:cubicBezTo>
                  <a:cubicBezTo>
                    <a:pt x="128" y="122"/>
                    <a:pt x="128" y="122"/>
                    <a:pt x="128" y="122"/>
                  </a:cubicBezTo>
                  <a:cubicBezTo>
                    <a:pt x="128" y="120"/>
                    <a:pt x="133" y="119"/>
                    <a:pt x="135" y="119"/>
                  </a:cubicBezTo>
                  <a:cubicBezTo>
                    <a:pt x="149" y="119"/>
                    <a:pt x="153" y="135"/>
                    <a:pt x="167" y="135"/>
                  </a:cubicBezTo>
                  <a:cubicBezTo>
                    <a:pt x="172" y="135"/>
                    <a:pt x="175" y="135"/>
                    <a:pt x="187" y="135"/>
                  </a:cubicBezTo>
                  <a:cubicBezTo>
                    <a:pt x="187" y="132"/>
                    <a:pt x="191" y="130"/>
                    <a:pt x="189" y="123"/>
                  </a:cubicBezTo>
                  <a:cubicBezTo>
                    <a:pt x="197" y="119"/>
                    <a:pt x="196" y="110"/>
                    <a:pt x="209" y="110"/>
                  </a:cubicBezTo>
                  <a:cubicBezTo>
                    <a:pt x="226" y="110"/>
                    <a:pt x="236" y="124"/>
                    <a:pt x="246" y="135"/>
                  </a:cubicBezTo>
                  <a:cubicBezTo>
                    <a:pt x="247" y="136"/>
                    <a:pt x="252" y="137"/>
                    <a:pt x="252" y="139"/>
                  </a:cubicBezTo>
                  <a:cubicBezTo>
                    <a:pt x="252" y="145"/>
                    <a:pt x="264" y="151"/>
                    <a:pt x="272" y="152"/>
                  </a:cubicBezTo>
                  <a:cubicBezTo>
                    <a:pt x="285" y="152"/>
                    <a:pt x="285" y="152"/>
                    <a:pt x="285" y="152"/>
                  </a:cubicBezTo>
                  <a:cubicBezTo>
                    <a:pt x="286" y="153"/>
                    <a:pt x="294" y="159"/>
                    <a:pt x="295" y="159"/>
                  </a:cubicBezTo>
                  <a:cubicBezTo>
                    <a:pt x="296" y="159"/>
                    <a:pt x="298" y="159"/>
                    <a:pt x="299" y="159"/>
                  </a:cubicBezTo>
                  <a:cubicBezTo>
                    <a:pt x="299" y="155"/>
                    <a:pt x="302" y="152"/>
                    <a:pt x="305" y="150"/>
                  </a:cubicBezTo>
                  <a:cubicBezTo>
                    <a:pt x="304" y="150"/>
                    <a:pt x="296" y="151"/>
                    <a:pt x="295" y="148"/>
                  </a:cubicBezTo>
                  <a:cubicBezTo>
                    <a:pt x="294" y="146"/>
                    <a:pt x="293" y="143"/>
                    <a:pt x="290" y="142"/>
                  </a:cubicBezTo>
                  <a:cubicBezTo>
                    <a:pt x="289" y="142"/>
                    <a:pt x="289" y="142"/>
                    <a:pt x="289" y="142"/>
                  </a:cubicBezTo>
                  <a:cubicBezTo>
                    <a:pt x="288" y="142"/>
                    <a:pt x="288" y="142"/>
                    <a:pt x="287" y="142"/>
                  </a:cubicBezTo>
                  <a:cubicBezTo>
                    <a:pt x="287" y="142"/>
                    <a:pt x="286" y="142"/>
                    <a:pt x="285" y="142"/>
                  </a:cubicBezTo>
                  <a:cubicBezTo>
                    <a:pt x="285" y="142"/>
                    <a:pt x="284" y="142"/>
                    <a:pt x="283" y="141"/>
                  </a:cubicBezTo>
                  <a:cubicBezTo>
                    <a:pt x="282" y="139"/>
                    <a:pt x="281" y="135"/>
                    <a:pt x="279" y="135"/>
                  </a:cubicBezTo>
                  <a:cubicBezTo>
                    <a:pt x="275" y="135"/>
                    <a:pt x="269" y="132"/>
                    <a:pt x="267" y="130"/>
                  </a:cubicBezTo>
                  <a:cubicBezTo>
                    <a:pt x="263" y="123"/>
                    <a:pt x="264" y="120"/>
                    <a:pt x="259" y="114"/>
                  </a:cubicBezTo>
                  <a:cubicBezTo>
                    <a:pt x="258" y="113"/>
                    <a:pt x="249" y="104"/>
                    <a:pt x="249" y="102"/>
                  </a:cubicBezTo>
                  <a:cubicBezTo>
                    <a:pt x="249" y="97"/>
                    <a:pt x="259" y="99"/>
                    <a:pt x="259" y="93"/>
                  </a:cubicBezTo>
                  <a:cubicBezTo>
                    <a:pt x="259" y="86"/>
                    <a:pt x="255" y="86"/>
                    <a:pt x="251" y="86"/>
                  </a:cubicBezTo>
                  <a:cubicBezTo>
                    <a:pt x="250" y="86"/>
                    <a:pt x="250" y="86"/>
                    <a:pt x="249" y="86"/>
                  </a:cubicBezTo>
                  <a:cubicBezTo>
                    <a:pt x="249" y="86"/>
                    <a:pt x="248" y="86"/>
                    <a:pt x="248" y="86"/>
                  </a:cubicBezTo>
                  <a:cubicBezTo>
                    <a:pt x="246" y="86"/>
                    <a:pt x="244" y="85"/>
                    <a:pt x="243" y="85"/>
                  </a:cubicBezTo>
                  <a:cubicBezTo>
                    <a:pt x="230" y="78"/>
                    <a:pt x="231" y="64"/>
                    <a:pt x="214" y="59"/>
                  </a:cubicBezTo>
                  <a:cubicBezTo>
                    <a:pt x="211" y="58"/>
                    <a:pt x="207" y="58"/>
                    <a:pt x="207" y="54"/>
                  </a:cubicBezTo>
                  <a:cubicBezTo>
                    <a:pt x="200" y="54"/>
                    <a:pt x="197" y="46"/>
                    <a:pt x="191" y="46"/>
                  </a:cubicBezTo>
                  <a:cubicBezTo>
                    <a:pt x="179" y="46"/>
                    <a:pt x="163" y="41"/>
                    <a:pt x="155" y="35"/>
                  </a:cubicBezTo>
                  <a:cubicBezTo>
                    <a:pt x="155" y="35"/>
                    <a:pt x="155" y="35"/>
                    <a:pt x="155" y="35"/>
                  </a:cubicBezTo>
                  <a:cubicBezTo>
                    <a:pt x="155" y="35"/>
                    <a:pt x="154" y="34"/>
                    <a:pt x="154" y="34"/>
                  </a:cubicBezTo>
                  <a:cubicBezTo>
                    <a:pt x="153" y="34"/>
                    <a:pt x="153" y="33"/>
                    <a:pt x="152" y="33"/>
                  </a:cubicBezTo>
                  <a:cubicBezTo>
                    <a:pt x="154" y="34"/>
                    <a:pt x="154" y="34"/>
                    <a:pt x="154" y="34"/>
                  </a:cubicBezTo>
                  <a:cubicBezTo>
                    <a:pt x="151" y="34"/>
                    <a:pt x="147" y="32"/>
                    <a:pt x="144" y="30"/>
                  </a:cubicBezTo>
                  <a:cubicBezTo>
                    <a:pt x="130" y="30"/>
                    <a:pt x="130" y="30"/>
                    <a:pt x="130" y="30"/>
                  </a:cubicBezTo>
                  <a:cubicBezTo>
                    <a:pt x="127" y="28"/>
                    <a:pt x="123" y="22"/>
                    <a:pt x="116" y="20"/>
                  </a:cubicBezTo>
                  <a:cubicBezTo>
                    <a:pt x="115" y="19"/>
                    <a:pt x="111" y="20"/>
                    <a:pt x="110" y="17"/>
                  </a:cubicBezTo>
                  <a:cubicBezTo>
                    <a:pt x="104" y="18"/>
                    <a:pt x="97" y="28"/>
                    <a:pt x="93" y="29"/>
                  </a:cubicBezTo>
                  <a:cubicBezTo>
                    <a:pt x="85" y="31"/>
                    <a:pt x="84" y="32"/>
                    <a:pt x="80" y="36"/>
                  </a:cubicBezTo>
                  <a:cubicBezTo>
                    <a:pt x="79" y="37"/>
                    <a:pt x="74" y="45"/>
                    <a:pt x="71" y="45"/>
                  </a:cubicBezTo>
                  <a:cubicBezTo>
                    <a:pt x="67" y="45"/>
                    <a:pt x="60" y="37"/>
                    <a:pt x="60" y="35"/>
                  </a:cubicBezTo>
                  <a:cubicBezTo>
                    <a:pt x="55" y="35"/>
                    <a:pt x="52" y="32"/>
                    <a:pt x="52" y="30"/>
                  </a:cubicBezTo>
                  <a:cubicBezTo>
                    <a:pt x="52" y="26"/>
                    <a:pt x="52" y="18"/>
                    <a:pt x="52" y="11"/>
                  </a:cubicBezTo>
                  <a:cubicBezTo>
                    <a:pt x="43" y="9"/>
                    <a:pt x="36" y="0"/>
                    <a:pt x="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5" name="Freeform 49"/>
            <p:cNvSpPr>
              <a:spLocks/>
            </p:cNvSpPr>
            <p:nvPr/>
          </p:nvSpPr>
          <p:spPr bwMode="auto">
            <a:xfrm>
              <a:off x="8812" y="3162"/>
              <a:ext cx="73" cy="71"/>
            </a:xfrm>
            <a:custGeom>
              <a:avLst/>
              <a:gdLst>
                <a:gd name="T0" fmla="*/ 0 w 31"/>
                <a:gd name="T1" fmla="*/ 0 h 30"/>
                <a:gd name="T2" fmla="*/ 10 w 31"/>
                <a:gd name="T3" fmla="*/ 6 h 30"/>
                <a:gd name="T4" fmla="*/ 22 w 31"/>
                <a:gd name="T5" fmla="*/ 20 h 30"/>
                <a:gd name="T6" fmla="*/ 28 w 31"/>
                <a:gd name="T7" fmla="*/ 30 h 30"/>
                <a:gd name="T8" fmla="*/ 29 w 31"/>
                <a:gd name="T9" fmla="*/ 30 h 30"/>
                <a:gd name="T10" fmla="*/ 31 w 31"/>
                <a:gd name="T11" fmla="*/ 30 h 30"/>
                <a:gd name="T12" fmla="*/ 31 w 31"/>
                <a:gd name="T13" fmla="*/ 26 h 30"/>
                <a:gd name="T14" fmla="*/ 21 w 31"/>
                <a:gd name="T15" fmla="*/ 15 h 30"/>
                <a:gd name="T16" fmla="*/ 0 w 31"/>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0">
                  <a:moveTo>
                    <a:pt x="0" y="0"/>
                  </a:moveTo>
                  <a:cubicBezTo>
                    <a:pt x="2" y="4"/>
                    <a:pt x="6" y="4"/>
                    <a:pt x="10" y="6"/>
                  </a:cubicBezTo>
                  <a:cubicBezTo>
                    <a:pt x="17" y="11"/>
                    <a:pt x="16" y="17"/>
                    <a:pt x="22" y="20"/>
                  </a:cubicBezTo>
                  <a:cubicBezTo>
                    <a:pt x="21" y="25"/>
                    <a:pt x="21" y="29"/>
                    <a:pt x="28" y="30"/>
                  </a:cubicBezTo>
                  <a:cubicBezTo>
                    <a:pt x="28" y="30"/>
                    <a:pt x="28" y="30"/>
                    <a:pt x="29" y="30"/>
                  </a:cubicBezTo>
                  <a:cubicBezTo>
                    <a:pt x="29" y="30"/>
                    <a:pt x="30" y="30"/>
                    <a:pt x="31" y="30"/>
                  </a:cubicBezTo>
                  <a:cubicBezTo>
                    <a:pt x="30" y="29"/>
                    <a:pt x="31" y="27"/>
                    <a:pt x="31" y="26"/>
                  </a:cubicBezTo>
                  <a:cubicBezTo>
                    <a:pt x="31" y="19"/>
                    <a:pt x="25" y="20"/>
                    <a:pt x="21" y="15"/>
                  </a:cubicBezTo>
                  <a:cubicBezTo>
                    <a:pt x="15" y="10"/>
                    <a:pt x="10" y="3"/>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6" name="Freeform 50"/>
            <p:cNvSpPr>
              <a:spLocks/>
            </p:cNvSpPr>
            <p:nvPr/>
          </p:nvSpPr>
          <p:spPr bwMode="auto">
            <a:xfrm>
              <a:off x="8940" y="3263"/>
              <a:ext cx="35" cy="48"/>
            </a:xfrm>
            <a:custGeom>
              <a:avLst/>
              <a:gdLst>
                <a:gd name="T0" fmla="*/ 1 w 15"/>
                <a:gd name="T1" fmla="*/ 0 h 20"/>
                <a:gd name="T2" fmla="*/ 9 w 15"/>
                <a:gd name="T3" fmla="*/ 12 h 20"/>
                <a:gd name="T4" fmla="*/ 9 w 15"/>
                <a:gd name="T5" fmla="*/ 16 h 20"/>
                <a:gd name="T6" fmla="*/ 12 w 15"/>
                <a:gd name="T7" fmla="*/ 20 h 20"/>
                <a:gd name="T8" fmla="*/ 15 w 15"/>
                <a:gd name="T9" fmla="*/ 16 h 20"/>
                <a:gd name="T10" fmla="*/ 1 w 15"/>
                <a:gd name="T11" fmla="*/ 0 h 20"/>
              </a:gdLst>
              <a:ahLst/>
              <a:cxnLst>
                <a:cxn ang="0">
                  <a:pos x="T0" y="T1"/>
                </a:cxn>
                <a:cxn ang="0">
                  <a:pos x="T2" y="T3"/>
                </a:cxn>
                <a:cxn ang="0">
                  <a:pos x="T4" y="T5"/>
                </a:cxn>
                <a:cxn ang="0">
                  <a:pos x="T6" y="T7"/>
                </a:cxn>
                <a:cxn ang="0">
                  <a:pos x="T8" y="T9"/>
                </a:cxn>
                <a:cxn ang="0">
                  <a:pos x="T10" y="T11"/>
                </a:cxn>
              </a:cxnLst>
              <a:rect l="0" t="0" r="r" b="b"/>
              <a:pathLst>
                <a:path w="15" h="20">
                  <a:moveTo>
                    <a:pt x="1" y="0"/>
                  </a:moveTo>
                  <a:cubicBezTo>
                    <a:pt x="0" y="6"/>
                    <a:pt x="2" y="11"/>
                    <a:pt x="9" y="12"/>
                  </a:cubicBezTo>
                  <a:cubicBezTo>
                    <a:pt x="9" y="14"/>
                    <a:pt x="9" y="15"/>
                    <a:pt x="9" y="16"/>
                  </a:cubicBezTo>
                  <a:cubicBezTo>
                    <a:pt x="9" y="18"/>
                    <a:pt x="10" y="20"/>
                    <a:pt x="12" y="20"/>
                  </a:cubicBezTo>
                  <a:cubicBezTo>
                    <a:pt x="13" y="20"/>
                    <a:pt x="15" y="17"/>
                    <a:pt x="15" y="16"/>
                  </a:cubicBezTo>
                  <a:cubicBezTo>
                    <a:pt x="15" y="14"/>
                    <a:pt x="4" y="3"/>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7" name="Freeform 51"/>
            <p:cNvSpPr>
              <a:spLocks/>
            </p:cNvSpPr>
            <p:nvPr/>
          </p:nvSpPr>
          <p:spPr bwMode="auto">
            <a:xfrm>
              <a:off x="9183" y="3431"/>
              <a:ext cx="19" cy="26"/>
            </a:xfrm>
            <a:custGeom>
              <a:avLst/>
              <a:gdLst>
                <a:gd name="T0" fmla="*/ 0 w 8"/>
                <a:gd name="T1" fmla="*/ 0 h 11"/>
                <a:gd name="T2" fmla="*/ 8 w 8"/>
                <a:gd name="T3" fmla="*/ 11 h 11"/>
                <a:gd name="T4" fmla="*/ 8 w 8"/>
                <a:gd name="T5" fmla="*/ 8 h 11"/>
                <a:gd name="T6" fmla="*/ 0 w 8"/>
                <a:gd name="T7" fmla="*/ 0 h 11"/>
              </a:gdLst>
              <a:ahLst/>
              <a:cxnLst>
                <a:cxn ang="0">
                  <a:pos x="T0" y="T1"/>
                </a:cxn>
                <a:cxn ang="0">
                  <a:pos x="T2" y="T3"/>
                </a:cxn>
                <a:cxn ang="0">
                  <a:pos x="T4" y="T5"/>
                </a:cxn>
                <a:cxn ang="0">
                  <a:pos x="T6" y="T7"/>
                </a:cxn>
              </a:cxnLst>
              <a:rect l="0" t="0" r="r" b="b"/>
              <a:pathLst>
                <a:path w="8" h="11">
                  <a:moveTo>
                    <a:pt x="0" y="0"/>
                  </a:moveTo>
                  <a:cubicBezTo>
                    <a:pt x="0" y="3"/>
                    <a:pt x="3" y="11"/>
                    <a:pt x="8" y="11"/>
                  </a:cubicBezTo>
                  <a:cubicBezTo>
                    <a:pt x="8" y="10"/>
                    <a:pt x="8" y="9"/>
                    <a:pt x="8" y="8"/>
                  </a:cubicBezTo>
                  <a:cubicBezTo>
                    <a:pt x="8" y="4"/>
                    <a:pt x="4" y="3"/>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8" name="Freeform 52"/>
            <p:cNvSpPr>
              <a:spLocks/>
            </p:cNvSpPr>
            <p:nvPr/>
          </p:nvSpPr>
          <p:spPr bwMode="auto">
            <a:xfrm>
              <a:off x="9129" y="3412"/>
              <a:ext cx="40" cy="19"/>
            </a:xfrm>
            <a:custGeom>
              <a:avLst/>
              <a:gdLst>
                <a:gd name="T0" fmla="*/ 0 w 17"/>
                <a:gd name="T1" fmla="*/ 0 h 8"/>
                <a:gd name="T2" fmla="*/ 15 w 17"/>
                <a:gd name="T3" fmla="*/ 8 h 8"/>
                <a:gd name="T4" fmla="*/ 17 w 17"/>
                <a:gd name="T5" fmla="*/ 7 h 8"/>
                <a:gd name="T6" fmla="*/ 0 w 17"/>
                <a:gd name="T7" fmla="*/ 0 h 8"/>
              </a:gdLst>
              <a:ahLst/>
              <a:cxnLst>
                <a:cxn ang="0">
                  <a:pos x="T0" y="T1"/>
                </a:cxn>
                <a:cxn ang="0">
                  <a:pos x="T2" y="T3"/>
                </a:cxn>
                <a:cxn ang="0">
                  <a:pos x="T4" y="T5"/>
                </a:cxn>
                <a:cxn ang="0">
                  <a:pos x="T6" y="T7"/>
                </a:cxn>
              </a:cxnLst>
              <a:rect l="0" t="0" r="r" b="b"/>
              <a:pathLst>
                <a:path w="17" h="8">
                  <a:moveTo>
                    <a:pt x="0" y="0"/>
                  </a:moveTo>
                  <a:cubicBezTo>
                    <a:pt x="0" y="6"/>
                    <a:pt x="8" y="8"/>
                    <a:pt x="15" y="8"/>
                  </a:cubicBezTo>
                  <a:cubicBezTo>
                    <a:pt x="15" y="8"/>
                    <a:pt x="17" y="7"/>
                    <a:pt x="17" y="7"/>
                  </a:cubicBezTo>
                  <a:cubicBezTo>
                    <a:pt x="14" y="2"/>
                    <a:pt x="8"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79" name="Freeform 53"/>
            <p:cNvSpPr>
              <a:spLocks/>
            </p:cNvSpPr>
            <p:nvPr/>
          </p:nvSpPr>
          <p:spPr bwMode="auto">
            <a:xfrm>
              <a:off x="9133" y="3363"/>
              <a:ext cx="38" cy="40"/>
            </a:xfrm>
            <a:custGeom>
              <a:avLst/>
              <a:gdLst>
                <a:gd name="T0" fmla="*/ 0 w 16"/>
                <a:gd name="T1" fmla="*/ 0 h 17"/>
                <a:gd name="T2" fmla="*/ 16 w 16"/>
                <a:gd name="T3" fmla="*/ 17 h 17"/>
                <a:gd name="T4" fmla="*/ 0 w 16"/>
                <a:gd name="T5" fmla="*/ 0 h 17"/>
              </a:gdLst>
              <a:ahLst/>
              <a:cxnLst>
                <a:cxn ang="0">
                  <a:pos x="T0" y="T1"/>
                </a:cxn>
                <a:cxn ang="0">
                  <a:pos x="T2" y="T3"/>
                </a:cxn>
                <a:cxn ang="0">
                  <a:pos x="T4" y="T5"/>
                </a:cxn>
              </a:cxnLst>
              <a:rect l="0" t="0" r="r" b="b"/>
              <a:pathLst>
                <a:path w="16" h="17">
                  <a:moveTo>
                    <a:pt x="0" y="0"/>
                  </a:moveTo>
                  <a:cubicBezTo>
                    <a:pt x="1" y="4"/>
                    <a:pt x="10" y="17"/>
                    <a:pt x="16" y="17"/>
                  </a:cubicBezTo>
                  <a:cubicBezTo>
                    <a:pt x="13" y="9"/>
                    <a:pt x="8" y="4"/>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0" name="Freeform 54"/>
            <p:cNvSpPr>
              <a:spLocks/>
            </p:cNvSpPr>
            <p:nvPr/>
          </p:nvSpPr>
          <p:spPr bwMode="auto">
            <a:xfrm>
              <a:off x="9058" y="3332"/>
              <a:ext cx="49" cy="28"/>
            </a:xfrm>
            <a:custGeom>
              <a:avLst/>
              <a:gdLst>
                <a:gd name="T0" fmla="*/ 2 w 21"/>
                <a:gd name="T1" fmla="*/ 0 h 12"/>
                <a:gd name="T2" fmla="*/ 1 w 21"/>
                <a:gd name="T3" fmla="*/ 2 h 12"/>
                <a:gd name="T4" fmla="*/ 0 w 21"/>
                <a:gd name="T5" fmla="*/ 2 h 12"/>
                <a:gd name="T6" fmla="*/ 17 w 21"/>
                <a:gd name="T7" fmla="*/ 12 h 12"/>
                <a:gd name="T8" fmla="*/ 21 w 21"/>
                <a:gd name="T9" fmla="*/ 11 h 12"/>
                <a:gd name="T10" fmla="*/ 2 w 21"/>
                <a:gd name="T11" fmla="*/ 0 h 12"/>
              </a:gdLst>
              <a:ahLst/>
              <a:cxnLst>
                <a:cxn ang="0">
                  <a:pos x="T0" y="T1"/>
                </a:cxn>
                <a:cxn ang="0">
                  <a:pos x="T2" y="T3"/>
                </a:cxn>
                <a:cxn ang="0">
                  <a:pos x="T4" y="T5"/>
                </a:cxn>
                <a:cxn ang="0">
                  <a:pos x="T6" y="T7"/>
                </a:cxn>
                <a:cxn ang="0">
                  <a:pos x="T8" y="T9"/>
                </a:cxn>
                <a:cxn ang="0">
                  <a:pos x="T10" y="T11"/>
                </a:cxn>
              </a:cxnLst>
              <a:rect l="0" t="0" r="r" b="b"/>
              <a:pathLst>
                <a:path w="21" h="12">
                  <a:moveTo>
                    <a:pt x="2" y="0"/>
                  </a:moveTo>
                  <a:cubicBezTo>
                    <a:pt x="1" y="2"/>
                    <a:pt x="1" y="2"/>
                    <a:pt x="1" y="2"/>
                  </a:cubicBezTo>
                  <a:cubicBezTo>
                    <a:pt x="0" y="2"/>
                    <a:pt x="0" y="2"/>
                    <a:pt x="0" y="2"/>
                  </a:cubicBezTo>
                  <a:cubicBezTo>
                    <a:pt x="0" y="8"/>
                    <a:pt x="12" y="12"/>
                    <a:pt x="17" y="12"/>
                  </a:cubicBezTo>
                  <a:cubicBezTo>
                    <a:pt x="18" y="12"/>
                    <a:pt x="20" y="12"/>
                    <a:pt x="21" y="11"/>
                  </a:cubicBezTo>
                  <a:cubicBezTo>
                    <a:pt x="18" y="6"/>
                    <a:pt x="7" y="3"/>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1" name="Freeform 55"/>
            <p:cNvSpPr>
              <a:spLocks noEditPoints="1"/>
            </p:cNvSpPr>
            <p:nvPr/>
          </p:nvSpPr>
          <p:spPr bwMode="auto">
            <a:xfrm>
              <a:off x="9001" y="3301"/>
              <a:ext cx="31" cy="19"/>
            </a:xfrm>
            <a:custGeom>
              <a:avLst/>
              <a:gdLst>
                <a:gd name="T0" fmla="*/ 3 w 13"/>
                <a:gd name="T1" fmla="*/ 2 h 8"/>
                <a:gd name="T2" fmla="*/ 0 w 13"/>
                <a:gd name="T3" fmla="*/ 2 h 8"/>
                <a:gd name="T4" fmla="*/ 8 w 13"/>
                <a:gd name="T5" fmla="*/ 8 h 8"/>
                <a:gd name="T6" fmla="*/ 13 w 13"/>
                <a:gd name="T7" fmla="*/ 8 h 8"/>
                <a:gd name="T8" fmla="*/ 3 w 13"/>
                <a:gd name="T9" fmla="*/ 2 h 8"/>
                <a:gd name="T10" fmla="*/ 0 w 13"/>
                <a:gd name="T11" fmla="*/ 0 h 8"/>
                <a:gd name="T12" fmla="*/ 3 w 13"/>
                <a:gd name="T13" fmla="*/ 2 h 8"/>
                <a:gd name="T14" fmla="*/ 3 w 13"/>
                <a:gd name="T15" fmla="*/ 2 h 8"/>
                <a:gd name="T16" fmla="*/ 0 w 13"/>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8">
                  <a:moveTo>
                    <a:pt x="3" y="2"/>
                  </a:moveTo>
                  <a:cubicBezTo>
                    <a:pt x="3" y="2"/>
                    <a:pt x="1" y="2"/>
                    <a:pt x="0" y="2"/>
                  </a:cubicBezTo>
                  <a:cubicBezTo>
                    <a:pt x="8" y="8"/>
                    <a:pt x="8" y="8"/>
                    <a:pt x="8" y="8"/>
                  </a:cubicBezTo>
                  <a:cubicBezTo>
                    <a:pt x="13" y="8"/>
                    <a:pt x="13" y="8"/>
                    <a:pt x="13" y="8"/>
                  </a:cubicBezTo>
                  <a:cubicBezTo>
                    <a:pt x="10" y="4"/>
                    <a:pt x="7" y="4"/>
                    <a:pt x="3" y="2"/>
                  </a:cubicBezTo>
                  <a:moveTo>
                    <a:pt x="0" y="0"/>
                  </a:moveTo>
                  <a:cubicBezTo>
                    <a:pt x="1" y="1"/>
                    <a:pt x="2" y="1"/>
                    <a:pt x="3" y="2"/>
                  </a:cubicBezTo>
                  <a:cubicBezTo>
                    <a:pt x="3" y="2"/>
                    <a:pt x="3" y="2"/>
                    <a:pt x="3" y="2"/>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2" name="Freeform 56"/>
            <p:cNvSpPr>
              <a:spLocks/>
            </p:cNvSpPr>
            <p:nvPr/>
          </p:nvSpPr>
          <p:spPr bwMode="auto">
            <a:xfrm>
              <a:off x="8573" y="4607"/>
              <a:ext cx="137" cy="130"/>
            </a:xfrm>
            <a:custGeom>
              <a:avLst/>
              <a:gdLst>
                <a:gd name="T0" fmla="*/ 52 w 58"/>
                <a:gd name="T1" fmla="*/ 0 h 55"/>
                <a:gd name="T2" fmla="*/ 29 w 58"/>
                <a:gd name="T3" fmla="*/ 5 h 55"/>
                <a:gd name="T4" fmla="*/ 7 w 58"/>
                <a:gd name="T5" fmla="*/ 2 h 55"/>
                <a:gd name="T6" fmla="*/ 0 w 58"/>
                <a:gd name="T7" fmla="*/ 5 h 55"/>
                <a:gd name="T8" fmla="*/ 33 w 58"/>
                <a:gd name="T9" fmla="*/ 55 h 55"/>
                <a:gd name="T10" fmla="*/ 58 w 58"/>
                <a:gd name="T11" fmla="*/ 16 h 55"/>
                <a:gd name="T12" fmla="*/ 52 w 58"/>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8" h="55">
                  <a:moveTo>
                    <a:pt x="52" y="0"/>
                  </a:moveTo>
                  <a:cubicBezTo>
                    <a:pt x="45" y="2"/>
                    <a:pt x="36" y="5"/>
                    <a:pt x="29" y="5"/>
                  </a:cubicBezTo>
                  <a:cubicBezTo>
                    <a:pt x="29" y="5"/>
                    <a:pt x="16" y="2"/>
                    <a:pt x="7" y="2"/>
                  </a:cubicBezTo>
                  <a:cubicBezTo>
                    <a:pt x="3" y="2"/>
                    <a:pt x="0" y="2"/>
                    <a:pt x="0" y="5"/>
                  </a:cubicBezTo>
                  <a:cubicBezTo>
                    <a:pt x="0" y="16"/>
                    <a:pt x="17" y="55"/>
                    <a:pt x="33" y="55"/>
                  </a:cubicBezTo>
                  <a:cubicBezTo>
                    <a:pt x="44" y="55"/>
                    <a:pt x="58" y="27"/>
                    <a:pt x="58" y="16"/>
                  </a:cubicBezTo>
                  <a:cubicBezTo>
                    <a:pt x="58" y="9"/>
                    <a:pt x="54" y="6"/>
                    <a:pt x="5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3" name="Freeform 57"/>
            <p:cNvSpPr>
              <a:spLocks/>
            </p:cNvSpPr>
            <p:nvPr/>
          </p:nvSpPr>
          <p:spPr bwMode="auto">
            <a:xfrm>
              <a:off x="8691" y="4574"/>
              <a:ext cx="17" cy="21"/>
            </a:xfrm>
            <a:custGeom>
              <a:avLst/>
              <a:gdLst>
                <a:gd name="T0" fmla="*/ 7 w 7"/>
                <a:gd name="T1" fmla="*/ 0 h 9"/>
                <a:gd name="T2" fmla="*/ 4 w 7"/>
                <a:gd name="T3" fmla="*/ 0 h 9"/>
                <a:gd name="T4" fmla="*/ 0 w 7"/>
                <a:gd name="T5" fmla="*/ 0 h 9"/>
                <a:gd name="T6" fmla="*/ 5 w 7"/>
                <a:gd name="T7" fmla="*/ 9 h 9"/>
                <a:gd name="T8" fmla="*/ 7 w 7"/>
                <a:gd name="T9" fmla="*/ 0 h 9"/>
              </a:gdLst>
              <a:ahLst/>
              <a:cxnLst>
                <a:cxn ang="0">
                  <a:pos x="T0" y="T1"/>
                </a:cxn>
                <a:cxn ang="0">
                  <a:pos x="T2" y="T3"/>
                </a:cxn>
                <a:cxn ang="0">
                  <a:pos x="T4" y="T5"/>
                </a:cxn>
                <a:cxn ang="0">
                  <a:pos x="T6" y="T7"/>
                </a:cxn>
                <a:cxn ang="0">
                  <a:pos x="T8" y="T9"/>
                </a:cxn>
              </a:cxnLst>
              <a:rect l="0" t="0" r="r" b="b"/>
              <a:pathLst>
                <a:path w="7" h="9">
                  <a:moveTo>
                    <a:pt x="7" y="0"/>
                  </a:moveTo>
                  <a:cubicBezTo>
                    <a:pt x="6" y="0"/>
                    <a:pt x="5" y="0"/>
                    <a:pt x="4" y="0"/>
                  </a:cubicBezTo>
                  <a:cubicBezTo>
                    <a:pt x="3" y="0"/>
                    <a:pt x="1" y="0"/>
                    <a:pt x="0" y="0"/>
                  </a:cubicBezTo>
                  <a:cubicBezTo>
                    <a:pt x="0" y="4"/>
                    <a:pt x="1" y="7"/>
                    <a:pt x="5" y="9"/>
                  </a:cubicBezTo>
                  <a:cubicBezTo>
                    <a:pt x="6" y="6"/>
                    <a:pt x="7" y="5"/>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4" name="Freeform 58"/>
            <p:cNvSpPr>
              <a:spLocks/>
            </p:cNvSpPr>
            <p:nvPr/>
          </p:nvSpPr>
          <p:spPr bwMode="auto">
            <a:xfrm>
              <a:off x="8285" y="4403"/>
              <a:ext cx="45" cy="15"/>
            </a:xfrm>
            <a:custGeom>
              <a:avLst/>
              <a:gdLst>
                <a:gd name="T0" fmla="*/ 10 w 19"/>
                <a:gd name="T1" fmla="*/ 0 h 6"/>
                <a:gd name="T2" fmla="*/ 0 w 19"/>
                <a:gd name="T3" fmla="*/ 3 h 6"/>
                <a:gd name="T4" fmla="*/ 9 w 19"/>
                <a:gd name="T5" fmla="*/ 6 h 6"/>
                <a:gd name="T6" fmla="*/ 19 w 19"/>
                <a:gd name="T7" fmla="*/ 3 h 6"/>
                <a:gd name="T8" fmla="*/ 10 w 19"/>
                <a:gd name="T9" fmla="*/ 0 h 6"/>
              </a:gdLst>
              <a:ahLst/>
              <a:cxnLst>
                <a:cxn ang="0">
                  <a:pos x="T0" y="T1"/>
                </a:cxn>
                <a:cxn ang="0">
                  <a:pos x="T2" y="T3"/>
                </a:cxn>
                <a:cxn ang="0">
                  <a:pos x="T4" y="T5"/>
                </a:cxn>
                <a:cxn ang="0">
                  <a:pos x="T6" y="T7"/>
                </a:cxn>
                <a:cxn ang="0">
                  <a:pos x="T8" y="T9"/>
                </a:cxn>
              </a:cxnLst>
              <a:rect l="0" t="0" r="r" b="b"/>
              <a:pathLst>
                <a:path w="19" h="6">
                  <a:moveTo>
                    <a:pt x="10" y="0"/>
                  </a:moveTo>
                  <a:cubicBezTo>
                    <a:pt x="8" y="0"/>
                    <a:pt x="5" y="1"/>
                    <a:pt x="0" y="3"/>
                  </a:cubicBezTo>
                  <a:cubicBezTo>
                    <a:pt x="3" y="5"/>
                    <a:pt x="6" y="6"/>
                    <a:pt x="9" y="6"/>
                  </a:cubicBezTo>
                  <a:cubicBezTo>
                    <a:pt x="12" y="6"/>
                    <a:pt x="16" y="5"/>
                    <a:pt x="19" y="3"/>
                  </a:cubicBezTo>
                  <a:cubicBezTo>
                    <a:pt x="15" y="1"/>
                    <a:pt x="13"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5" name="Freeform 59"/>
            <p:cNvSpPr>
              <a:spLocks/>
            </p:cNvSpPr>
            <p:nvPr/>
          </p:nvSpPr>
          <p:spPr bwMode="auto">
            <a:xfrm>
              <a:off x="8053" y="3476"/>
              <a:ext cx="50" cy="19"/>
            </a:xfrm>
            <a:custGeom>
              <a:avLst/>
              <a:gdLst>
                <a:gd name="T0" fmla="*/ 17 w 21"/>
                <a:gd name="T1" fmla="*/ 0 h 8"/>
                <a:gd name="T2" fmla="*/ 0 w 21"/>
                <a:gd name="T3" fmla="*/ 3 h 8"/>
                <a:gd name="T4" fmla="*/ 16 w 21"/>
                <a:gd name="T5" fmla="*/ 8 h 8"/>
                <a:gd name="T6" fmla="*/ 21 w 21"/>
                <a:gd name="T7" fmla="*/ 8 h 8"/>
                <a:gd name="T8" fmla="*/ 21 w 21"/>
                <a:gd name="T9" fmla="*/ 0 h 8"/>
                <a:gd name="T10" fmla="*/ 17 w 21"/>
                <a:gd name="T11" fmla="*/ 0 h 8"/>
              </a:gdLst>
              <a:ahLst/>
              <a:cxnLst>
                <a:cxn ang="0">
                  <a:pos x="T0" y="T1"/>
                </a:cxn>
                <a:cxn ang="0">
                  <a:pos x="T2" y="T3"/>
                </a:cxn>
                <a:cxn ang="0">
                  <a:pos x="T4" y="T5"/>
                </a:cxn>
                <a:cxn ang="0">
                  <a:pos x="T6" y="T7"/>
                </a:cxn>
                <a:cxn ang="0">
                  <a:pos x="T8" y="T9"/>
                </a:cxn>
                <a:cxn ang="0">
                  <a:pos x="T10" y="T11"/>
                </a:cxn>
              </a:cxnLst>
              <a:rect l="0" t="0" r="r" b="b"/>
              <a:pathLst>
                <a:path w="21" h="8">
                  <a:moveTo>
                    <a:pt x="17" y="0"/>
                  </a:moveTo>
                  <a:cubicBezTo>
                    <a:pt x="12" y="0"/>
                    <a:pt x="8" y="1"/>
                    <a:pt x="0" y="3"/>
                  </a:cubicBezTo>
                  <a:cubicBezTo>
                    <a:pt x="2" y="5"/>
                    <a:pt x="9" y="8"/>
                    <a:pt x="16" y="8"/>
                  </a:cubicBezTo>
                  <a:cubicBezTo>
                    <a:pt x="17" y="8"/>
                    <a:pt x="19" y="8"/>
                    <a:pt x="21" y="8"/>
                  </a:cubicBezTo>
                  <a:cubicBezTo>
                    <a:pt x="21" y="0"/>
                    <a:pt x="21" y="0"/>
                    <a:pt x="21" y="0"/>
                  </a:cubicBezTo>
                  <a:cubicBezTo>
                    <a:pt x="19" y="0"/>
                    <a:pt x="18"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6" name="Freeform 60"/>
            <p:cNvSpPr>
              <a:spLocks/>
            </p:cNvSpPr>
            <p:nvPr/>
          </p:nvSpPr>
          <p:spPr bwMode="auto">
            <a:xfrm>
              <a:off x="7455" y="3457"/>
              <a:ext cx="1437" cy="1086"/>
            </a:xfrm>
            <a:custGeom>
              <a:avLst/>
              <a:gdLst>
                <a:gd name="T0" fmla="*/ 431 w 608"/>
                <a:gd name="T1" fmla="*/ 18 h 459"/>
                <a:gd name="T2" fmla="*/ 408 w 608"/>
                <a:gd name="T3" fmla="*/ 108 h 459"/>
                <a:gd name="T4" fmla="*/ 353 w 608"/>
                <a:gd name="T5" fmla="*/ 81 h 459"/>
                <a:gd name="T6" fmla="*/ 337 w 608"/>
                <a:gd name="T7" fmla="*/ 65 h 459"/>
                <a:gd name="T8" fmla="*/ 356 w 608"/>
                <a:gd name="T9" fmla="*/ 28 h 459"/>
                <a:gd name="T10" fmla="*/ 330 w 608"/>
                <a:gd name="T11" fmla="*/ 23 h 459"/>
                <a:gd name="T12" fmla="*/ 292 w 608"/>
                <a:gd name="T13" fmla="*/ 20 h 459"/>
                <a:gd name="T14" fmla="*/ 253 w 608"/>
                <a:gd name="T15" fmla="*/ 36 h 459"/>
                <a:gd name="T16" fmla="*/ 243 w 608"/>
                <a:gd name="T17" fmla="*/ 68 h 459"/>
                <a:gd name="T18" fmla="*/ 224 w 608"/>
                <a:gd name="T19" fmla="*/ 69 h 459"/>
                <a:gd name="T20" fmla="*/ 180 w 608"/>
                <a:gd name="T21" fmla="*/ 60 h 459"/>
                <a:gd name="T22" fmla="*/ 157 w 608"/>
                <a:gd name="T23" fmla="*/ 85 h 459"/>
                <a:gd name="T24" fmla="*/ 143 w 608"/>
                <a:gd name="T25" fmla="*/ 92 h 459"/>
                <a:gd name="T26" fmla="*/ 137 w 608"/>
                <a:gd name="T27" fmla="*/ 114 h 459"/>
                <a:gd name="T28" fmla="*/ 39 w 608"/>
                <a:gd name="T29" fmla="*/ 159 h 459"/>
                <a:gd name="T30" fmla="*/ 10 w 608"/>
                <a:gd name="T31" fmla="*/ 173 h 459"/>
                <a:gd name="T32" fmla="*/ 5 w 608"/>
                <a:gd name="T33" fmla="*/ 210 h 459"/>
                <a:gd name="T34" fmla="*/ 11 w 608"/>
                <a:gd name="T35" fmla="*/ 245 h 459"/>
                <a:gd name="T36" fmla="*/ 3 w 608"/>
                <a:gd name="T37" fmla="*/ 245 h 459"/>
                <a:gd name="T38" fmla="*/ 28 w 608"/>
                <a:gd name="T39" fmla="*/ 314 h 459"/>
                <a:gd name="T40" fmla="*/ 27 w 608"/>
                <a:gd name="T41" fmla="*/ 371 h 459"/>
                <a:gd name="T42" fmla="*/ 111 w 608"/>
                <a:gd name="T43" fmla="*/ 372 h 459"/>
                <a:gd name="T44" fmla="*/ 126 w 608"/>
                <a:gd name="T45" fmla="*/ 372 h 459"/>
                <a:gd name="T46" fmla="*/ 222 w 608"/>
                <a:gd name="T47" fmla="*/ 342 h 459"/>
                <a:gd name="T48" fmla="*/ 313 w 608"/>
                <a:gd name="T49" fmla="*/ 346 h 459"/>
                <a:gd name="T50" fmla="*/ 337 w 608"/>
                <a:gd name="T51" fmla="*/ 387 h 459"/>
                <a:gd name="T52" fmla="*/ 356 w 608"/>
                <a:gd name="T53" fmla="*/ 388 h 459"/>
                <a:gd name="T54" fmla="*/ 374 w 608"/>
                <a:gd name="T55" fmla="*/ 382 h 459"/>
                <a:gd name="T56" fmla="*/ 380 w 608"/>
                <a:gd name="T57" fmla="*/ 387 h 459"/>
                <a:gd name="T58" fmla="*/ 383 w 608"/>
                <a:gd name="T59" fmla="*/ 399 h 459"/>
                <a:gd name="T60" fmla="*/ 394 w 608"/>
                <a:gd name="T61" fmla="*/ 398 h 459"/>
                <a:gd name="T62" fmla="*/ 456 w 608"/>
                <a:gd name="T63" fmla="*/ 454 h 459"/>
                <a:gd name="T64" fmla="*/ 503 w 608"/>
                <a:gd name="T65" fmla="*/ 459 h 459"/>
                <a:gd name="T66" fmla="*/ 557 w 608"/>
                <a:gd name="T67" fmla="*/ 421 h 459"/>
                <a:gd name="T68" fmla="*/ 596 w 608"/>
                <a:gd name="T69" fmla="*/ 337 h 459"/>
                <a:gd name="T70" fmla="*/ 600 w 608"/>
                <a:gd name="T71" fmla="*/ 311 h 459"/>
                <a:gd name="T72" fmla="*/ 594 w 608"/>
                <a:gd name="T73" fmla="*/ 223 h 459"/>
                <a:gd name="T74" fmla="*/ 565 w 608"/>
                <a:gd name="T75" fmla="*/ 181 h 459"/>
                <a:gd name="T76" fmla="*/ 538 w 608"/>
                <a:gd name="T77" fmla="*/ 151 h 459"/>
                <a:gd name="T78" fmla="*/ 489 w 608"/>
                <a:gd name="T79" fmla="*/ 90 h 459"/>
                <a:gd name="T80" fmla="*/ 462 w 608"/>
                <a:gd name="T81" fmla="*/ 55 h 459"/>
                <a:gd name="T82" fmla="*/ 445 w 608"/>
                <a:gd name="T83" fmla="*/ 0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8" h="459">
                  <a:moveTo>
                    <a:pt x="445" y="0"/>
                  </a:moveTo>
                  <a:cubicBezTo>
                    <a:pt x="436" y="4"/>
                    <a:pt x="439" y="11"/>
                    <a:pt x="431" y="18"/>
                  </a:cubicBezTo>
                  <a:cubicBezTo>
                    <a:pt x="431" y="65"/>
                    <a:pt x="431" y="65"/>
                    <a:pt x="431" y="65"/>
                  </a:cubicBezTo>
                  <a:cubicBezTo>
                    <a:pt x="428" y="77"/>
                    <a:pt x="425" y="108"/>
                    <a:pt x="408" y="108"/>
                  </a:cubicBezTo>
                  <a:cubicBezTo>
                    <a:pt x="398" y="108"/>
                    <a:pt x="396" y="97"/>
                    <a:pt x="388" y="94"/>
                  </a:cubicBezTo>
                  <a:cubicBezTo>
                    <a:pt x="375" y="89"/>
                    <a:pt x="367" y="86"/>
                    <a:pt x="353" y="81"/>
                  </a:cubicBezTo>
                  <a:cubicBezTo>
                    <a:pt x="351" y="81"/>
                    <a:pt x="351" y="73"/>
                    <a:pt x="348" y="70"/>
                  </a:cubicBezTo>
                  <a:cubicBezTo>
                    <a:pt x="345" y="68"/>
                    <a:pt x="337" y="69"/>
                    <a:pt x="337" y="65"/>
                  </a:cubicBezTo>
                  <a:cubicBezTo>
                    <a:pt x="344" y="39"/>
                    <a:pt x="344" y="39"/>
                    <a:pt x="344" y="39"/>
                  </a:cubicBezTo>
                  <a:cubicBezTo>
                    <a:pt x="348" y="36"/>
                    <a:pt x="356" y="35"/>
                    <a:pt x="356" y="28"/>
                  </a:cubicBezTo>
                  <a:cubicBezTo>
                    <a:pt x="356" y="24"/>
                    <a:pt x="348" y="19"/>
                    <a:pt x="345" y="19"/>
                  </a:cubicBezTo>
                  <a:cubicBezTo>
                    <a:pt x="339" y="19"/>
                    <a:pt x="337" y="23"/>
                    <a:pt x="330" y="23"/>
                  </a:cubicBezTo>
                  <a:cubicBezTo>
                    <a:pt x="311" y="23"/>
                    <a:pt x="301" y="16"/>
                    <a:pt x="283" y="8"/>
                  </a:cubicBezTo>
                  <a:cubicBezTo>
                    <a:pt x="284" y="14"/>
                    <a:pt x="289" y="16"/>
                    <a:pt x="292" y="20"/>
                  </a:cubicBezTo>
                  <a:cubicBezTo>
                    <a:pt x="291" y="21"/>
                    <a:pt x="286" y="24"/>
                    <a:pt x="283" y="24"/>
                  </a:cubicBezTo>
                  <a:cubicBezTo>
                    <a:pt x="274" y="24"/>
                    <a:pt x="253" y="29"/>
                    <a:pt x="253" y="36"/>
                  </a:cubicBezTo>
                  <a:cubicBezTo>
                    <a:pt x="253" y="44"/>
                    <a:pt x="245" y="47"/>
                    <a:pt x="245" y="55"/>
                  </a:cubicBezTo>
                  <a:cubicBezTo>
                    <a:pt x="245" y="59"/>
                    <a:pt x="246" y="63"/>
                    <a:pt x="243" y="68"/>
                  </a:cubicBezTo>
                  <a:cubicBezTo>
                    <a:pt x="242" y="67"/>
                    <a:pt x="238" y="64"/>
                    <a:pt x="235" y="64"/>
                  </a:cubicBezTo>
                  <a:cubicBezTo>
                    <a:pt x="231" y="64"/>
                    <a:pt x="226" y="66"/>
                    <a:pt x="224" y="69"/>
                  </a:cubicBezTo>
                  <a:cubicBezTo>
                    <a:pt x="223" y="60"/>
                    <a:pt x="217" y="49"/>
                    <a:pt x="208" y="49"/>
                  </a:cubicBezTo>
                  <a:cubicBezTo>
                    <a:pt x="197" y="49"/>
                    <a:pt x="194" y="60"/>
                    <a:pt x="180" y="60"/>
                  </a:cubicBezTo>
                  <a:cubicBezTo>
                    <a:pt x="179" y="72"/>
                    <a:pt x="168" y="74"/>
                    <a:pt x="168" y="89"/>
                  </a:cubicBezTo>
                  <a:cubicBezTo>
                    <a:pt x="164" y="89"/>
                    <a:pt x="161" y="87"/>
                    <a:pt x="157" y="85"/>
                  </a:cubicBezTo>
                  <a:cubicBezTo>
                    <a:pt x="154" y="91"/>
                    <a:pt x="157" y="98"/>
                    <a:pt x="151" y="102"/>
                  </a:cubicBezTo>
                  <a:cubicBezTo>
                    <a:pt x="149" y="98"/>
                    <a:pt x="146" y="96"/>
                    <a:pt x="143" y="92"/>
                  </a:cubicBezTo>
                  <a:cubicBezTo>
                    <a:pt x="138" y="94"/>
                    <a:pt x="137" y="100"/>
                    <a:pt x="137" y="105"/>
                  </a:cubicBezTo>
                  <a:cubicBezTo>
                    <a:pt x="137" y="108"/>
                    <a:pt x="137" y="111"/>
                    <a:pt x="137" y="114"/>
                  </a:cubicBezTo>
                  <a:cubicBezTo>
                    <a:pt x="137" y="132"/>
                    <a:pt x="93" y="147"/>
                    <a:pt x="74" y="150"/>
                  </a:cubicBezTo>
                  <a:cubicBezTo>
                    <a:pt x="64" y="151"/>
                    <a:pt x="45" y="152"/>
                    <a:pt x="39" y="159"/>
                  </a:cubicBezTo>
                  <a:cubicBezTo>
                    <a:pt x="33" y="164"/>
                    <a:pt x="21" y="178"/>
                    <a:pt x="11" y="179"/>
                  </a:cubicBezTo>
                  <a:cubicBezTo>
                    <a:pt x="11" y="177"/>
                    <a:pt x="11" y="175"/>
                    <a:pt x="10" y="173"/>
                  </a:cubicBezTo>
                  <a:cubicBezTo>
                    <a:pt x="8" y="174"/>
                    <a:pt x="5" y="176"/>
                    <a:pt x="5" y="180"/>
                  </a:cubicBezTo>
                  <a:cubicBezTo>
                    <a:pt x="5" y="194"/>
                    <a:pt x="5" y="195"/>
                    <a:pt x="5" y="210"/>
                  </a:cubicBezTo>
                  <a:cubicBezTo>
                    <a:pt x="5" y="224"/>
                    <a:pt x="11" y="230"/>
                    <a:pt x="11" y="238"/>
                  </a:cubicBezTo>
                  <a:cubicBezTo>
                    <a:pt x="11" y="240"/>
                    <a:pt x="12" y="243"/>
                    <a:pt x="11" y="245"/>
                  </a:cubicBezTo>
                  <a:cubicBezTo>
                    <a:pt x="9" y="243"/>
                    <a:pt x="7" y="240"/>
                    <a:pt x="6" y="238"/>
                  </a:cubicBezTo>
                  <a:cubicBezTo>
                    <a:pt x="5" y="240"/>
                    <a:pt x="4" y="243"/>
                    <a:pt x="3" y="245"/>
                  </a:cubicBezTo>
                  <a:cubicBezTo>
                    <a:pt x="0" y="253"/>
                    <a:pt x="11" y="255"/>
                    <a:pt x="14" y="263"/>
                  </a:cubicBezTo>
                  <a:cubicBezTo>
                    <a:pt x="20" y="284"/>
                    <a:pt x="22" y="291"/>
                    <a:pt x="28" y="314"/>
                  </a:cubicBezTo>
                  <a:cubicBezTo>
                    <a:pt x="31" y="324"/>
                    <a:pt x="39" y="332"/>
                    <a:pt x="39" y="348"/>
                  </a:cubicBezTo>
                  <a:cubicBezTo>
                    <a:pt x="39" y="360"/>
                    <a:pt x="27" y="364"/>
                    <a:pt x="27" y="371"/>
                  </a:cubicBezTo>
                  <a:cubicBezTo>
                    <a:pt x="27" y="379"/>
                    <a:pt x="52" y="390"/>
                    <a:pt x="61" y="390"/>
                  </a:cubicBezTo>
                  <a:cubicBezTo>
                    <a:pt x="85" y="390"/>
                    <a:pt x="93" y="372"/>
                    <a:pt x="111" y="372"/>
                  </a:cubicBezTo>
                  <a:cubicBezTo>
                    <a:pt x="115" y="372"/>
                    <a:pt x="117" y="371"/>
                    <a:pt x="120" y="371"/>
                  </a:cubicBezTo>
                  <a:cubicBezTo>
                    <a:pt x="121" y="371"/>
                    <a:pt x="123" y="371"/>
                    <a:pt x="126" y="372"/>
                  </a:cubicBezTo>
                  <a:cubicBezTo>
                    <a:pt x="138" y="372"/>
                    <a:pt x="147" y="370"/>
                    <a:pt x="158" y="369"/>
                  </a:cubicBezTo>
                  <a:cubicBezTo>
                    <a:pt x="162" y="342"/>
                    <a:pt x="195" y="351"/>
                    <a:pt x="222" y="342"/>
                  </a:cubicBezTo>
                  <a:cubicBezTo>
                    <a:pt x="234" y="339"/>
                    <a:pt x="237" y="330"/>
                    <a:pt x="256" y="330"/>
                  </a:cubicBezTo>
                  <a:cubicBezTo>
                    <a:pt x="274" y="330"/>
                    <a:pt x="305" y="336"/>
                    <a:pt x="313" y="346"/>
                  </a:cubicBezTo>
                  <a:cubicBezTo>
                    <a:pt x="318" y="352"/>
                    <a:pt x="329" y="378"/>
                    <a:pt x="333" y="378"/>
                  </a:cubicBezTo>
                  <a:cubicBezTo>
                    <a:pt x="333" y="378"/>
                    <a:pt x="331" y="387"/>
                    <a:pt x="337" y="387"/>
                  </a:cubicBezTo>
                  <a:cubicBezTo>
                    <a:pt x="348" y="387"/>
                    <a:pt x="361" y="360"/>
                    <a:pt x="371" y="350"/>
                  </a:cubicBezTo>
                  <a:cubicBezTo>
                    <a:pt x="371" y="358"/>
                    <a:pt x="369" y="386"/>
                    <a:pt x="356" y="388"/>
                  </a:cubicBezTo>
                  <a:cubicBezTo>
                    <a:pt x="356" y="391"/>
                    <a:pt x="358" y="394"/>
                    <a:pt x="361" y="394"/>
                  </a:cubicBezTo>
                  <a:cubicBezTo>
                    <a:pt x="369" y="394"/>
                    <a:pt x="369" y="384"/>
                    <a:pt x="374" y="382"/>
                  </a:cubicBezTo>
                  <a:cubicBezTo>
                    <a:pt x="374" y="380"/>
                    <a:pt x="375" y="378"/>
                    <a:pt x="375" y="377"/>
                  </a:cubicBezTo>
                  <a:cubicBezTo>
                    <a:pt x="377" y="379"/>
                    <a:pt x="380" y="381"/>
                    <a:pt x="380" y="387"/>
                  </a:cubicBezTo>
                  <a:cubicBezTo>
                    <a:pt x="380" y="393"/>
                    <a:pt x="378" y="396"/>
                    <a:pt x="377" y="399"/>
                  </a:cubicBezTo>
                  <a:cubicBezTo>
                    <a:pt x="383" y="399"/>
                    <a:pt x="383" y="399"/>
                    <a:pt x="383" y="399"/>
                  </a:cubicBezTo>
                  <a:cubicBezTo>
                    <a:pt x="387" y="398"/>
                    <a:pt x="390" y="397"/>
                    <a:pt x="394" y="395"/>
                  </a:cubicBezTo>
                  <a:cubicBezTo>
                    <a:pt x="394" y="396"/>
                    <a:pt x="394" y="398"/>
                    <a:pt x="394" y="398"/>
                  </a:cubicBezTo>
                  <a:cubicBezTo>
                    <a:pt x="395" y="405"/>
                    <a:pt x="402" y="411"/>
                    <a:pt x="402" y="419"/>
                  </a:cubicBezTo>
                  <a:cubicBezTo>
                    <a:pt x="402" y="441"/>
                    <a:pt x="435" y="454"/>
                    <a:pt x="456" y="454"/>
                  </a:cubicBezTo>
                  <a:cubicBezTo>
                    <a:pt x="469" y="454"/>
                    <a:pt x="465" y="444"/>
                    <a:pt x="477" y="443"/>
                  </a:cubicBezTo>
                  <a:cubicBezTo>
                    <a:pt x="478" y="446"/>
                    <a:pt x="499" y="458"/>
                    <a:pt x="503" y="459"/>
                  </a:cubicBezTo>
                  <a:cubicBezTo>
                    <a:pt x="508" y="433"/>
                    <a:pt x="551" y="444"/>
                    <a:pt x="557" y="420"/>
                  </a:cubicBezTo>
                  <a:cubicBezTo>
                    <a:pt x="557" y="421"/>
                    <a:pt x="557" y="421"/>
                    <a:pt x="557" y="421"/>
                  </a:cubicBezTo>
                  <a:cubicBezTo>
                    <a:pt x="557" y="403"/>
                    <a:pt x="568" y="386"/>
                    <a:pt x="572" y="374"/>
                  </a:cubicBezTo>
                  <a:cubicBezTo>
                    <a:pt x="577" y="357"/>
                    <a:pt x="587" y="351"/>
                    <a:pt x="596" y="337"/>
                  </a:cubicBezTo>
                  <a:cubicBezTo>
                    <a:pt x="599" y="332"/>
                    <a:pt x="597" y="330"/>
                    <a:pt x="600" y="326"/>
                  </a:cubicBezTo>
                  <a:cubicBezTo>
                    <a:pt x="600" y="311"/>
                    <a:pt x="600" y="311"/>
                    <a:pt x="600" y="311"/>
                  </a:cubicBezTo>
                  <a:cubicBezTo>
                    <a:pt x="605" y="306"/>
                    <a:pt x="608" y="290"/>
                    <a:pt x="608" y="279"/>
                  </a:cubicBezTo>
                  <a:cubicBezTo>
                    <a:pt x="608" y="263"/>
                    <a:pt x="603" y="234"/>
                    <a:pt x="594" y="223"/>
                  </a:cubicBezTo>
                  <a:cubicBezTo>
                    <a:pt x="595" y="221"/>
                    <a:pt x="595" y="221"/>
                    <a:pt x="595" y="221"/>
                  </a:cubicBezTo>
                  <a:cubicBezTo>
                    <a:pt x="585" y="211"/>
                    <a:pt x="565" y="202"/>
                    <a:pt x="565" y="181"/>
                  </a:cubicBezTo>
                  <a:cubicBezTo>
                    <a:pt x="558" y="181"/>
                    <a:pt x="549" y="181"/>
                    <a:pt x="547" y="174"/>
                  </a:cubicBezTo>
                  <a:cubicBezTo>
                    <a:pt x="545" y="167"/>
                    <a:pt x="544" y="157"/>
                    <a:pt x="538" y="151"/>
                  </a:cubicBezTo>
                  <a:cubicBezTo>
                    <a:pt x="529" y="142"/>
                    <a:pt x="506" y="137"/>
                    <a:pt x="502" y="124"/>
                  </a:cubicBezTo>
                  <a:cubicBezTo>
                    <a:pt x="498" y="111"/>
                    <a:pt x="493" y="104"/>
                    <a:pt x="489" y="90"/>
                  </a:cubicBezTo>
                  <a:cubicBezTo>
                    <a:pt x="486" y="82"/>
                    <a:pt x="486" y="65"/>
                    <a:pt x="480" y="60"/>
                  </a:cubicBezTo>
                  <a:cubicBezTo>
                    <a:pt x="478" y="59"/>
                    <a:pt x="468" y="56"/>
                    <a:pt x="462" y="55"/>
                  </a:cubicBezTo>
                  <a:cubicBezTo>
                    <a:pt x="456" y="50"/>
                    <a:pt x="459" y="41"/>
                    <a:pt x="457" y="34"/>
                  </a:cubicBezTo>
                  <a:cubicBezTo>
                    <a:pt x="454" y="23"/>
                    <a:pt x="447" y="14"/>
                    <a:pt x="44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7" name="Freeform 61"/>
            <p:cNvSpPr>
              <a:spLocks/>
            </p:cNvSpPr>
            <p:nvPr/>
          </p:nvSpPr>
          <p:spPr bwMode="auto">
            <a:xfrm>
              <a:off x="9351" y="4607"/>
              <a:ext cx="269" cy="267"/>
            </a:xfrm>
            <a:custGeom>
              <a:avLst/>
              <a:gdLst>
                <a:gd name="T0" fmla="*/ 92 w 114"/>
                <a:gd name="T1" fmla="*/ 0 h 113"/>
                <a:gd name="T2" fmla="*/ 80 w 114"/>
                <a:gd name="T3" fmla="*/ 17 h 113"/>
                <a:gd name="T4" fmla="*/ 79 w 114"/>
                <a:gd name="T5" fmla="*/ 21 h 113"/>
                <a:gd name="T6" fmla="*/ 69 w 114"/>
                <a:gd name="T7" fmla="*/ 26 h 113"/>
                <a:gd name="T8" fmla="*/ 69 w 114"/>
                <a:gd name="T9" fmla="*/ 32 h 113"/>
                <a:gd name="T10" fmla="*/ 59 w 114"/>
                <a:gd name="T11" fmla="*/ 44 h 113"/>
                <a:gd name="T12" fmla="*/ 29 w 114"/>
                <a:gd name="T13" fmla="*/ 62 h 113"/>
                <a:gd name="T14" fmla="*/ 21 w 114"/>
                <a:gd name="T15" fmla="*/ 69 h 113"/>
                <a:gd name="T16" fmla="*/ 0 w 114"/>
                <a:gd name="T17" fmla="*/ 98 h 113"/>
                <a:gd name="T18" fmla="*/ 2 w 114"/>
                <a:gd name="T19" fmla="*/ 100 h 113"/>
                <a:gd name="T20" fmla="*/ 26 w 114"/>
                <a:gd name="T21" fmla="*/ 110 h 113"/>
                <a:gd name="T22" fmla="*/ 38 w 114"/>
                <a:gd name="T23" fmla="*/ 113 h 113"/>
                <a:gd name="T24" fmla="*/ 58 w 114"/>
                <a:gd name="T25" fmla="*/ 100 h 113"/>
                <a:gd name="T26" fmla="*/ 74 w 114"/>
                <a:gd name="T27" fmla="*/ 63 h 113"/>
                <a:gd name="T28" fmla="*/ 94 w 114"/>
                <a:gd name="T29" fmla="*/ 61 h 113"/>
                <a:gd name="T30" fmla="*/ 94 w 114"/>
                <a:gd name="T31" fmla="*/ 44 h 113"/>
                <a:gd name="T32" fmla="*/ 114 w 114"/>
                <a:gd name="T33" fmla="*/ 18 h 113"/>
                <a:gd name="T34" fmla="*/ 111 w 114"/>
                <a:gd name="T35" fmla="*/ 10 h 113"/>
                <a:gd name="T36" fmla="*/ 107 w 114"/>
                <a:gd name="T37" fmla="*/ 8 h 113"/>
                <a:gd name="T38" fmla="*/ 98 w 114"/>
                <a:gd name="T39" fmla="*/ 13 h 113"/>
                <a:gd name="T40" fmla="*/ 96 w 114"/>
                <a:gd name="T41" fmla="*/ 5 h 113"/>
                <a:gd name="T42" fmla="*/ 92 w 114"/>
                <a:gd name="T4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 h="113">
                  <a:moveTo>
                    <a:pt x="92" y="0"/>
                  </a:moveTo>
                  <a:cubicBezTo>
                    <a:pt x="87" y="2"/>
                    <a:pt x="80" y="9"/>
                    <a:pt x="80" y="17"/>
                  </a:cubicBezTo>
                  <a:cubicBezTo>
                    <a:pt x="80" y="18"/>
                    <a:pt x="79" y="20"/>
                    <a:pt x="79" y="21"/>
                  </a:cubicBezTo>
                  <a:cubicBezTo>
                    <a:pt x="75" y="21"/>
                    <a:pt x="72" y="22"/>
                    <a:pt x="69" y="26"/>
                  </a:cubicBezTo>
                  <a:cubicBezTo>
                    <a:pt x="69" y="28"/>
                    <a:pt x="69" y="32"/>
                    <a:pt x="69" y="32"/>
                  </a:cubicBezTo>
                  <a:cubicBezTo>
                    <a:pt x="69" y="32"/>
                    <a:pt x="62" y="43"/>
                    <a:pt x="59" y="44"/>
                  </a:cubicBezTo>
                  <a:cubicBezTo>
                    <a:pt x="50" y="49"/>
                    <a:pt x="42" y="62"/>
                    <a:pt x="29" y="62"/>
                  </a:cubicBezTo>
                  <a:cubicBezTo>
                    <a:pt x="26" y="62"/>
                    <a:pt x="23" y="65"/>
                    <a:pt x="21" y="69"/>
                  </a:cubicBezTo>
                  <a:cubicBezTo>
                    <a:pt x="16" y="77"/>
                    <a:pt x="0" y="84"/>
                    <a:pt x="0" y="98"/>
                  </a:cubicBezTo>
                  <a:cubicBezTo>
                    <a:pt x="0" y="99"/>
                    <a:pt x="1" y="100"/>
                    <a:pt x="2" y="100"/>
                  </a:cubicBezTo>
                  <a:cubicBezTo>
                    <a:pt x="2" y="102"/>
                    <a:pt x="23" y="110"/>
                    <a:pt x="26" y="110"/>
                  </a:cubicBezTo>
                  <a:cubicBezTo>
                    <a:pt x="29" y="110"/>
                    <a:pt x="36" y="113"/>
                    <a:pt x="38" y="113"/>
                  </a:cubicBezTo>
                  <a:cubicBezTo>
                    <a:pt x="44" y="113"/>
                    <a:pt x="53" y="105"/>
                    <a:pt x="58" y="100"/>
                  </a:cubicBezTo>
                  <a:cubicBezTo>
                    <a:pt x="58" y="100"/>
                    <a:pt x="73" y="70"/>
                    <a:pt x="74" y="63"/>
                  </a:cubicBezTo>
                  <a:cubicBezTo>
                    <a:pt x="78" y="63"/>
                    <a:pt x="91" y="61"/>
                    <a:pt x="94" y="61"/>
                  </a:cubicBezTo>
                  <a:cubicBezTo>
                    <a:pt x="95" y="54"/>
                    <a:pt x="92" y="52"/>
                    <a:pt x="94" y="44"/>
                  </a:cubicBezTo>
                  <a:cubicBezTo>
                    <a:pt x="102" y="44"/>
                    <a:pt x="113" y="25"/>
                    <a:pt x="114" y="18"/>
                  </a:cubicBezTo>
                  <a:cubicBezTo>
                    <a:pt x="112" y="17"/>
                    <a:pt x="111" y="14"/>
                    <a:pt x="111" y="10"/>
                  </a:cubicBezTo>
                  <a:cubicBezTo>
                    <a:pt x="110" y="10"/>
                    <a:pt x="108" y="9"/>
                    <a:pt x="107" y="8"/>
                  </a:cubicBezTo>
                  <a:cubicBezTo>
                    <a:pt x="105" y="9"/>
                    <a:pt x="102" y="13"/>
                    <a:pt x="98" y="13"/>
                  </a:cubicBezTo>
                  <a:cubicBezTo>
                    <a:pt x="95" y="13"/>
                    <a:pt x="96" y="9"/>
                    <a:pt x="96" y="5"/>
                  </a:cubicBezTo>
                  <a:cubicBezTo>
                    <a:pt x="94" y="5"/>
                    <a:pt x="92" y="4"/>
                    <a:pt x="9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8" name="Freeform 62"/>
            <p:cNvSpPr>
              <a:spLocks/>
            </p:cNvSpPr>
            <p:nvPr/>
          </p:nvSpPr>
          <p:spPr bwMode="auto">
            <a:xfrm>
              <a:off x="9571" y="4349"/>
              <a:ext cx="203" cy="296"/>
            </a:xfrm>
            <a:custGeom>
              <a:avLst/>
              <a:gdLst>
                <a:gd name="T0" fmla="*/ 0 w 86"/>
                <a:gd name="T1" fmla="*/ 0 h 125"/>
                <a:gd name="T2" fmla="*/ 23 w 86"/>
                <a:gd name="T3" fmla="*/ 32 h 125"/>
                <a:gd name="T4" fmla="*/ 21 w 86"/>
                <a:gd name="T5" fmla="*/ 38 h 125"/>
                <a:gd name="T6" fmla="*/ 27 w 86"/>
                <a:gd name="T7" fmla="*/ 48 h 125"/>
                <a:gd name="T8" fmla="*/ 27 w 86"/>
                <a:gd name="T9" fmla="*/ 47 h 125"/>
                <a:gd name="T10" fmla="*/ 29 w 86"/>
                <a:gd name="T11" fmla="*/ 58 h 125"/>
                <a:gd name="T12" fmla="*/ 23 w 86"/>
                <a:gd name="T13" fmla="*/ 78 h 125"/>
                <a:gd name="T14" fmla="*/ 16 w 86"/>
                <a:gd name="T15" fmla="*/ 87 h 125"/>
                <a:gd name="T16" fmla="*/ 35 w 86"/>
                <a:gd name="T17" fmla="*/ 103 h 125"/>
                <a:gd name="T18" fmla="*/ 29 w 86"/>
                <a:gd name="T19" fmla="*/ 118 h 125"/>
                <a:gd name="T20" fmla="*/ 37 w 86"/>
                <a:gd name="T21" fmla="*/ 125 h 125"/>
                <a:gd name="T22" fmla="*/ 56 w 86"/>
                <a:gd name="T23" fmla="*/ 106 h 125"/>
                <a:gd name="T24" fmla="*/ 64 w 86"/>
                <a:gd name="T25" fmla="*/ 96 h 125"/>
                <a:gd name="T26" fmla="*/ 61 w 86"/>
                <a:gd name="T27" fmla="*/ 91 h 125"/>
                <a:gd name="T28" fmla="*/ 72 w 86"/>
                <a:gd name="T29" fmla="*/ 84 h 125"/>
                <a:gd name="T30" fmla="*/ 74 w 86"/>
                <a:gd name="T31" fmla="*/ 82 h 125"/>
                <a:gd name="T32" fmla="*/ 76 w 86"/>
                <a:gd name="T33" fmla="*/ 85 h 125"/>
                <a:gd name="T34" fmla="*/ 86 w 86"/>
                <a:gd name="T35" fmla="*/ 58 h 125"/>
                <a:gd name="T36" fmla="*/ 82 w 86"/>
                <a:gd name="T37" fmla="*/ 55 h 125"/>
                <a:gd name="T38" fmla="*/ 64 w 86"/>
                <a:gd name="T39" fmla="*/ 60 h 125"/>
                <a:gd name="T40" fmla="*/ 45 w 86"/>
                <a:gd name="T41" fmla="*/ 39 h 125"/>
                <a:gd name="T42" fmla="*/ 41 w 86"/>
                <a:gd name="T43" fmla="*/ 39 h 125"/>
                <a:gd name="T44" fmla="*/ 37 w 86"/>
                <a:gd name="T45" fmla="*/ 44 h 125"/>
                <a:gd name="T46" fmla="*/ 33 w 86"/>
                <a:gd name="T47" fmla="*/ 44 h 125"/>
                <a:gd name="T48" fmla="*/ 25 w 86"/>
                <a:gd name="T49" fmla="*/ 27 h 125"/>
                <a:gd name="T50" fmla="*/ 27 w 86"/>
                <a:gd name="T51" fmla="*/ 23 h 125"/>
                <a:gd name="T52" fmla="*/ 20 w 86"/>
                <a:gd name="T53" fmla="*/ 15 h 125"/>
                <a:gd name="T54" fmla="*/ 0 w 86"/>
                <a:gd name="T55"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 h="125">
                  <a:moveTo>
                    <a:pt x="0" y="0"/>
                  </a:moveTo>
                  <a:cubicBezTo>
                    <a:pt x="3" y="13"/>
                    <a:pt x="11" y="30"/>
                    <a:pt x="23" y="32"/>
                  </a:cubicBezTo>
                  <a:cubicBezTo>
                    <a:pt x="22" y="34"/>
                    <a:pt x="21" y="36"/>
                    <a:pt x="21" y="38"/>
                  </a:cubicBezTo>
                  <a:cubicBezTo>
                    <a:pt x="21" y="42"/>
                    <a:pt x="26" y="44"/>
                    <a:pt x="27" y="48"/>
                  </a:cubicBezTo>
                  <a:cubicBezTo>
                    <a:pt x="27" y="47"/>
                    <a:pt x="27" y="47"/>
                    <a:pt x="27" y="47"/>
                  </a:cubicBezTo>
                  <a:cubicBezTo>
                    <a:pt x="28" y="50"/>
                    <a:pt x="29" y="55"/>
                    <a:pt x="29" y="58"/>
                  </a:cubicBezTo>
                  <a:cubicBezTo>
                    <a:pt x="29" y="66"/>
                    <a:pt x="28" y="73"/>
                    <a:pt x="23" y="78"/>
                  </a:cubicBezTo>
                  <a:cubicBezTo>
                    <a:pt x="20" y="81"/>
                    <a:pt x="16" y="82"/>
                    <a:pt x="16" y="87"/>
                  </a:cubicBezTo>
                  <a:cubicBezTo>
                    <a:pt x="16" y="96"/>
                    <a:pt x="35" y="92"/>
                    <a:pt x="35" y="103"/>
                  </a:cubicBezTo>
                  <a:cubicBezTo>
                    <a:pt x="35" y="109"/>
                    <a:pt x="29" y="112"/>
                    <a:pt x="29" y="118"/>
                  </a:cubicBezTo>
                  <a:cubicBezTo>
                    <a:pt x="29" y="122"/>
                    <a:pt x="32" y="125"/>
                    <a:pt x="37" y="125"/>
                  </a:cubicBezTo>
                  <a:cubicBezTo>
                    <a:pt x="48" y="125"/>
                    <a:pt x="51" y="114"/>
                    <a:pt x="56" y="106"/>
                  </a:cubicBezTo>
                  <a:cubicBezTo>
                    <a:pt x="57" y="105"/>
                    <a:pt x="64" y="99"/>
                    <a:pt x="64" y="96"/>
                  </a:cubicBezTo>
                  <a:cubicBezTo>
                    <a:pt x="64" y="94"/>
                    <a:pt x="61" y="92"/>
                    <a:pt x="61" y="91"/>
                  </a:cubicBezTo>
                  <a:cubicBezTo>
                    <a:pt x="61" y="86"/>
                    <a:pt x="67" y="85"/>
                    <a:pt x="72" y="84"/>
                  </a:cubicBezTo>
                  <a:cubicBezTo>
                    <a:pt x="73" y="84"/>
                    <a:pt x="73" y="82"/>
                    <a:pt x="74" y="82"/>
                  </a:cubicBezTo>
                  <a:cubicBezTo>
                    <a:pt x="76" y="85"/>
                    <a:pt x="76" y="85"/>
                    <a:pt x="76" y="85"/>
                  </a:cubicBezTo>
                  <a:cubicBezTo>
                    <a:pt x="81" y="77"/>
                    <a:pt x="79" y="66"/>
                    <a:pt x="86" y="58"/>
                  </a:cubicBezTo>
                  <a:cubicBezTo>
                    <a:pt x="85" y="57"/>
                    <a:pt x="84" y="55"/>
                    <a:pt x="82" y="55"/>
                  </a:cubicBezTo>
                  <a:cubicBezTo>
                    <a:pt x="74" y="55"/>
                    <a:pt x="74" y="60"/>
                    <a:pt x="64" y="60"/>
                  </a:cubicBezTo>
                  <a:cubicBezTo>
                    <a:pt x="51" y="60"/>
                    <a:pt x="45" y="53"/>
                    <a:pt x="45" y="39"/>
                  </a:cubicBezTo>
                  <a:cubicBezTo>
                    <a:pt x="44" y="39"/>
                    <a:pt x="42" y="39"/>
                    <a:pt x="41" y="39"/>
                  </a:cubicBezTo>
                  <a:cubicBezTo>
                    <a:pt x="39" y="39"/>
                    <a:pt x="37" y="41"/>
                    <a:pt x="37" y="44"/>
                  </a:cubicBezTo>
                  <a:cubicBezTo>
                    <a:pt x="33" y="44"/>
                    <a:pt x="33" y="44"/>
                    <a:pt x="33" y="44"/>
                  </a:cubicBezTo>
                  <a:cubicBezTo>
                    <a:pt x="31" y="41"/>
                    <a:pt x="25" y="30"/>
                    <a:pt x="25" y="27"/>
                  </a:cubicBezTo>
                  <a:cubicBezTo>
                    <a:pt x="25" y="26"/>
                    <a:pt x="26" y="25"/>
                    <a:pt x="27" y="23"/>
                  </a:cubicBezTo>
                  <a:cubicBezTo>
                    <a:pt x="23" y="22"/>
                    <a:pt x="23" y="18"/>
                    <a:pt x="20" y="15"/>
                  </a:cubicBezTo>
                  <a:cubicBezTo>
                    <a:pt x="15" y="10"/>
                    <a:pt x="6" y="9"/>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89" name="Freeform 63"/>
            <p:cNvSpPr>
              <a:spLocks/>
            </p:cNvSpPr>
            <p:nvPr/>
          </p:nvSpPr>
          <p:spPr bwMode="auto">
            <a:xfrm>
              <a:off x="9724" y="3694"/>
              <a:ext cx="45" cy="31"/>
            </a:xfrm>
            <a:custGeom>
              <a:avLst/>
              <a:gdLst>
                <a:gd name="T0" fmla="*/ 12 w 19"/>
                <a:gd name="T1" fmla="*/ 0 h 13"/>
                <a:gd name="T2" fmla="*/ 0 w 19"/>
                <a:gd name="T3" fmla="*/ 10 h 13"/>
                <a:gd name="T4" fmla="*/ 11 w 19"/>
                <a:gd name="T5" fmla="*/ 13 h 13"/>
                <a:gd name="T6" fmla="*/ 15 w 19"/>
                <a:gd name="T7" fmla="*/ 13 h 13"/>
                <a:gd name="T8" fmla="*/ 19 w 19"/>
                <a:gd name="T9" fmla="*/ 11 h 13"/>
                <a:gd name="T10" fmla="*/ 19 w 19"/>
                <a:gd name="T11" fmla="*/ 5 h 13"/>
                <a:gd name="T12" fmla="*/ 12 w 19"/>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9" h="13">
                  <a:moveTo>
                    <a:pt x="12" y="0"/>
                  </a:moveTo>
                  <a:cubicBezTo>
                    <a:pt x="8" y="2"/>
                    <a:pt x="0" y="3"/>
                    <a:pt x="0" y="10"/>
                  </a:cubicBezTo>
                  <a:cubicBezTo>
                    <a:pt x="0" y="12"/>
                    <a:pt x="7" y="13"/>
                    <a:pt x="11" y="13"/>
                  </a:cubicBezTo>
                  <a:cubicBezTo>
                    <a:pt x="13" y="13"/>
                    <a:pt x="14" y="13"/>
                    <a:pt x="15" y="13"/>
                  </a:cubicBezTo>
                  <a:cubicBezTo>
                    <a:pt x="16" y="13"/>
                    <a:pt x="17" y="13"/>
                    <a:pt x="19" y="11"/>
                  </a:cubicBezTo>
                  <a:cubicBezTo>
                    <a:pt x="19" y="5"/>
                    <a:pt x="19" y="5"/>
                    <a:pt x="19" y="5"/>
                  </a:cubicBezTo>
                  <a:cubicBezTo>
                    <a:pt x="16" y="4"/>
                    <a:pt x="14"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0" name="Freeform 64"/>
            <p:cNvSpPr>
              <a:spLocks/>
            </p:cNvSpPr>
            <p:nvPr/>
          </p:nvSpPr>
          <p:spPr bwMode="auto">
            <a:xfrm>
              <a:off x="9774" y="3658"/>
              <a:ext cx="40" cy="26"/>
            </a:xfrm>
            <a:custGeom>
              <a:avLst/>
              <a:gdLst>
                <a:gd name="T0" fmla="*/ 17 w 17"/>
                <a:gd name="T1" fmla="*/ 0 h 11"/>
                <a:gd name="T2" fmla="*/ 0 w 17"/>
                <a:gd name="T3" fmla="*/ 7 h 11"/>
                <a:gd name="T4" fmla="*/ 3 w 17"/>
                <a:gd name="T5" fmla="*/ 11 h 11"/>
                <a:gd name="T6" fmla="*/ 17 w 17"/>
                <a:gd name="T7" fmla="*/ 4 h 11"/>
                <a:gd name="T8" fmla="*/ 17 w 17"/>
                <a:gd name="T9" fmla="*/ 0 h 11"/>
              </a:gdLst>
              <a:ahLst/>
              <a:cxnLst>
                <a:cxn ang="0">
                  <a:pos x="T0" y="T1"/>
                </a:cxn>
                <a:cxn ang="0">
                  <a:pos x="T2" y="T3"/>
                </a:cxn>
                <a:cxn ang="0">
                  <a:pos x="T4" y="T5"/>
                </a:cxn>
                <a:cxn ang="0">
                  <a:pos x="T6" y="T7"/>
                </a:cxn>
                <a:cxn ang="0">
                  <a:pos x="T8" y="T9"/>
                </a:cxn>
              </a:cxnLst>
              <a:rect l="0" t="0" r="r" b="b"/>
              <a:pathLst>
                <a:path w="17" h="11">
                  <a:moveTo>
                    <a:pt x="17" y="0"/>
                  </a:moveTo>
                  <a:cubicBezTo>
                    <a:pt x="13" y="0"/>
                    <a:pt x="0" y="0"/>
                    <a:pt x="0" y="7"/>
                  </a:cubicBezTo>
                  <a:cubicBezTo>
                    <a:pt x="0" y="8"/>
                    <a:pt x="2" y="11"/>
                    <a:pt x="3" y="11"/>
                  </a:cubicBezTo>
                  <a:cubicBezTo>
                    <a:pt x="9" y="11"/>
                    <a:pt x="10" y="6"/>
                    <a:pt x="17" y="4"/>
                  </a:cubicBezTo>
                  <a:cubicBezTo>
                    <a:pt x="17" y="3"/>
                    <a:pt x="17" y="1"/>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1" name="Freeform 65"/>
            <p:cNvSpPr>
              <a:spLocks/>
            </p:cNvSpPr>
            <p:nvPr/>
          </p:nvSpPr>
          <p:spPr bwMode="auto">
            <a:xfrm>
              <a:off x="7774" y="2719"/>
              <a:ext cx="163" cy="152"/>
            </a:xfrm>
            <a:custGeom>
              <a:avLst/>
              <a:gdLst>
                <a:gd name="T0" fmla="*/ 50 w 69"/>
                <a:gd name="T1" fmla="*/ 0 h 64"/>
                <a:gd name="T2" fmla="*/ 48 w 69"/>
                <a:gd name="T3" fmla="*/ 11 h 64"/>
                <a:gd name="T4" fmla="*/ 38 w 69"/>
                <a:gd name="T5" fmla="*/ 18 h 64"/>
                <a:gd name="T6" fmla="*/ 33 w 69"/>
                <a:gd name="T7" fmla="*/ 24 h 64"/>
                <a:gd name="T8" fmla="*/ 30 w 69"/>
                <a:gd name="T9" fmla="*/ 24 h 64"/>
                <a:gd name="T10" fmla="*/ 22 w 69"/>
                <a:gd name="T11" fmla="*/ 16 h 64"/>
                <a:gd name="T12" fmla="*/ 22 w 69"/>
                <a:gd name="T13" fmla="*/ 16 h 64"/>
                <a:gd name="T14" fmla="*/ 14 w 69"/>
                <a:gd name="T15" fmla="*/ 21 h 64"/>
                <a:gd name="T16" fmla="*/ 6 w 69"/>
                <a:gd name="T17" fmla="*/ 26 h 64"/>
                <a:gd name="T18" fmla="*/ 5 w 69"/>
                <a:gd name="T19" fmla="*/ 26 h 64"/>
                <a:gd name="T20" fmla="*/ 2 w 69"/>
                <a:gd name="T21" fmla="*/ 38 h 64"/>
                <a:gd name="T22" fmla="*/ 4 w 69"/>
                <a:gd name="T23" fmla="*/ 43 h 64"/>
                <a:gd name="T24" fmla="*/ 4 w 69"/>
                <a:gd name="T25" fmla="*/ 53 h 64"/>
                <a:gd name="T26" fmla="*/ 4 w 69"/>
                <a:gd name="T27" fmla="*/ 53 h 64"/>
                <a:gd name="T28" fmla="*/ 13 w 69"/>
                <a:gd name="T29" fmla="*/ 34 h 64"/>
                <a:gd name="T30" fmla="*/ 18 w 69"/>
                <a:gd name="T31" fmla="*/ 38 h 64"/>
                <a:gd name="T32" fmla="*/ 20 w 69"/>
                <a:gd name="T33" fmla="*/ 36 h 64"/>
                <a:gd name="T34" fmla="*/ 24 w 69"/>
                <a:gd name="T35" fmla="*/ 38 h 64"/>
                <a:gd name="T36" fmla="*/ 24 w 69"/>
                <a:gd name="T37" fmla="*/ 34 h 64"/>
                <a:gd name="T38" fmla="*/ 31 w 69"/>
                <a:gd name="T39" fmla="*/ 34 h 64"/>
                <a:gd name="T40" fmla="*/ 33 w 69"/>
                <a:gd name="T41" fmla="*/ 39 h 64"/>
                <a:gd name="T42" fmla="*/ 31 w 69"/>
                <a:gd name="T43" fmla="*/ 44 h 64"/>
                <a:gd name="T44" fmla="*/ 43 w 69"/>
                <a:gd name="T45" fmla="*/ 60 h 64"/>
                <a:gd name="T46" fmla="*/ 45 w 69"/>
                <a:gd name="T47" fmla="*/ 61 h 64"/>
                <a:gd name="T48" fmla="*/ 48 w 69"/>
                <a:gd name="T49" fmla="*/ 60 h 64"/>
                <a:gd name="T50" fmla="*/ 50 w 69"/>
                <a:gd name="T51" fmla="*/ 64 h 64"/>
                <a:gd name="T52" fmla="*/ 50 w 69"/>
                <a:gd name="T53" fmla="*/ 64 h 64"/>
                <a:gd name="T54" fmla="*/ 55 w 69"/>
                <a:gd name="T55" fmla="*/ 57 h 64"/>
                <a:gd name="T56" fmla="*/ 50 w 69"/>
                <a:gd name="T57" fmla="*/ 48 h 64"/>
                <a:gd name="T58" fmla="*/ 54 w 69"/>
                <a:gd name="T59" fmla="*/ 41 h 64"/>
                <a:gd name="T60" fmla="*/ 57 w 69"/>
                <a:gd name="T61" fmla="*/ 45 h 64"/>
                <a:gd name="T62" fmla="*/ 57 w 69"/>
                <a:gd name="T63" fmla="*/ 44 h 64"/>
                <a:gd name="T64" fmla="*/ 63 w 69"/>
                <a:gd name="T65" fmla="*/ 55 h 64"/>
                <a:gd name="T66" fmla="*/ 69 w 69"/>
                <a:gd name="T67" fmla="*/ 39 h 64"/>
                <a:gd name="T68" fmla="*/ 57 w 69"/>
                <a:gd name="T69" fmla="*/ 4 h 64"/>
                <a:gd name="T70" fmla="*/ 50 w 69"/>
                <a:gd name="T7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9" h="64">
                  <a:moveTo>
                    <a:pt x="50" y="0"/>
                  </a:moveTo>
                  <a:cubicBezTo>
                    <a:pt x="49" y="1"/>
                    <a:pt x="50" y="8"/>
                    <a:pt x="48" y="11"/>
                  </a:cubicBezTo>
                  <a:cubicBezTo>
                    <a:pt x="46" y="14"/>
                    <a:pt x="38" y="12"/>
                    <a:pt x="38" y="18"/>
                  </a:cubicBezTo>
                  <a:cubicBezTo>
                    <a:pt x="35" y="18"/>
                    <a:pt x="33" y="21"/>
                    <a:pt x="33" y="24"/>
                  </a:cubicBezTo>
                  <a:cubicBezTo>
                    <a:pt x="32" y="24"/>
                    <a:pt x="31" y="24"/>
                    <a:pt x="30" y="24"/>
                  </a:cubicBezTo>
                  <a:cubicBezTo>
                    <a:pt x="27" y="24"/>
                    <a:pt x="28" y="17"/>
                    <a:pt x="22" y="16"/>
                  </a:cubicBezTo>
                  <a:cubicBezTo>
                    <a:pt x="22" y="16"/>
                    <a:pt x="22" y="16"/>
                    <a:pt x="22" y="16"/>
                  </a:cubicBezTo>
                  <a:cubicBezTo>
                    <a:pt x="18" y="16"/>
                    <a:pt x="16" y="19"/>
                    <a:pt x="14" y="21"/>
                  </a:cubicBezTo>
                  <a:cubicBezTo>
                    <a:pt x="12" y="24"/>
                    <a:pt x="10" y="26"/>
                    <a:pt x="6" y="26"/>
                  </a:cubicBezTo>
                  <a:cubicBezTo>
                    <a:pt x="6" y="26"/>
                    <a:pt x="5" y="26"/>
                    <a:pt x="5" y="26"/>
                  </a:cubicBezTo>
                  <a:cubicBezTo>
                    <a:pt x="4" y="31"/>
                    <a:pt x="2" y="34"/>
                    <a:pt x="2" y="38"/>
                  </a:cubicBezTo>
                  <a:cubicBezTo>
                    <a:pt x="2" y="40"/>
                    <a:pt x="4" y="41"/>
                    <a:pt x="4" y="43"/>
                  </a:cubicBezTo>
                  <a:cubicBezTo>
                    <a:pt x="4" y="45"/>
                    <a:pt x="0" y="53"/>
                    <a:pt x="4" y="53"/>
                  </a:cubicBezTo>
                  <a:cubicBezTo>
                    <a:pt x="4" y="53"/>
                    <a:pt x="4" y="53"/>
                    <a:pt x="4" y="53"/>
                  </a:cubicBezTo>
                  <a:cubicBezTo>
                    <a:pt x="9" y="53"/>
                    <a:pt x="9" y="38"/>
                    <a:pt x="13" y="34"/>
                  </a:cubicBezTo>
                  <a:cubicBezTo>
                    <a:pt x="13" y="34"/>
                    <a:pt x="17" y="37"/>
                    <a:pt x="18" y="38"/>
                  </a:cubicBezTo>
                  <a:cubicBezTo>
                    <a:pt x="19" y="38"/>
                    <a:pt x="20" y="36"/>
                    <a:pt x="20" y="36"/>
                  </a:cubicBezTo>
                  <a:cubicBezTo>
                    <a:pt x="21" y="37"/>
                    <a:pt x="22" y="38"/>
                    <a:pt x="24" y="38"/>
                  </a:cubicBezTo>
                  <a:cubicBezTo>
                    <a:pt x="24" y="37"/>
                    <a:pt x="24" y="35"/>
                    <a:pt x="24" y="34"/>
                  </a:cubicBezTo>
                  <a:cubicBezTo>
                    <a:pt x="31" y="34"/>
                    <a:pt x="31" y="34"/>
                    <a:pt x="31" y="34"/>
                  </a:cubicBezTo>
                  <a:cubicBezTo>
                    <a:pt x="32" y="35"/>
                    <a:pt x="33" y="37"/>
                    <a:pt x="33" y="39"/>
                  </a:cubicBezTo>
                  <a:cubicBezTo>
                    <a:pt x="32" y="40"/>
                    <a:pt x="31" y="41"/>
                    <a:pt x="31" y="44"/>
                  </a:cubicBezTo>
                  <a:cubicBezTo>
                    <a:pt x="30" y="53"/>
                    <a:pt x="36" y="60"/>
                    <a:pt x="43" y="60"/>
                  </a:cubicBezTo>
                  <a:cubicBezTo>
                    <a:pt x="44" y="60"/>
                    <a:pt x="44" y="61"/>
                    <a:pt x="45" y="61"/>
                  </a:cubicBezTo>
                  <a:cubicBezTo>
                    <a:pt x="46" y="61"/>
                    <a:pt x="47" y="60"/>
                    <a:pt x="48" y="60"/>
                  </a:cubicBezTo>
                  <a:cubicBezTo>
                    <a:pt x="48" y="61"/>
                    <a:pt x="49" y="64"/>
                    <a:pt x="50" y="64"/>
                  </a:cubicBezTo>
                  <a:cubicBezTo>
                    <a:pt x="50" y="64"/>
                    <a:pt x="50" y="64"/>
                    <a:pt x="50" y="64"/>
                  </a:cubicBezTo>
                  <a:cubicBezTo>
                    <a:pt x="53" y="64"/>
                    <a:pt x="55" y="61"/>
                    <a:pt x="55" y="57"/>
                  </a:cubicBezTo>
                  <a:cubicBezTo>
                    <a:pt x="55" y="52"/>
                    <a:pt x="50" y="51"/>
                    <a:pt x="50" y="48"/>
                  </a:cubicBezTo>
                  <a:cubicBezTo>
                    <a:pt x="50" y="45"/>
                    <a:pt x="52" y="44"/>
                    <a:pt x="54" y="41"/>
                  </a:cubicBezTo>
                  <a:cubicBezTo>
                    <a:pt x="55" y="43"/>
                    <a:pt x="57" y="44"/>
                    <a:pt x="57" y="45"/>
                  </a:cubicBezTo>
                  <a:cubicBezTo>
                    <a:pt x="57" y="44"/>
                    <a:pt x="57" y="44"/>
                    <a:pt x="57" y="44"/>
                  </a:cubicBezTo>
                  <a:cubicBezTo>
                    <a:pt x="58" y="47"/>
                    <a:pt x="61" y="54"/>
                    <a:pt x="63" y="55"/>
                  </a:cubicBezTo>
                  <a:cubicBezTo>
                    <a:pt x="63" y="47"/>
                    <a:pt x="69" y="44"/>
                    <a:pt x="69" y="39"/>
                  </a:cubicBezTo>
                  <a:cubicBezTo>
                    <a:pt x="69" y="35"/>
                    <a:pt x="61" y="8"/>
                    <a:pt x="57" y="4"/>
                  </a:cubicBezTo>
                  <a:cubicBezTo>
                    <a:pt x="55" y="2"/>
                    <a:pt x="53" y="0"/>
                    <a:pt x="5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2" name="Freeform 66"/>
            <p:cNvSpPr>
              <a:spLocks/>
            </p:cNvSpPr>
            <p:nvPr/>
          </p:nvSpPr>
          <p:spPr bwMode="auto">
            <a:xfrm>
              <a:off x="7625" y="2679"/>
              <a:ext cx="81" cy="83"/>
            </a:xfrm>
            <a:custGeom>
              <a:avLst/>
              <a:gdLst>
                <a:gd name="T0" fmla="*/ 30 w 34"/>
                <a:gd name="T1" fmla="*/ 0 h 35"/>
                <a:gd name="T2" fmla="*/ 27 w 34"/>
                <a:gd name="T3" fmla="*/ 6 h 35"/>
                <a:gd name="T4" fmla="*/ 0 w 34"/>
                <a:gd name="T5" fmla="*/ 35 h 35"/>
                <a:gd name="T6" fmla="*/ 3 w 34"/>
                <a:gd name="T7" fmla="*/ 35 h 35"/>
                <a:gd name="T8" fmla="*/ 21 w 34"/>
                <a:gd name="T9" fmla="*/ 15 h 35"/>
                <a:gd name="T10" fmla="*/ 21 w 34"/>
                <a:gd name="T11" fmla="*/ 15 h 35"/>
                <a:gd name="T12" fmla="*/ 29 w 34"/>
                <a:gd name="T13" fmla="*/ 10 h 35"/>
                <a:gd name="T14" fmla="*/ 29 w 34"/>
                <a:gd name="T15" fmla="*/ 10 h 35"/>
                <a:gd name="T16" fmla="*/ 34 w 34"/>
                <a:gd name="T17" fmla="*/ 8 h 35"/>
                <a:gd name="T18" fmla="*/ 30 w 34"/>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5">
                  <a:moveTo>
                    <a:pt x="30" y="0"/>
                  </a:moveTo>
                  <a:cubicBezTo>
                    <a:pt x="28" y="2"/>
                    <a:pt x="28" y="4"/>
                    <a:pt x="27" y="6"/>
                  </a:cubicBezTo>
                  <a:cubicBezTo>
                    <a:pt x="22" y="16"/>
                    <a:pt x="5" y="21"/>
                    <a:pt x="0" y="35"/>
                  </a:cubicBezTo>
                  <a:cubicBezTo>
                    <a:pt x="3" y="35"/>
                    <a:pt x="3" y="35"/>
                    <a:pt x="3" y="35"/>
                  </a:cubicBezTo>
                  <a:cubicBezTo>
                    <a:pt x="9" y="32"/>
                    <a:pt x="19" y="26"/>
                    <a:pt x="21" y="15"/>
                  </a:cubicBezTo>
                  <a:cubicBezTo>
                    <a:pt x="21" y="15"/>
                    <a:pt x="21" y="15"/>
                    <a:pt x="21" y="15"/>
                  </a:cubicBezTo>
                  <a:cubicBezTo>
                    <a:pt x="25" y="15"/>
                    <a:pt x="28" y="14"/>
                    <a:pt x="29" y="10"/>
                  </a:cubicBezTo>
                  <a:cubicBezTo>
                    <a:pt x="29" y="10"/>
                    <a:pt x="29" y="10"/>
                    <a:pt x="29" y="10"/>
                  </a:cubicBezTo>
                  <a:cubicBezTo>
                    <a:pt x="31" y="10"/>
                    <a:pt x="32" y="9"/>
                    <a:pt x="34" y="8"/>
                  </a:cubicBezTo>
                  <a:cubicBezTo>
                    <a:pt x="32" y="6"/>
                    <a:pt x="30" y="5"/>
                    <a:pt x="3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3" name="Freeform 67"/>
            <p:cNvSpPr>
              <a:spLocks/>
            </p:cNvSpPr>
            <p:nvPr/>
          </p:nvSpPr>
          <p:spPr bwMode="auto">
            <a:xfrm>
              <a:off x="7684" y="2407"/>
              <a:ext cx="154" cy="218"/>
            </a:xfrm>
            <a:custGeom>
              <a:avLst/>
              <a:gdLst>
                <a:gd name="T0" fmla="*/ 11 w 65"/>
                <a:gd name="T1" fmla="*/ 0 h 92"/>
                <a:gd name="T2" fmla="*/ 6 w 65"/>
                <a:gd name="T3" fmla="*/ 9 h 92"/>
                <a:gd name="T4" fmla="*/ 8 w 65"/>
                <a:gd name="T5" fmla="*/ 24 h 92"/>
                <a:gd name="T6" fmla="*/ 5 w 65"/>
                <a:gd name="T7" fmla="*/ 37 h 92"/>
                <a:gd name="T8" fmla="*/ 4 w 65"/>
                <a:gd name="T9" fmla="*/ 37 h 92"/>
                <a:gd name="T10" fmla="*/ 2 w 65"/>
                <a:gd name="T11" fmla="*/ 53 h 92"/>
                <a:gd name="T12" fmla="*/ 12 w 65"/>
                <a:gd name="T13" fmla="*/ 62 h 92"/>
                <a:gd name="T14" fmla="*/ 12 w 65"/>
                <a:gd name="T15" fmla="*/ 62 h 92"/>
                <a:gd name="T16" fmla="*/ 16 w 65"/>
                <a:gd name="T17" fmla="*/ 59 h 92"/>
                <a:gd name="T18" fmla="*/ 19 w 65"/>
                <a:gd name="T19" fmla="*/ 59 h 92"/>
                <a:gd name="T20" fmla="*/ 19 w 65"/>
                <a:gd name="T21" fmla="*/ 63 h 92"/>
                <a:gd name="T22" fmla="*/ 16 w 65"/>
                <a:gd name="T23" fmla="*/ 68 h 92"/>
                <a:gd name="T24" fmla="*/ 23 w 65"/>
                <a:gd name="T25" fmla="*/ 75 h 92"/>
                <a:gd name="T26" fmla="*/ 23 w 65"/>
                <a:gd name="T27" fmla="*/ 75 h 92"/>
                <a:gd name="T28" fmla="*/ 27 w 65"/>
                <a:gd name="T29" fmla="*/ 73 h 92"/>
                <a:gd name="T30" fmla="*/ 30 w 65"/>
                <a:gd name="T31" fmla="*/ 72 h 92"/>
                <a:gd name="T32" fmla="*/ 30 w 65"/>
                <a:gd name="T33" fmla="*/ 72 h 92"/>
                <a:gd name="T34" fmla="*/ 44 w 65"/>
                <a:gd name="T35" fmla="*/ 82 h 92"/>
                <a:gd name="T36" fmla="*/ 44 w 65"/>
                <a:gd name="T37" fmla="*/ 74 h 92"/>
                <a:gd name="T38" fmla="*/ 61 w 65"/>
                <a:gd name="T39" fmla="*/ 88 h 92"/>
                <a:gd name="T40" fmla="*/ 63 w 65"/>
                <a:gd name="T41" fmla="*/ 92 h 92"/>
                <a:gd name="T42" fmla="*/ 63 w 65"/>
                <a:gd name="T43" fmla="*/ 92 h 92"/>
                <a:gd name="T44" fmla="*/ 65 w 65"/>
                <a:gd name="T45" fmla="*/ 89 h 92"/>
                <a:gd name="T46" fmla="*/ 65 w 65"/>
                <a:gd name="T47" fmla="*/ 85 h 92"/>
                <a:gd name="T48" fmla="*/ 59 w 65"/>
                <a:gd name="T49" fmla="*/ 80 h 92"/>
                <a:gd name="T50" fmla="*/ 57 w 65"/>
                <a:gd name="T51" fmla="*/ 80 h 92"/>
                <a:gd name="T52" fmla="*/ 56 w 65"/>
                <a:gd name="T53" fmla="*/ 79 h 92"/>
                <a:gd name="T54" fmla="*/ 59 w 65"/>
                <a:gd name="T55" fmla="*/ 74 h 92"/>
                <a:gd name="T56" fmla="*/ 56 w 65"/>
                <a:gd name="T57" fmla="*/ 73 h 92"/>
                <a:gd name="T58" fmla="*/ 56 w 65"/>
                <a:gd name="T59" fmla="*/ 73 h 92"/>
                <a:gd name="T60" fmla="*/ 54 w 65"/>
                <a:gd name="T61" fmla="*/ 75 h 92"/>
                <a:gd name="T62" fmla="*/ 52 w 65"/>
                <a:gd name="T63" fmla="*/ 76 h 92"/>
                <a:gd name="T64" fmla="*/ 52 w 65"/>
                <a:gd name="T65" fmla="*/ 76 h 92"/>
                <a:gd name="T66" fmla="*/ 42 w 65"/>
                <a:gd name="T67" fmla="*/ 65 h 92"/>
                <a:gd name="T68" fmla="*/ 42 w 65"/>
                <a:gd name="T69" fmla="*/ 65 h 92"/>
                <a:gd name="T70" fmla="*/ 36 w 65"/>
                <a:gd name="T71" fmla="*/ 69 h 92"/>
                <a:gd name="T72" fmla="*/ 36 w 65"/>
                <a:gd name="T73" fmla="*/ 71 h 92"/>
                <a:gd name="T74" fmla="*/ 25 w 65"/>
                <a:gd name="T75" fmla="*/ 50 h 92"/>
                <a:gd name="T76" fmla="*/ 34 w 65"/>
                <a:gd name="T77" fmla="*/ 30 h 92"/>
                <a:gd name="T78" fmla="*/ 28 w 65"/>
                <a:gd name="T79" fmla="*/ 9 h 92"/>
                <a:gd name="T80" fmla="*/ 27 w 65"/>
                <a:gd name="T81" fmla="*/ 6 h 92"/>
                <a:gd name="T82" fmla="*/ 26 w 65"/>
                <a:gd name="T83" fmla="*/ 4 h 92"/>
                <a:gd name="T84" fmla="*/ 20 w 65"/>
                <a:gd name="T85" fmla="*/ 8 h 92"/>
                <a:gd name="T86" fmla="*/ 19 w 65"/>
                <a:gd name="T87" fmla="*/ 8 h 92"/>
                <a:gd name="T88" fmla="*/ 11 w 65"/>
                <a:gd name="T89" fmla="*/ 0 h 92"/>
                <a:gd name="T90" fmla="*/ 11 w 65"/>
                <a:gd name="T91"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5" h="92">
                  <a:moveTo>
                    <a:pt x="11" y="0"/>
                  </a:moveTo>
                  <a:cubicBezTo>
                    <a:pt x="7" y="0"/>
                    <a:pt x="6" y="4"/>
                    <a:pt x="6" y="9"/>
                  </a:cubicBezTo>
                  <a:cubicBezTo>
                    <a:pt x="6" y="14"/>
                    <a:pt x="8" y="18"/>
                    <a:pt x="8" y="24"/>
                  </a:cubicBezTo>
                  <a:cubicBezTo>
                    <a:pt x="8" y="28"/>
                    <a:pt x="7" y="34"/>
                    <a:pt x="5" y="37"/>
                  </a:cubicBezTo>
                  <a:cubicBezTo>
                    <a:pt x="5" y="37"/>
                    <a:pt x="5" y="37"/>
                    <a:pt x="4" y="37"/>
                  </a:cubicBezTo>
                  <a:cubicBezTo>
                    <a:pt x="0" y="37"/>
                    <a:pt x="2" y="46"/>
                    <a:pt x="2" y="53"/>
                  </a:cubicBezTo>
                  <a:cubicBezTo>
                    <a:pt x="2" y="56"/>
                    <a:pt x="10" y="62"/>
                    <a:pt x="12" y="62"/>
                  </a:cubicBezTo>
                  <a:cubicBezTo>
                    <a:pt x="12" y="62"/>
                    <a:pt x="12" y="62"/>
                    <a:pt x="12" y="62"/>
                  </a:cubicBezTo>
                  <a:cubicBezTo>
                    <a:pt x="14" y="62"/>
                    <a:pt x="15" y="60"/>
                    <a:pt x="16" y="59"/>
                  </a:cubicBezTo>
                  <a:cubicBezTo>
                    <a:pt x="19" y="59"/>
                    <a:pt x="19" y="59"/>
                    <a:pt x="19" y="59"/>
                  </a:cubicBezTo>
                  <a:cubicBezTo>
                    <a:pt x="19" y="63"/>
                    <a:pt x="19" y="63"/>
                    <a:pt x="19" y="63"/>
                  </a:cubicBezTo>
                  <a:cubicBezTo>
                    <a:pt x="18" y="64"/>
                    <a:pt x="16" y="65"/>
                    <a:pt x="16" y="68"/>
                  </a:cubicBezTo>
                  <a:cubicBezTo>
                    <a:pt x="16" y="70"/>
                    <a:pt x="19" y="75"/>
                    <a:pt x="23" y="75"/>
                  </a:cubicBezTo>
                  <a:cubicBezTo>
                    <a:pt x="23" y="75"/>
                    <a:pt x="23" y="75"/>
                    <a:pt x="23" y="75"/>
                  </a:cubicBezTo>
                  <a:cubicBezTo>
                    <a:pt x="24" y="75"/>
                    <a:pt x="25" y="74"/>
                    <a:pt x="27" y="73"/>
                  </a:cubicBezTo>
                  <a:cubicBezTo>
                    <a:pt x="28" y="73"/>
                    <a:pt x="29" y="72"/>
                    <a:pt x="30" y="72"/>
                  </a:cubicBezTo>
                  <a:cubicBezTo>
                    <a:pt x="30" y="72"/>
                    <a:pt x="30" y="72"/>
                    <a:pt x="30" y="72"/>
                  </a:cubicBezTo>
                  <a:cubicBezTo>
                    <a:pt x="37" y="72"/>
                    <a:pt x="37" y="82"/>
                    <a:pt x="44" y="82"/>
                  </a:cubicBezTo>
                  <a:cubicBezTo>
                    <a:pt x="43" y="79"/>
                    <a:pt x="41" y="77"/>
                    <a:pt x="44" y="74"/>
                  </a:cubicBezTo>
                  <a:cubicBezTo>
                    <a:pt x="47" y="78"/>
                    <a:pt x="58" y="82"/>
                    <a:pt x="61" y="88"/>
                  </a:cubicBezTo>
                  <a:cubicBezTo>
                    <a:pt x="61" y="89"/>
                    <a:pt x="62" y="92"/>
                    <a:pt x="63" y="92"/>
                  </a:cubicBezTo>
                  <a:cubicBezTo>
                    <a:pt x="63" y="92"/>
                    <a:pt x="63" y="92"/>
                    <a:pt x="63" y="92"/>
                  </a:cubicBezTo>
                  <a:cubicBezTo>
                    <a:pt x="64" y="92"/>
                    <a:pt x="65" y="90"/>
                    <a:pt x="65" y="89"/>
                  </a:cubicBezTo>
                  <a:cubicBezTo>
                    <a:pt x="65" y="87"/>
                    <a:pt x="65" y="87"/>
                    <a:pt x="65" y="85"/>
                  </a:cubicBezTo>
                  <a:cubicBezTo>
                    <a:pt x="62" y="85"/>
                    <a:pt x="59" y="83"/>
                    <a:pt x="59" y="80"/>
                  </a:cubicBezTo>
                  <a:cubicBezTo>
                    <a:pt x="59" y="80"/>
                    <a:pt x="58" y="80"/>
                    <a:pt x="57" y="80"/>
                  </a:cubicBezTo>
                  <a:cubicBezTo>
                    <a:pt x="56" y="80"/>
                    <a:pt x="56" y="80"/>
                    <a:pt x="56" y="79"/>
                  </a:cubicBezTo>
                  <a:cubicBezTo>
                    <a:pt x="56" y="77"/>
                    <a:pt x="58" y="77"/>
                    <a:pt x="59" y="74"/>
                  </a:cubicBezTo>
                  <a:cubicBezTo>
                    <a:pt x="58" y="74"/>
                    <a:pt x="57" y="73"/>
                    <a:pt x="56" y="73"/>
                  </a:cubicBezTo>
                  <a:cubicBezTo>
                    <a:pt x="56" y="73"/>
                    <a:pt x="56" y="73"/>
                    <a:pt x="56" y="73"/>
                  </a:cubicBezTo>
                  <a:cubicBezTo>
                    <a:pt x="55" y="73"/>
                    <a:pt x="54" y="74"/>
                    <a:pt x="54" y="75"/>
                  </a:cubicBezTo>
                  <a:cubicBezTo>
                    <a:pt x="53" y="75"/>
                    <a:pt x="53" y="76"/>
                    <a:pt x="52" y="76"/>
                  </a:cubicBezTo>
                  <a:cubicBezTo>
                    <a:pt x="52" y="76"/>
                    <a:pt x="52" y="76"/>
                    <a:pt x="52" y="76"/>
                  </a:cubicBezTo>
                  <a:cubicBezTo>
                    <a:pt x="49" y="76"/>
                    <a:pt x="47" y="66"/>
                    <a:pt x="42" y="65"/>
                  </a:cubicBezTo>
                  <a:cubicBezTo>
                    <a:pt x="42" y="65"/>
                    <a:pt x="42" y="65"/>
                    <a:pt x="42" y="65"/>
                  </a:cubicBezTo>
                  <a:cubicBezTo>
                    <a:pt x="39" y="65"/>
                    <a:pt x="36" y="67"/>
                    <a:pt x="36" y="69"/>
                  </a:cubicBezTo>
                  <a:cubicBezTo>
                    <a:pt x="36" y="69"/>
                    <a:pt x="36" y="71"/>
                    <a:pt x="36" y="71"/>
                  </a:cubicBezTo>
                  <a:cubicBezTo>
                    <a:pt x="31" y="69"/>
                    <a:pt x="24" y="57"/>
                    <a:pt x="25" y="50"/>
                  </a:cubicBezTo>
                  <a:cubicBezTo>
                    <a:pt x="25" y="41"/>
                    <a:pt x="33" y="40"/>
                    <a:pt x="34" y="30"/>
                  </a:cubicBezTo>
                  <a:cubicBezTo>
                    <a:pt x="34" y="22"/>
                    <a:pt x="28" y="15"/>
                    <a:pt x="28" y="9"/>
                  </a:cubicBezTo>
                  <a:cubicBezTo>
                    <a:pt x="28" y="8"/>
                    <a:pt x="27" y="7"/>
                    <a:pt x="27" y="6"/>
                  </a:cubicBezTo>
                  <a:cubicBezTo>
                    <a:pt x="27" y="5"/>
                    <a:pt x="26" y="4"/>
                    <a:pt x="26" y="4"/>
                  </a:cubicBezTo>
                  <a:cubicBezTo>
                    <a:pt x="24" y="4"/>
                    <a:pt x="22" y="8"/>
                    <a:pt x="20" y="8"/>
                  </a:cubicBezTo>
                  <a:cubicBezTo>
                    <a:pt x="20" y="8"/>
                    <a:pt x="19" y="8"/>
                    <a:pt x="19" y="8"/>
                  </a:cubicBezTo>
                  <a:cubicBezTo>
                    <a:pt x="15" y="8"/>
                    <a:pt x="16" y="0"/>
                    <a:pt x="11" y="0"/>
                  </a:cubicBezTo>
                  <a:cubicBezTo>
                    <a:pt x="11" y="0"/>
                    <a:pt x="11" y="0"/>
                    <a:pt x="1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4" name="Freeform 68"/>
            <p:cNvSpPr>
              <a:spLocks/>
            </p:cNvSpPr>
            <p:nvPr/>
          </p:nvSpPr>
          <p:spPr bwMode="auto">
            <a:xfrm>
              <a:off x="7845" y="2627"/>
              <a:ext cx="50" cy="85"/>
            </a:xfrm>
            <a:custGeom>
              <a:avLst/>
              <a:gdLst>
                <a:gd name="T0" fmla="*/ 4 w 21"/>
                <a:gd name="T1" fmla="*/ 0 h 36"/>
                <a:gd name="T2" fmla="*/ 0 w 21"/>
                <a:gd name="T3" fmla="*/ 1 h 36"/>
                <a:gd name="T4" fmla="*/ 11 w 21"/>
                <a:gd name="T5" fmla="*/ 15 h 36"/>
                <a:gd name="T6" fmla="*/ 8 w 21"/>
                <a:gd name="T7" fmla="*/ 18 h 36"/>
                <a:gd name="T8" fmla="*/ 2 w 21"/>
                <a:gd name="T9" fmla="*/ 17 h 36"/>
                <a:gd name="T10" fmla="*/ 2 w 21"/>
                <a:gd name="T11" fmla="*/ 20 h 36"/>
                <a:gd name="T12" fmla="*/ 9 w 21"/>
                <a:gd name="T13" fmla="*/ 26 h 36"/>
                <a:gd name="T14" fmla="*/ 9 w 21"/>
                <a:gd name="T15" fmla="*/ 29 h 36"/>
                <a:gd name="T16" fmla="*/ 12 w 21"/>
                <a:gd name="T17" fmla="*/ 36 h 36"/>
                <a:gd name="T18" fmla="*/ 16 w 21"/>
                <a:gd name="T19" fmla="*/ 36 h 36"/>
                <a:gd name="T20" fmla="*/ 16 w 21"/>
                <a:gd name="T21" fmla="*/ 33 h 36"/>
                <a:gd name="T22" fmla="*/ 12 w 21"/>
                <a:gd name="T23" fmla="*/ 24 h 36"/>
                <a:gd name="T24" fmla="*/ 19 w 21"/>
                <a:gd name="T25" fmla="*/ 24 h 36"/>
                <a:gd name="T26" fmla="*/ 21 w 21"/>
                <a:gd name="T27" fmla="*/ 18 h 36"/>
                <a:gd name="T28" fmla="*/ 17 w 21"/>
                <a:gd name="T29" fmla="*/ 14 h 36"/>
                <a:gd name="T30" fmla="*/ 17 w 21"/>
                <a:gd name="T31" fmla="*/ 6 h 36"/>
                <a:gd name="T32" fmla="*/ 14 w 21"/>
                <a:gd name="T33" fmla="*/ 6 h 36"/>
                <a:gd name="T34" fmla="*/ 14 w 21"/>
                <a:gd name="T35" fmla="*/ 2 h 36"/>
                <a:gd name="T36" fmla="*/ 4 w 21"/>
                <a:gd name="T3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36">
                  <a:moveTo>
                    <a:pt x="4" y="0"/>
                  </a:moveTo>
                  <a:cubicBezTo>
                    <a:pt x="3" y="0"/>
                    <a:pt x="1" y="1"/>
                    <a:pt x="0" y="1"/>
                  </a:cubicBezTo>
                  <a:cubicBezTo>
                    <a:pt x="0" y="5"/>
                    <a:pt x="11" y="8"/>
                    <a:pt x="11" y="15"/>
                  </a:cubicBezTo>
                  <a:cubicBezTo>
                    <a:pt x="11" y="16"/>
                    <a:pt x="9" y="18"/>
                    <a:pt x="8" y="18"/>
                  </a:cubicBezTo>
                  <a:cubicBezTo>
                    <a:pt x="8" y="18"/>
                    <a:pt x="5" y="18"/>
                    <a:pt x="2" y="17"/>
                  </a:cubicBezTo>
                  <a:cubicBezTo>
                    <a:pt x="2" y="20"/>
                    <a:pt x="2" y="20"/>
                    <a:pt x="2" y="20"/>
                  </a:cubicBezTo>
                  <a:cubicBezTo>
                    <a:pt x="3" y="22"/>
                    <a:pt x="6" y="26"/>
                    <a:pt x="9" y="26"/>
                  </a:cubicBezTo>
                  <a:cubicBezTo>
                    <a:pt x="9" y="29"/>
                    <a:pt x="9" y="29"/>
                    <a:pt x="9" y="29"/>
                  </a:cubicBezTo>
                  <a:cubicBezTo>
                    <a:pt x="7" y="32"/>
                    <a:pt x="8" y="36"/>
                    <a:pt x="12" y="36"/>
                  </a:cubicBezTo>
                  <a:cubicBezTo>
                    <a:pt x="13" y="36"/>
                    <a:pt x="14" y="36"/>
                    <a:pt x="16" y="36"/>
                  </a:cubicBezTo>
                  <a:cubicBezTo>
                    <a:pt x="16" y="33"/>
                    <a:pt x="16" y="33"/>
                    <a:pt x="16" y="33"/>
                  </a:cubicBezTo>
                  <a:cubicBezTo>
                    <a:pt x="14" y="32"/>
                    <a:pt x="12" y="27"/>
                    <a:pt x="12" y="24"/>
                  </a:cubicBezTo>
                  <a:cubicBezTo>
                    <a:pt x="19" y="24"/>
                    <a:pt x="19" y="24"/>
                    <a:pt x="19" y="24"/>
                  </a:cubicBezTo>
                  <a:cubicBezTo>
                    <a:pt x="19" y="22"/>
                    <a:pt x="20" y="21"/>
                    <a:pt x="21" y="18"/>
                  </a:cubicBezTo>
                  <a:cubicBezTo>
                    <a:pt x="20" y="18"/>
                    <a:pt x="17" y="14"/>
                    <a:pt x="17" y="14"/>
                  </a:cubicBezTo>
                  <a:cubicBezTo>
                    <a:pt x="17" y="14"/>
                    <a:pt x="18" y="9"/>
                    <a:pt x="17" y="6"/>
                  </a:cubicBezTo>
                  <a:cubicBezTo>
                    <a:pt x="16" y="6"/>
                    <a:pt x="15" y="6"/>
                    <a:pt x="14" y="6"/>
                  </a:cubicBezTo>
                  <a:cubicBezTo>
                    <a:pt x="15" y="5"/>
                    <a:pt x="14" y="3"/>
                    <a:pt x="14" y="2"/>
                  </a:cubicBezTo>
                  <a:cubicBezTo>
                    <a:pt x="11" y="2"/>
                    <a:pt x="8"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5" name="Freeform 69"/>
            <p:cNvSpPr>
              <a:spLocks noEditPoints="1"/>
            </p:cNvSpPr>
            <p:nvPr/>
          </p:nvSpPr>
          <p:spPr bwMode="auto">
            <a:xfrm>
              <a:off x="7770" y="2648"/>
              <a:ext cx="40" cy="55"/>
            </a:xfrm>
            <a:custGeom>
              <a:avLst/>
              <a:gdLst>
                <a:gd name="T0" fmla="*/ 4 w 17"/>
                <a:gd name="T1" fmla="*/ 1 h 23"/>
                <a:gd name="T2" fmla="*/ 3 w 17"/>
                <a:gd name="T3" fmla="*/ 1 h 23"/>
                <a:gd name="T4" fmla="*/ 4 w 17"/>
                <a:gd name="T5" fmla="*/ 1 h 23"/>
                <a:gd name="T6" fmla="*/ 3 w 17"/>
                <a:gd name="T7" fmla="*/ 0 h 23"/>
                <a:gd name="T8" fmla="*/ 0 w 17"/>
                <a:gd name="T9" fmla="*/ 2 h 23"/>
                <a:gd name="T10" fmla="*/ 2 w 17"/>
                <a:gd name="T11" fmla="*/ 23 h 23"/>
                <a:gd name="T12" fmla="*/ 17 w 17"/>
                <a:gd name="T13" fmla="*/ 9 h 23"/>
                <a:gd name="T14" fmla="*/ 5 w 17"/>
                <a:gd name="T15" fmla="*/ 2 h 23"/>
                <a:gd name="T16" fmla="*/ 3 w 17"/>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3">
                  <a:moveTo>
                    <a:pt x="4" y="1"/>
                  </a:moveTo>
                  <a:cubicBezTo>
                    <a:pt x="4" y="1"/>
                    <a:pt x="4" y="1"/>
                    <a:pt x="3" y="1"/>
                  </a:cubicBezTo>
                  <a:cubicBezTo>
                    <a:pt x="4" y="1"/>
                    <a:pt x="4" y="1"/>
                    <a:pt x="4" y="1"/>
                  </a:cubicBezTo>
                  <a:moveTo>
                    <a:pt x="3" y="0"/>
                  </a:moveTo>
                  <a:cubicBezTo>
                    <a:pt x="2" y="0"/>
                    <a:pt x="0" y="1"/>
                    <a:pt x="0" y="2"/>
                  </a:cubicBezTo>
                  <a:cubicBezTo>
                    <a:pt x="0" y="7"/>
                    <a:pt x="2" y="15"/>
                    <a:pt x="2" y="23"/>
                  </a:cubicBezTo>
                  <a:cubicBezTo>
                    <a:pt x="6" y="20"/>
                    <a:pt x="17" y="16"/>
                    <a:pt x="17" y="9"/>
                  </a:cubicBezTo>
                  <a:cubicBezTo>
                    <a:pt x="17" y="5"/>
                    <a:pt x="9" y="4"/>
                    <a:pt x="5" y="2"/>
                  </a:cubicBezTo>
                  <a:cubicBezTo>
                    <a:pt x="5" y="1"/>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6" name="Freeform 70"/>
            <p:cNvSpPr>
              <a:spLocks/>
            </p:cNvSpPr>
            <p:nvPr/>
          </p:nvSpPr>
          <p:spPr bwMode="auto">
            <a:xfrm>
              <a:off x="7793" y="2684"/>
              <a:ext cx="40" cy="66"/>
            </a:xfrm>
            <a:custGeom>
              <a:avLst/>
              <a:gdLst>
                <a:gd name="T0" fmla="*/ 12 w 17"/>
                <a:gd name="T1" fmla="*/ 0 h 28"/>
                <a:gd name="T2" fmla="*/ 10 w 17"/>
                <a:gd name="T3" fmla="*/ 0 h 28"/>
                <a:gd name="T4" fmla="*/ 5 w 17"/>
                <a:gd name="T5" fmla="*/ 13 h 28"/>
                <a:gd name="T6" fmla="*/ 5 w 17"/>
                <a:gd name="T7" fmla="*/ 13 h 28"/>
                <a:gd name="T8" fmla="*/ 0 w 17"/>
                <a:gd name="T9" fmla="*/ 16 h 28"/>
                <a:gd name="T10" fmla="*/ 11 w 17"/>
                <a:gd name="T11" fmla="*/ 28 h 28"/>
                <a:gd name="T12" fmla="*/ 14 w 17"/>
                <a:gd name="T13" fmla="*/ 26 h 28"/>
                <a:gd name="T14" fmla="*/ 11 w 17"/>
                <a:gd name="T15" fmla="*/ 20 h 28"/>
                <a:gd name="T16" fmla="*/ 17 w 17"/>
                <a:gd name="T17" fmla="*/ 5 h 28"/>
                <a:gd name="T18" fmla="*/ 12 w 17"/>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28">
                  <a:moveTo>
                    <a:pt x="12" y="0"/>
                  </a:moveTo>
                  <a:cubicBezTo>
                    <a:pt x="11" y="0"/>
                    <a:pt x="10" y="0"/>
                    <a:pt x="10" y="0"/>
                  </a:cubicBezTo>
                  <a:cubicBezTo>
                    <a:pt x="7" y="1"/>
                    <a:pt x="5" y="12"/>
                    <a:pt x="5" y="13"/>
                  </a:cubicBezTo>
                  <a:cubicBezTo>
                    <a:pt x="5" y="13"/>
                    <a:pt x="5" y="13"/>
                    <a:pt x="5" y="13"/>
                  </a:cubicBezTo>
                  <a:cubicBezTo>
                    <a:pt x="3" y="13"/>
                    <a:pt x="0" y="15"/>
                    <a:pt x="0" y="16"/>
                  </a:cubicBezTo>
                  <a:cubicBezTo>
                    <a:pt x="0" y="19"/>
                    <a:pt x="9" y="28"/>
                    <a:pt x="11" y="28"/>
                  </a:cubicBezTo>
                  <a:cubicBezTo>
                    <a:pt x="12" y="28"/>
                    <a:pt x="13" y="27"/>
                    <a:pt x="14" y="26"/>
                  </a:cubicBezTo>
                  <a:cubicBezTo>
                    <a:pt x="14" y="23"/>
                    <a:pt x="11" y="24"/>
                    <a:pt x="11" y="20"/>
                  </a:cubicBezTo>
                  <a:cubicBezTo>
                    <a:pt x="11" y="14"/>
                    <a:pt x="17" y="11"/>
                    <a:pt x="17" y="5"/>
                  </a:cubicBezTo>
                  <a:cubicBezTo>
                    <a:pt x="17" y="3"/>
                    <a:pt x="15"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7" name="Freeform 71"/>
            <p:cNvSpPr>
              <a:spLocks/>
            </p:cNvSpPr>
            <p:nvPr/>
          </p:nvSpPr>
          <p:spPr bwMode="auto">
            <a:xfrm>
              <a:off x="7826" y="2686"/>
              <a:ext cx="22" cy="40"/>
            </a:xfrm>
            <a:custGeom>
              <a:avLst/>
              <a:gdLst>
                <a:gd name="T0" fmla="*/ 5 w 9"/>
                <a:gd name="T1" fmla="*/ 0 h 17"/>
                <a:gd name="T2" fmla="*/ 0 w 9"/>
                <a:gd name="T3" fmla="*/ 17 h 17"/>
                <a:gd name="T4" fmla="*/ 3 w 9"/>
                <a:gd name="T5" fmla="*/ 17 h 17"/>
                <a:gd name="T6" fmla="*/ 9 w 9"/>
                <a:gd name="T7" fmla="*/ 0 h 17"/>
                <a:gd name="T8" fmla="*/ 5 w 9"/>
                <a:gd name="T9" fmla="*/ 0 h 17"/>
              </a:gdLst>
              <a:ahLst/>
              <a:cxnLst>
                <a:cxn ang="0">
                  <a:pos x="T0" y="T1"/>
                </a:cxn>
                <a:cxn ang="0">
                  <a:pos x="T2" y="T3"/>
                </a:cxn>
                <a:cxn ang="0">
                  <a:pos x="T4" y="T5"/>
                </a:cxn>
                <a:cxn ang="0">
                  <a:pos x="T6" y="T7"/>
                </a:cxn>
                <a:cxn ang="0">
                  <a:pos x="T8" y="T9"/>
                </a:cxn>
              </a:cxnLst>
              <a:rect l="0" t="0" r="r" b="b"/>
              <a:pathLst>
                <a:path w="9" h="17">
                  <a:moveTo>
                    <a:pt x="5" y="0"/>
                  </a:moveTo>
                  <a:cubicBezTo>
                    <a:pt x="5" y="8"/>
                    <a:pt x="2" y="12"/>
                    <a:pt x="0" y="17"/>
                  </a:cubicBezTo>
                  <a:cubicBezTo>
                    <a:pt x="1" y="17"/>
                    <a:pt x="2" y="17"/>
                    <a:pt x="3" y="17"/>
                  </a:cubicBezTo>
                  <a:cubicBezTo>
                    <a:pt x="3" y="10"/>
                    <a:pt x="9" y="8"/>
                    <a:pt x="9" y="0"/>
                  </a:cubicBezTo>
                  <a:cubicBezTo>
                    <a:pt x="8" y="0"/>
                    <a:pt x="6"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8" name="Freeform 72"/>
            <p:cNvSpPr>
              <a:spLocks/>
            </p:cNvSpPr>
            <p:nvPr/>
          </p:nvSpPr>
          <p:spPr bwMode="auto">
            <a:xfrm>
              <a:off x="7836" y="2712"/>
              <a:ext cx="26" cy="22"/>
            </a:xfrm>
            <a:custGeom>
              <a:avLst/>
              <a:gdLst>
                <a:gd name="T0" fmla="*/ 5 w 11"/>
                <a:gd name="T1" fmla="*/ 0 h 9"/>
                <a:gd name="T2" fmla="*/ 0 w 11"/>
                <a:gd name="T3" fmla="*/ 7 h 9"/>
                <a:gd name="T4" fmla="*/ 3 w 11"/>
                <a:gd name="T5" fmla="*/ 9 h 9"/>
                <a:gd name="T6" fmla="*/ 4 w 11"/>
                <a:gd name="T7" fmla="*/ 9 h 9"/>
                <a:gd name="T8" fmla="*/ 11 w 11"/>
                <a:gd name="T9" fmla="*/ 0 h 9"/>
                <a:gd name="T10" fmla="*/ 9 w 11"/>
                <a:gd name="T11" fmla="*/ 1 h 9"/>
                <a:gd name="T12" fmla="*/ 5 w 11"/>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5" y="0"/>
                  </a:moveTo>
                  <a:cubicBezTo>
                    <a:pt x="3" y="3"/>
                    <a:pt x="0" y="4"/>
                    <a:pt x="0" y="7"/>
                  </a:cubicBezTo>
                  <a:cubicBezTo>
                    <a:pt x="0" y="8"/>
                    <a:pt x="2" y="9"/>
                    <a:pt x="3" y="9"/>
                  </a:cubicBezTo>
                  <a:cubicBezTo>
                    <a:pt x="3" y="9"/>
                    <a:pt x="3" y="9"/>
                    <a:pt x="4" y="9"/>
                  </a:cubicBezTo>
                  <a:cubicBezTo>
                    <a:pt x="8" y="9"/>
                    <a:pt x="11" y="5"/>
                    <a:pt x="11" y="0"/>
                  </a:cubicBezTo>
                  <a:cubicBezTo>
                    <a:pt x="11" y="1"/>
                    <a:pt x="10" y="1"/>
                    <a:pt x="9" y="1"/>
                  </a:cubicBezTo>
                  <a:cubicBezTo>
                    <a:pt x="8" y="1"/>
                    <a:pt x="6"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99" name="Freeform 73"/>
            <p:cNvSpPr>
              <a:spLocks/>
            </p:cNvSpPr>
            <p:nvPr/>
          </p:nvSpPr>
          <p:spPr bwMode="auto">
            <a:xfrm>
              <a:off x="7810" y="2625"/>
              <a:ext cx="28" cy="31"/>
            </a:xfrm>
            <a:custGeom>
              <a:avLst/>
              <a:gdLst>
                <a:gd name="T0" fmla="*/ 0 w 12"/>
                <a:gd name="T1" fmla="*/ 0 h 13"/>
                <a:gd name="T2" fmla="*/ 0 w 12"/>
                <a:gd name="T3" fmla="*/ 7 h 13"/>
                <a:gd name="T4" fmla="*/ 0 w 12"/>
                <a:gd name="T5" fmla="*/ 7 h 13"/>
                <a:gd name="T6" fmla="*/ 2 w 12"/>
                <a:gd name="T7" fmla="*/ 7 h 13"/>
                <a:gd name="T8" fmla="*/ 4 w 12"/>
                <a:gd name="T9" fmla="*/ 7 h 13"/>
                <a:gd name="T10" fmla="*/ 7 w 12"/>
                <a:gd name="T11" fmla="*/ 7 h 13"/>
                <a:gd name="T12" fmla="*/ 11 w 12"/>
                <a:gd name="T13" fmla="*/ 13 h 13"/>
                <a:gd name="T14" fmla="*/ 12 w 12"/>
                <a:gd name="T15" fmla="*/ 12 h 13"/>
                <a:gd name="T16" fmla="*/ 4 w 12"/>
                <a:gd name="T17" fmla="*/ 0 h 13"/>
                <a:gd name="T18" fmla="*/ 0 w 12"/>
                <a:gd name="T1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3">
                  <a:moveTo>
                    <a:pt x="0" y="0"/>
                  </a:moveTo>
                  <a:cubicBezTo>
                    <a:pt x="0" y="2"/>
                    <a:pt x="0" y="4"/>
                    <a:pt x="0" y="7"/>
                  </a:cubicBezTo>
                  <a:cubicBezTo>
                    <a:pt x="0" y="7"/>
                    <a:pt x="0" y="7"/>
                    <a:pt x="0" y="7"/>
                  </a:cubicBezTo>
                  <a:cubicBezTo>
                    <a:pt x="1" y="7"/>
                    <a:pt x="2" y="7"/>
                    <a:pt x="2" y="7"/>
                  </a:cubicBezTo>
                  <a:cubicBezTo>
                    <a:pt x="3" y="7"/>
                    <a:pt x="4" y="7"/>
                    <a:pt x="4" y="7"/>
                  </a:cubicBezTo>
                  <a:cubicBezTo>
                    <a:pt x="5" y="7"/>
                    <a:pt x="6" y="7"/>
                    <a:pt x="7" y="7"/>
                  </a:cubicBezTo>
                  <a:cubicBezTo>
                    <a:pt x="7" y="9"/>
                    <a:pt x="10" y="13"/>
                    <a:pt x="11" y="13"/>
                  </a:cubicBezTo>
                  <a:cubicBezTo>
                    <a:pt x="12" y="13"/>
                    <a:pt x="12" y="12"/>
                    <a:pt x="12" y="12"/>
                  </a:cubicBezTo>
                  <a:cubicBezTo>
                    <a:pt x="12" y="6"/>
                    <a:pt x="6" y="5"/>
                    <a:pt x="4"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0" name="Freeform 74"/>
            <p:cNvSpPr>
              <a:spLocks/>
            </p:cNvSpPr>
            <p:nvPr/>
          </p:nvSpPr>
          <p:spPr bwMode="auto">
            <a:xfrm>
              <a:off x="7715" y="2592"/>
              <a:ext cx="43" cy="42"/>
            </a:xfrm>
            <a:custGeom>
              <a:avLst/>
              <a:gdLst>
                <a:gd name="T0" fmla="*/ 0 w 18"/>
                <a:gd name="T1" fmla="*/ 0 h 18"/>
                <a:gd name="T2" fmla="*/ 14 w 18"/>
                <a:gd name="T3" fmla="*/ 18 h 18"/>
                <a:gd name="T4" fmla="*/ 17 w 18"/>
                <a:gd name="T5" fmla="*/ 8 h 18"/>
                <a:gd name="T6" fmla="*/ 5 w 18"/>
                <a:gd name="T7" fmla="*/ 0 h 18"/>
                <a:gd name="T8" fmla="*/ 0 w 18"/>
                <a:gd name="T9" fmla="*/ 0 h 18"/>
              </a:gdLst>
              <a:ahLst/>
              <a:cxnLst>
                <a:cxn ang="0">
                  <a:pos x="T0" y="T1"/>
                </a:cxn>
                <a:cxn ang="0">
                  <a:pos x="T2" y="T3"/>
                </a:cxn>
                <a:cxn ang="0">
                  <a:pos x="T4" y="T5"/>
                </a:cxn>
                <a:cxn ang="0">
                  <a:pos x="T6" y="T7"/>
                </a:cxn>
                <a:cxn ang="0">
                  <a:pos x="T8" y="T9"/>
                </a:cxn>
              </a:cxnLst>
              <a:rect l="0" t="0" r="r" b="b"/>
              <a:pathLst>
                <a:path w="18" h="18">
                  <a:moveTo>
                    <a:pt x="0" y="0"/>
                  </a:moveTo>
                  <a:cubicBezTo>
                    <a:pt x="0" y="0"/>
                    <a:pt x="11" y="17"/>
                    <a:pt x="14" y="18"/>
                  </a:cubicBezTo>
                  <a:cubicBezTo>
                    <a:pt x="16" y="18"/>
                    <a:pt x="18" y="12"/>
                    <a:pt x="17" y="8"/>
                  </a:cubicBezTo>
                  <a:cubicBezTo>
                    <a:pt x="16" y="3"/>
                    <a:pt x="11" y="4"/>
                    <a:pt x="5"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1" name="Freeform 75"/>
            <p:cNvSpPr>
              <a:spLocks/>
            </p:cNvSpPr>
            <p:nvPr/>
          </p:nvSpPr>
          <p:spPr bwMode="auto">
            <a:xfrm>
              <a:off x="7760" y="2596"/>
              <a:ext cx="12" cy="3"/>
            </a:xfrm>
            <a:custGeom>
              <a:avLst/>
              <a:gdLst>
                <a:gd name="T0" fmla="*/ 2 w 5"/>
                <a:gd name="T1" fmla="*/ 0 h 1"/>
                <a:gd name="T2" fmla="*/ 0 w 5"/>
                <a:gd name="T3" fmla="*/ 1 h 1"/>
                <a:gd name="T4" fmla="*/ 2 w 5"/>
                <a:gd name="T5" fmla="*/ 1 h 1"/>
                <a:gd name="T6" fmla="*/ 5 w 5"/>
                <a:gd name="T7" fmla="*/ 1 h 1"/>
                <a:gd name="T8" fmla="*/ 2 w 5"/>
                <a:gd name="T9" fmla="*/ 0 h 1"/>
              </a:gdLst>
              <a:ahLst/>
              <a:cxnLst>
                <a:cxn ang="0">
                  <a:pos x="T0" y="T1"/>
                </a:cxn>
                <a:cxn ang="0">
                  <a:pos x="T2" y="T3"/>
                </a:cxn>
                <a:cxn ang="0">
                  <a:pos x="T4" y="T5"/>
                </a:cxn>
                <a:cxn ang="0">
                  <a:pos x="T6" y="T7"/>
                </a:cxn>
                <a:cxn ang="0">
                  <a:pos x="T8" y="T9"/>
                </a:cxn>
              </a:cxnLst>
              <a:rect l="0" t="0" r="r" b="b"/>
              <a:pathLst>
                <a:path w="5" h="1">
                  <a:moveTo>
                    <a:pt x="2" y="0"/>
                  </a:moveTo>
                  <a:cubicBezTo>
                    <a:pt x="1" y="0"/>
                    <a:pt x="0" y="1"/>
                    <a:pt x="0" y="1"/>
                  </a:cubicBezTo>
                  <a:cubicBezTo>
                    <a:pt x="0" y="1"/>
                    <a:pt x="1" y="1"/>
                    <a:pt x="2" y="1"/>
                  </a:cubicBezTo>
                  <a:cubicBezTo>
                    <a:pt x="3" y="1"/>
                    <a:pt x="4" y="1"/>
                    <a:pt x="5" y="1"/>
                  </a:cubicBezTo>
                  <a:cubicBezTo>
                    <a:pt x="4" y="1"/>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2" name="Freeform 76"/>
            <p:cNvSpPr>
              <a:spLocks/>
            </p:cNvSpPr>
            <p:nvPr/>
          </p:nvSpPr>
          <p:spPr bwMode="auto">
            <a:xfrm>
              <a:off x="7696" y="2147"/>
              <a:ext cx="78" cy="109"/>
            </a:xfrm>
            <a:custGeom>
              <a:avLst/>
              <a:gdLst>
                <a:gd name="T0" fmla="*/ 20 w 33"/>
                <a:gd name="T1" fmla="*/ 0 h 46"/>
                <a:gd name="T2" fmla="*/ 1 w 33"/>
                <a:gd name="T3" fmla="*/ 32 h 46"/>
                <a:gd name="T4" fmla="*/ 9 w 33"/>
                <a:gd name="T5" fmla="*/ 46 h 46"/>
                <a:gd name="T6" fmla="*/ 20 w 33"/>
                <a:gd name="T7" fmla="*/ 0 h 46"/>
              </a:gdLst>
              <a:ahLst/>
              <a:cxnLst>
                <a:cxn ang="0">
                  <a:pos x="T0" y="T1"/>
                </a:cxn>
                <a:cxn ang="0">
                  <a:pos x="T2" y="T3"/>
                </a:cxn>
                <a:cxn ang="0">
                  <a:pos x="T4" y="T5"/>
                </a:cxn>
                <a:cxn ang="0">
                  <a:pos x="T6" y="T7"/>
                </a:cxn>
              </a:cxnLst>
              <a:rect l="0" t="0" r="r" b="b"/>
              <a:pathLst>
                <a:path w="33" h="46">
                  <a:moveTo>
                    <a:pt x="20" y="0"/>
                  </a:moveTo>
                  <a:cubicBezTo>
                    <a:pt x="12" y="0"/>
                    <a:pt x="1" y="20"/>
                    <a:pt x="1" y="32"/>
                  </a:cubicBezTo>
                  <a:cubicBezTo>
                    <a:pt x="1" y="40"/>
                    <a:pt x="0" y="46"/>
                    <a:pt x="9" y="46"/>
                  </a:cubicBezTo>
                  <a:cubicBezTo>
                    <a:pt x="21" y="46"/>
                    <a:pt x="33" y="0"/>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3" name="Freeform 77"/>
            <p:cNvSpPr>
              <a:spLocks/>
            </p:cNvSpPr>
            <p:nvPr/>
          </p:nvSpPr>
          <p:spPr bwMode="auto">
            <a:xfrm>
              <a:off x="7285" y="2341"/>
              <a:ext cx="90" cy="73"/>
            </a:xfrm>
            <a:custGeom>
              <a:avLst/>
              <a:gdLst>
                <a:gd name="T0" fmla="*/ 32 w 38"/>
                <a:gd name="T1" fmla="*/ 0 h 31"/>
                <a:gd name="T2" fmla="*/ 3 w 38"/>
                <a:gd name="T3" fmla="*/ 13 h 31"/>
                <a:gd name="T4" fmla="*/ 3 w 38"/>
                <a:gd name="T5" fmla="*/ 21 h 31"/>
                <a:gd name="T6" fmla="*/ 14 w 38"/>
                <a:gd name="T7" fmla="*/ 31 h 31"/>
                <a:gd name="T8" fmla="*/ 38 w 38"/>
                <a:gd name="T9" fmla="*/ 8 h 31"/>
                <a:gd name="T10" fmla="*/ 32 w 38"/>
                <a:gd name="T11" fmla="*/ 0 h 31"/>
              </a:gdLst>
              <a:ahLst/>
              <a:cxnLst>
                <a:cxn ang="0">
                  <a:pos x="T0" y="T1"/>
                </a:cxn>
                <a:cxn ang="0">
                  <a:pos x="T2" y="T3"/>
                </a:cxn>
                <a:cxn ang="0">
                  <a:pos x="T4" y="T5"/>
                </a:cxn>
                <a:cxn ang="0">
                  <a:pos x="T6" y="T7"/>
                </a:cxn>
                <a:cxn ang="0">
                  <a:pos x="T8" y="T9"/>
                </a:cxn>
                <a:cxn ang="0">
                  <a:pos x="T10" y="T11"/>
                </a:cxn>
              </a:cxnLst>
              <a:rect l="0" t="0" r="r" b="b"/>
              <a:pathLst>
                <a:path w="38" h="31">
                  <a:moveTo>
                    <a:pt x="32" y="0"/>
                  </a:moveTo>
                  <a:cubicBezTo>
                    <a:pt x="25" y="0"/>
                    <a:pt x="7" y="13"/>
                    <a:pt x="3" y="13"/>
                  </a:cubicBezTo>
                  <a:cubicBezTo>
                    <a:pt x="0" y="13"/>
                    <a:pt x="3" y="18"/>
                    <a:pt x="3" y="21"/>
                  </a:cubicBezTo>
                  <a:cubicBezTo>
                    <a:pt x="3" y="28"/>
                    <a:pt x="6" y="31"/>
                    <a:pt x="14" y="31"/>
                  </a:cubicBezTo>
                  <a:cubicBezTo>
                    <a:pt x="22" y="31"/>
                    <a:pt x="38" y="15"/>
                    <a:pt x="38" y="8"/>
                  </a:cubicBezTo>
                  <a:cubicBezTo>
                    <a:pt x="38" y="5"/>
                    <a:pt x="34"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4" name="Freeform 78"/>
            <p:cNvSpPr>
              <a:spLocks/>
            </p:cNvSpPr>
            <p:nvPr/>
          </p:nvSpPr>
          <p:spPr bwMode="auto">
            <a:xfrm>
              <a:off x="6907" y="2220"/>
              <a:ext cx="413" cy="800"/>
            </a:xfrm>
            <a:custGeom>
              <a:avLst/>
              <a:gdLst>
                <a:gd name="T0" fmla="*/ 95 w 175"/>
                <a:gd name="T1" fmla="*/ 8 h 338"/>
                <a:gd name="T2" fmla="*/ 76 w 175"/>
                <a:gd name="T3" fmla="*/ 7 h 338"/>
                <a:gd name="T4" fmla="*/ 61 w 175"/>
                <a:gd name="T5" fmla="*/ 11 h 338"/>
                <a:gd name="T6" fmla="*/ 61 w 175"/>
                <a:gd name="T7" fmla="*/ 24 h 338"/>
                <a:gd name="T8" fmla="*/ 59 w 175"/>
                <a:gd name="T9" fmla="*/ 29 h 338"/>
                <a:gd name="T10" fmla="*/ 52 w 175"/>
                <a:gd name="T11" fmla="*/ 23 h 338"/>
                <a:gd name="T12" fmla="*/ 21 w 175"/>
                <a:gd name="T13" fmla="*/ 52 h 338"/>
                <a:gd name="T14" fmla="*/ 0 w 175"/>
                <a:gd name="T15" fmla="*/ 78 h 338"/>
                <a:gd name="T16" fmla="*/ 10 w 175"/>
                <a:gd name="T17" fmla="*/ 92 h 338"/>
                <a:gd name="T18" fmla="*/ 14 w 175"/>
                <a:gd name="T19" fmla="*/ 116 h 338"/>
                <a:gd name="T20" fmla="*/ 8 w 175"/>
                <a:gd name="T21" fmla="*/ 126 h 338"/>
                <a:gd name="T22" fmla="*/ 8 w 175"/>
                <a:gd name="T23" fmla="*/ 131 h 338"/>
                <a:gd name="T24" fmla="*/ 29 w 175"/>
                <a:gd name="T25" fmla="*/ 176 h 338"/>
                <a:gd name="T26" fmla="*/ 24 w 175"/>
                <a:gd name="T27" fmla="*/ 182 h 338"/>
                <a:gd name="T28" fmla="*/ 14 w 175"/>
                <a:gd name="T29" fmla="*/ 207 h 338"/>
                <a:gd name="T30" fmla="*/ 11 w 175"/>
                <a:gd name="T31" fmla="*/ 207 h 338"/>
                <a:gd name="T32" fmla="*/ 8 w 175"/>
                <a:gd name="T33" fmla="*/ 230 h 338"/>
                <a:gd name="T34" fmla="*/ 15 w 175"/>
                <a:gd name="T35" fmla="*/ 230 h 338"/>
                <a:gd name="T36" fmla="*/ 43 w 175"/>
                <a:gd name="T37" fmla="*/ 295 h 338"/>
                <a:gd name="T38" fmla="*/ 89 w 175"/>
                <a:gd name="T39" fmla="*/ 338 h 338"/>
                <a:gd name="T40" fmla="*/ 99 w 175"/>
                <a:gd name="T41" fmla="*/ 335 h 338"/>
                <a:gd name="T42" fmla="*/ 85 w 175"/>
                <a:gd name="T43" fmla="*/ 301 h 338"/>
                <a:gd name="T44" fmla="*/ 41 w 175"/>
                <a:gd name="T45" fmla="*/ 247 h 338"/>
                <a:gd name="T46" fmla="*/ 36 w 175"/>
                <a:gd name="T47" fmla="*/ 230 h 338"/>
                <a:gd name="T48" fmla="*/ 33 w 175"/>
                <a:gd name="T49" fmla="*/ 171 h 338"/>
                <a:gd name="T50" fmla="*/ 34 w 175"/>
                <a:gd name="T51" fmla="*/ 155 h 338"/>
                <a:gd name="T52" fmla="*/ 51 w 175"/>
                <a:gd name="T53" fmla="*/ 168 h 338"/>
                <a:gd name="T54" fmla="*/ 86 w 175"/>
                <a:gd name="T55" fmla="*/ 193 h 338"/>
                <a:gd name="T56" fmla="*/ 108 w 175"/>
                <a:gd name="T57" fmla="*/ 212 h 338"/>
                <a:gd name="T58" fmla="*/ 110 w 175"/>
                <a:gd name="T59" fmla="*/ 230 h 338"/>
                <a:gd name="T60" fmla="*/ 123 w 175"/>
                <a:gd name="T61" fmla="*/ 211 h 338"/>
                <a:gd name="T62" fmla="*/ 136 w 175"/>
                <a:gd name="T63" fmla="*/ 204 h 338"/>
                <a:gd name="T64" fmla="*/ 175 w 175"/>
                <a:gd name="T65" fmla="*/ 161 h 338"/>
                <a:gd name="T66" fmla="*/ 123 w 175"/>
                <a:gd name="T67" fmla="*/ 77 h 338"/>
                <a:gd name="T68" fmla="*/ 155 w 175"/>
                <a:gd name="T69" fmla="*/ 26 h 338"/>
                <a:gd name="T70" fmla="*/ 114 w 175"/>
                <a:gd name="T71"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5" h="338">
                  <a:moveTo>
                    <a:pt x="114" y="0"/>
                  </a:moveTo>
                  <a:cubicBezTo>
                    <a:pt x="107" y="0"/>
                    <a:pt x="102" y="8"/>
                    <a:pt x="95" y="8"/>
                  </a:cubicBezTo>
                  <a:cubicBezTo>
                    <a:pt x="95" y="8"/>
                    <a:pt x="93" y="8"/>
                    <a:pt x="92" y="7"/>
                  </a:cubicBezTo>
                  <a:cubicBezTo>
                    <a:pt x="76" y="7"/>
                    <a:pt x="76" y="7"/>
                    <a:pt x="76" y="7"/>
                  </a:cubicBezTo>
                  <a:cubicBezTo>
                    <a:pt x="75" y="7"/>
                    <a:pt x="75" y="7"/>
                    <a:pt x="75" y="7"/>
                  </a:cubicBezTo>
                  <a:cubicBezTo>
                    <a:pt x="72" y="7"/>
                    <a:pt x="61" y="11"/>
                    <a:pt x="61" y="11"/>
                  </a:cubicBezTo>
                  <a:cubicBezTo>
                    <a:pt x="61" y="16"/>
                    <a:pt x="61" y="19"/>
                    <a:pt x="61" y="24"/>
                  </a:cubicBezTo>
                  <a:cubicBezTo>
                    <a:pt x="61" y="24"/>
                    <a:pt x="61" y="24"/>
                    <a:pt x="61" y="24"/>
                  </a:cubicBezTo>
                  <a:cubicBezTo>
                    <a:pt x="61" y="24"/>
                    <a:pt x="61" y="24"/>
                    <a:pt x="61" y="24"/>
                  </a:cubicBezTo>
                  <a:cubicBezTo>
                    <a:pt x="61" y="26"/>
                    <a:pt x="60" y="29"/>
                    <a:pt x="59" y="29"/>
                  </a:cubicBezTo>
                  <a:cubicBezTo>
                    <a:pt x="58" y="29"/>
                    <a:pt x="55" y="28"/>
                    <a:pt x="55" y="23"/>
                  </a:cubicBezTo>
                  <a:cubicBezTo>
                    <a:pt x="52" y="23"/>
                    <a:pt x="52" y="23"/>
                    <a:pt x="52" y="23"/>
                  </a:cubicBezTo>
                  <a:cubicBezTo>
                    <a:pt x="52" y="23"/>
                    <a:pt x="52" y="23"/>
                    <a:pt x="52" y="23"/>
                  </a:cubicBezTo>
                  <a:cubicBezTo>
                    <a:pt x="42" y="39"/>
                    <a:pt x="34" y="43"/>
                    <a:pt x="21" y="52"/>
                  </a:cubicBezTo>
                  <a:cubicBezTo>
                    <a:pt x="17" y="54"/>
                    <a:pt x="11" y="53"/>
                    <a:pt x="8" y="56"/>
                  </a:cubicBezTo>
                  <a:cubicBezTo>
                    <a:pt x="3" y="61"/>
                    <a:pt x="0" y="69"/>
                    <a:pt x="0" y="78"/>
                  </a:cubicBezTo>
                  <a:cubicBezTo>
                    <a:pt x="0" y="78"/>
                    <a:pt x="0" y="78"/>
                    <a:pt x="0" y="78"/>
                  </a:cubicBezTo>
                  <a:cubicBezTo>
                    <a:pt x="0" y="88"/>
                    <a:pt x="6" y="88"/>
                    <a:pt x="10" y="92"/>
                  </a:cubicBezTo>
                  <a:cubicBezTo>
                    <a:pt x="13" y="98"/>
                    <a:pt x="14" y="109"/>
                    <a:pt x="14" y="116"/>
                  </a:cubicBezTo>
                  <a:cubicBezTo>
                    <a:pt x="14" y="116"/>
                    <a:pt x="14" y="116"/>
                    <a:pt x="14" y="116"/>
                  </a:cubicBezTo>
                  <a:cubicBezTo>
                    <a:pt x="14" y="120"/>
                    <a:pt x="10" y="126"/>
                    <a:pt x="8" y="127"/>
                  </a:cubicBezTo>
                  <a:cubicBezTo>
                    <a:pt x="8" y="126"/>
                    <a:pt x="8" y="126"/>
                    <a:pt x="8" y="126"/>
                  </a:cubicBezTo>
                  <a:cubicBezTo>
                    <a:pt x="8" y="128"/>
                    <a:pt x="8" y="129"/>
                    <a:pt x="8" y="131"/>
                  </a:cubicBezTo>
                  <a:cubicBezTo>
                    <a:pt x="8" y="131"/>
                    <a:pt x="8" y="131"/>
                    <a:pt x="8" y="131"/>
                  </a:cubicBezTo>
                  <a:cubicBezTo>
                    <a:pt x="8" y="137"/>
                    <a:pt x="14" y="139"/>
                    <a:pt x="17" y="143"/>
                  </a:cubicBezTo>
                  <a:cubicBezTo>
                    <a:pt x="21" y="147"/>
                    <a:pt x="29" y="172"/>
                    <a:pt x="29" y="176"/>
                  </a:cubicBezTo>
                  <a:cubicBezTo>
                    <a:pt x="29" y="176"/>
                    <a:pt x="29" y="176"/>
                    <a:pt x="29" y="176"/>
                  </a:cubicBezTo>
                  <a:cubicBezTo>
                    <a:pt x="29" y="179"/>
                    <a:pt x="25" y="180"/>
                    <a:pt x="24" y="182"/>
                  </a:cubicBezTo>
                  <a:cubicBezTo>
                    <a:pt x="20" y="192"/>
                    <a:pt x="18" y="198"/>
                    <a:pt x="14" y="207"/>
                  </a:cubicBezTo>
                  <a:cubicBezTo>
                    <a:pt x="14" y="207"/>
                    <a:pt x="14" y="207"/>
                    <a:pt x="14" y="207"/>
                  </a:cubicBezTo>
                  <a:cubicBezTo>
                    <a:pt x="12" y="207"/>
                    <a:pt x="12" y="207"/>
                    <a:pt x="12" y="207"/>
                  </a:cubicBezTo>
                  <a:cubicBezTo>
                    <a:pt x="11" y="207"/>
                    <a:pt x="11" y="207"/>
                    <a:pt x="11" y="207"/>
                  </a:cubicBezTo>
                  <a:cubicBezTo>
                    <a:pt x="10" y="214"/>
                    <a:pt x="8" y="219"/>
                    <a:pt x="8" y="227"/>
                  </a:cubicBezTo>
                  <a:cubicBezTo>
                    <a:pt x="8" y="228"/>
                    <a:pt x="7" y="230"/>
                    <a:pt x="8" y="230"/>
                  </a:cubicBezTo>
                  <a:cubicBezTo>
                    <a:pt x="10" y="231"/>
                    <a:pt x="11" y="231"/>
                    <a:pt x="11" y="231"/>
                  </a:cubicBezTo>
                  <a:cubicBezTo>
                    <a:pt x="12" y="231"/>
                    <a:pt x="12" y="230"/>
                    <a:pt x="15" y="230"/>
                  </a:cubicBezTo>
                  <a:cubicBezTo>
                    <a:pt x="24" y="230"/>
                    <a:pt x="28" y="249"/>
                    <a:pt x="31" y="256"/>
                  </a:cubicBezTo>
                  <a:cubicBezTo>
                    <a:pt x="37" y="268"/>
                    <a:pt x="38" y="279"/>
                    <a:pt x="43" y="295"/>
                  </a:cubicBezTo>
                  <a:cubicBezTo>
                    <a:pt x="49" y="312"/>
                    <a:pt x="63" y="328"/>
                    <a:pt x="80" y="333"/>
                  </a:cubicBezTo>
                  <a:cubicBezTo>
                    <a:pt x="83" y="334"/>
                    <a:pt x="83" y="338"/>
                    <a:pt x="89" y="338"/>
                  </a:cubicBezTo>
                  <a:cubicBezTo>
                    <a:pt x="90" y="338"/>
                    <a:pt x="91" y="336"/>
                    <a:pt x="92" y="336"/>
                  </a:cubicBezTo>
                  <a:cubicBezTo>
                    <a:pt x="95" y="336"/>
                    <a:pt x="95" y="336"/>
                    <a:pt x="99" y="335"/>
                  </a:cubicBezTo>
                  <a:cubicBezTo>
                    <a:pt x="97" y="330"/>
                    <a:pt x="97" y="327"/>
                    <a:pt x="95" y="320"/>
                  </a:cubicBezTo>
                  <a:cubicBezTo>
                    <a:pt x="92" y="314"/>
                    <a:pt x="85" y="310"/>
                    <a:pt x="85" y="301"/>
                  </a:cubicBezTo>
                  <a:cubicBezTo>
                    <a:pt x="85" y="296"/>
                    <a:pt x="87" y="296"/>
                    <a:pt x="87" y="291"/>
                  </a:cubicBezTo>
                  <a:cubicBezTo>
                    <a:pt x="87" y="265"/>
                    <a:pt x="55" y="261"/>
                    <a:pt x="41" y="247"/>
                  </a:cubicBezTo>
                  <a:cubicBezTo>
                    <a:pt x="38" y="243"/>
                    <a:pt x="37" y="234"/>
                    <a:pt x="35" y="230"/>
                  </a:cubicBezTo>
                  <a:cubicBezTo>
                    <a:pt x="36" y="230"/>
                    <a:pt x="36" y="230"/>
                    <a:pt x="36" y="230"/>
                  </a:cubicBezTo>
                  <a:cubicBezTo>
                    <a:pt x="36" y="215"/>
                    <a:pt x="18" y="221"/>
                    <a:pt x="18" y="205"/>
                  </a:cubicBezTo>
                  <a:cubicBezTo>
                    <a:pt x="18" y="191"/>
                    <a:pt x="33" y="186"/>
                    <a:pt x="33" y="171"/>
                  </a:cubicBezTo>
                  <a:cubicBezTo>
                    <a:pt x="33" y="166"/>
                    <a:pt x="31" y="165"/>
                    <a:pt x="31" y="161"/>
                  </a:cubicBezTo>
                  <a:cubicBezTo>
                    <a:pt x="31" y="158"/>
                    <a:pt x="30" y="155"/>
                    <a:pt x="34" y="155"/>
                  </a:cubicBezTo>
                  <a:cubicBezTo>
                    <a:pt x="40" y="155"/>
                    <a:pt x="46" y="156"/>
                    <a:pt x="48" y="162"/>
                  </a:cubicBezTo>
                  <a:cubicBezTo>
                    <a:pt x="48" y="162"/>
                    <a:pt x="50" y="168"/>
                    <a:pt x="51" y="168"/>
                  </a:cubicBezTo>
                  <a:cubicBezTo>
                    <a:pt x="59" y="171"/>
                    <a:pt x="67" y="172"/>
                    <a:pt x="74" y="179"/>
                  </a:cubicBezTo>
                  <a:cubicBezTo>
                    <a:pt x="80" y="185"/>
                    <a:pt x="74" y="193"/>
                    <a:pt x="86" y="193"/>
                  </a:cubicBezTo>
                  <a:cubicBezTo>
                    <a:pt x="86" y="201"/>
                    <a:pt x="97" y="204"/>
                    <a:pt x="105" y="204"/>
                  </a:cubicBezTo>
                  <a:cubicBezTo>
                    <a:pt x="105" y="207"/>
                    <a:pt x="106" y="211"/>
                    <a:pt x="108" y="212"/>
                  </a:cubicBezTo>
                  <a:cubicBezTo>
                    <a:pt x="106" y="213"/>
                    <a:pt x="106" y="215"/>
                    <a:pt x="106" y="219"/>
                  </a:cubicBezTo>
                  <a:cubicBezTo>
                    <a:pt x="106" y="222"/>
                    <a:pt x="108" y="230"/>
                    <a:pt x="110" y="230"/>
                  </a:cubicBezTo>
                  <a:cubicBezTo>
                    <a:pt x="112" y="230"/>
                    <a:pt x="123" y="222"/>
                    <a:pt x="123" y="217"/>
                  </a:cubicBezTo>
                  <a:cubicBezTo>
                    <a:pt x="123" y="216"/>
                    <a:pt x="123" y="214"/>
                    <a:pt x="123" y="211"/>
                  </a:cubicBezTo>
                  <a:cubicBezTo>
                    <a:pt x="123" y="212"/>
                    <a:pt x="123" y="215"/>
                    <a:pt x="125" y="215"/>
                  </a:cubicBezTo>
                  <a:cubicBezTo>
                    <a:pt x="131" y="215"/>
                    <a:pt x="130" y="207"/>
                    <a:pt x="136" y="204"/>
                  </a:cubicBezTo>
                  <a:cubicBezTo>
                    <a:pt x="150" y="197"/>
                    <a:pt x="152" y="191"/>
                    <a:pt x="168" y="187"/>
                  </a:cubicBezTo>
                  <a:cubicBezTo>
                    <a:pt x="168" y="177"/>
                    <a:pt x="175" y="173"/>
                    <a:pt x="175" y="161"/>
                  </a:cubicBezTo>
                  <a:cubicBezTo>
                    <a:pt x="175" y="143"/>
                    <a:pt x="166" y="120"/>
                    <a:pt x="154" y="111"/>
                  </a:cubicBezTo>
                  <a:cubicBezTo>
                    <a:pt x="140" y="103"/>
                    <a:pt x="135" y="89"/>
                    <a:pt x="123" y="77"/>
                  </a:cubicBezTo>
                  <a:cubicBezTo>
                    <a:pt x="121" y="75"/>
                    <a:pt x="118" y="74"/>
                    <a:pt x="118" y="69"/>
                  </a:cubicBezTo>
                  <a:cubicBezTo>
                    <a:pt x="118" y="47"/>
                    <a:pt x="144" y="43"/>
                    <a:pt x="155" y="26"/>
                  </a:cubicBezTo>
                  <a:cubicBezTo>
                    <a:pt x="147" y="24"/>
                    <a:pt x="136" y="20"/>
                    <a:pt x="136" y="6"/>
                  </a:cubicBezTo>
                  <a:cubicBezTo>
                    <a:pt x="127" y="6"/>
                    <a:pt x="122" y="0"/>
                    <a:pt x="1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5" name="Freeform 79"/>
            <p:cNvSpPr>
              <a:spLocks/>
            </p:cNvSpPr>
            <p:nvPr/>
          </p:nvSpPr>
          <p:spPr bwMode="auto">
            <a:xfrm>
              <a:off x="7172" y="3121"/>
              <a:ext cx="59" cy="55"/>
            </a:xfrm>
            <a:custGeom>
              <a:avLst/>
              <a:gdLst>
                <a:gd name="T0" fmla="*/ 12 w 25"/>
                <a:gd name="T1" fmla="*/ 0 h 23"/>
                <a:gd name="T2" fmla="*/ 0 w 25"/>
                <a:gd name="T3" fmla="*/ 7 h 23"/>
                <a:gd name="T4" fmla="*/ 11 w 25"/>
                <a:gd name="T5" fmla="*/ 12 h 23"/>
                <a:gd name="T6" fmla="*/ 15 w 25"/>
                <a:gd name="T7" fmla="*/ 20 h 23"/>
                <a:gd name="T8" fmla="*/ 22 w 25"/>
                <a:gd name="T9" fmla="*/ 23 h 23"/>
                <a:gd name="T10" fmla="*/ 25 w 25"/>
                <a:gd name="T11" fmla="*/ 23 h 23"/>
                <a:gd name="T12" fmla="*/ 25 w 25"/>
                <a:gd name="T13" fmla="*/ 18 h 23"/>
                <a:gd name="T14" fmla="*/ 12 w 25"/>
                <a:gd name="T15" fmla="*/ 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3">
                  <a:moveTo>
                    <a:pt x="12" y="0"/>
                  </a:moveTo>
                  <a:cubicBezTo>
                    <a:pt x="8" y="0"/>
                    <a:pt x="0" y="4"/>
                    <a:pt x="0" y="7"/>
                  </a:cubicBezTo>
                  <a:cubicBezTo>
                    <a:pt x="0" y="11"/>
                    <a:pt x="9" y="8"/>
                    <a:pt x="11" y="12"/>
                  </a:cubicBezTo>
                  <a:cubicBezTo>
                    <a:pt x="12" y="14"/>
                    <a:pt x="14" y="20"/>
                    <a:pt x="15" y="20"/>
                  </a:cubicBezTo>
                  <a:cubicBezTo>
                    <a:pt x="17" y="20"/>
                    <a:pt x="18" y="23"/>
                    <a:pt x="22" y="23"/>
                  </a:cubicBezTo>
                  <a:cubicBezTo>
                    <a:pt x="23" y="23"/>
                    <a:pt x="24" y="23"/>
                    <a:pt x="25" y="23"/>
                  </a:cubicBezTo>
                  <a:cubicBezTo>
                    <a:pt x="25" y="21"/>
                    <a:pt x="25" y="19"/>
                    <a:pt x="25" y="18"/>
                  </a:cubicBezTo>
                  <a:cubicBezTo>
                    <a:pt x="17" y="18"/>
                    <a:pt x="14" y="8"/>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6" name="Freeform 80"/>
            <p:cNvSpPr>
              <a:spLocks/>
            </p:cNvSpPr>
            <p:nvPr/>
          </p:nvSpPr>
          <p:spPr bwMode="auto">
            <a:xfrm>
              <a:off x="7261" y="3162"/>
              <a:ext cx="26" cy="21"/>
            </a:xfrm>
            <a:custGeom>
              <a:avLst/>
              <a:gdLst>
                <a:gd name="T0" fmla="*/ 6 w 11"/>
                <a:gd name="T1" fmla="*/ 0 h 9"/>
                <a:gd name="T2" fmla="*/ 1 w 11"/>
                <a:gd name="T3" fmla="*/ 0 h 9"/>
                <a:gd name="T4" fmla="*/ 1 w 11"/>
                <a:gd name="T5" fmla="*/ 3 h 9"/>
                <a:gd name="T6" fmla="*/ 5 w 11"/>
                <a:gd name="T7" fmla="*/ 9 h 9"/>
                <a:gd name="T8" fmla="*/ 11 w 11"/>
                <a:gd name="T9" fmla="*/ 3 h 9"/>
                <a:gd name="T10" fmla="*/ 6 w 11"/>
                <a:gd name="T11" fmla="*/ 0 h 9"/>
              </a:gdLst>
              <a:ahLst/>
              <a:cxnLst>
                <a:cxn ang="0">
                  <a:pos x="T0" y="T1"/>
                </a:cxn>
                <a:cxn ang="0">
                  <a:pos x="T2" y="T3"/>
                </a:cxn>
                <a:cxn ang="0">
                  <a:pos x="T4" y="T5"/>
                </a:cxn>
                <a:cxn ang="0">
                  <a:pos x="T6" y="T7"/>
                </a:cxn>
                <a:cxn ang="0">
                  <a:pos x="T8" y="T9"/>
                </a:cxn>
                <a:cxn ang="0">
                  <a:pos x="T10" y="T11"/>
                </a:cxn>
              </a:cxnLst>
              <a:rect l="0" t="0" r="r" b="b"/>
              <a:pathLst>
                <a:path w="11" h="9">
                  <a:moveTo>
                    <a:pt x="6" y="0"/>
                  </a:moveTo>
                  <a:cubicBezTo>
                    <a:pt x="4" y="0"/>
                    <a:pt x="2" y="0"/>
                    <a:pt x="1" y="0"/>
                  </a:cubicBezTo>
                  <a:cubicBezTo>
                    <a:pt x="0" y="0"/>
                    <a:pt x="1" y="2"/>
                    <a:pt x="1" y="3"/>
                  </a:cubicBezTo>
                  <a:cubicBezTo>
                    <a:pt x="1" y="5"/>
                    <a:pt x="2" y="9"/>
                    <a:pt x="5" y="9"/>
                  </a:cubicBezTo>
                  <a:cubicBezTo>
                    <a:pt x="8" y="9"/>
                    <a:pt x="10" y="6"/>
                    <a:pt x="11" y="3"/>
                  </a:cubicBezTo>
                  <a:cubicBezTo>
                    <a:pt x="9" y="2"/>
                    <a:pt x="7"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7" name="Freeform 81"/>
            <p:cNvSpPr>
              <a:spLocks/>
            </p:cNvSpPr>
            <p:nvPr/>
          </p:nvSpPr>
          <p:spPr bwMode="auto">
            <a:xfrm>
              <a:off x="6945" y="3107"/>
              <a:ext cx="23" cy="36"/>
            </a:xfrm>
            <a:custGeom>
              <a:avLst/>
              <a:gdLst>
                <a:gd name="T0" fmla="*/ 5 w 10"/>
                <a:gd name="T1" fmla="*/ 0 h 15"/>
                <a:gd name="T2" fmla="*/ 3 w 10"/>
                <a:gd name="T3" fmla="*/ 0 h 15"/>
                <a:gd name="T4" fmla="*/ 3 w 10"/>
                <a:gd name="T5" fmla="*/ 0 h 15"/>
                <a:gd name="T6" fmla="*/ 3 w 10"/>
                <a:gd name="T7" fmla="*/ 0 h 15"/>
                <a:gd name="T8" fmla="*/ 0 w 10"/>
                <a:gd name="T9" fmla="*/ 0 h 15"/>
                <a:gd name="T10" fmla="*/ 0 w 10"/>
                <a:gd name="T11" fmla="*/ 2 h 15"/>
                <a:gd name="T12" fmla="*/ 10 w 10"/>
                <a:gd name="T13" fmla="*/ 15 h 15"/>
                <a:gd name="T14" fmla="*/ 5 w 10"/>
                <a:gd name="T15" fmla="*/ 2 h 15"/>
                <a:gd name="T16" fmla="*/ 5 w 10"/>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5">
                  <a:moveTo>
                    <a:pt x="5" y="0"/>
                  </a:moveTo>
                  <a:cubicBezTo>
                    <a:pt x="3" y="0"/>
                    <a:pt x="3" y="0"/>
                    <a:pt x="3" y="0"/>
                  </a:cubicBezTo>
                  <a:cubicBezTo>
                    <a:pt x="3" y="0"/>
                    <a:pt x="3" y="0"/>
                    <a:pt x="3" y="0"/>
                  </a:cubicBezTo>
                  <a:cubicBezTo>
                    <a:pt x="3" y="0"/>
                    <a:pt x="3" y="0"/>
                    <a:pt x="3" y="0"/>
                  </a:cubicBezTo>
                  <a:cubicBezTo>
                    <a:pt x="0" y="0"/>
                    <a:pt x="0" y="0"/>
                    <a:pt x="0" y="0"/>
                  </a:cubicBezTo>
                  <a:cubicBezTo>
                    <a:pt x="0" y="0"/>
                    <a:pt x="0" y="1"/>
                    <a:pt x="0" y="2"/>
                  </a:cubicBezTo>
                  <a:cubicBezTo>
                    <a:pt x="0" y="6"/>
                    <a:pt x="7" y="14"/>
                    <a:pt x="10" y="15"/>
                  </a:cubicBezTo>
                  <a:cubicBezTo>
                    <a:pt x="10" y="9"/>
                    <a:pt x="8" y="6"/>
                    <a:pt x="5" y="2"/>
                  </a:cubicBezTo>
                  <a:cubicBezTo>
                    <a:pt x="5" y="2"/>
                    <a:pt x="5"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8" name="Freeform 82"/>
            <p:cNvSpPr>
              <a:spLocks/>
            </p:cNvSpPr>
            <p:nvPr/>
          </p:nvSpPr>
          <p:spPr bwMode="auto">
            <a:xfrm>
              <a:off x="6900" y="3032"/>
              <a:ext cx="35" cy="28"/>
            </a:xfrm>
            <a:custGeom>
              <a:avLst/>
              <a:gdLst>
                <a:gd name="T0" fmla="*/ 3 w 15"/>
                <a:gd name="T1" fmla="*/ 0 h 12"/>
                <a:gd name="T2" fmla="*/ 0 w 15"/>
                <a:gd name="T3" fmla="*/ 1 h 12"/>
                <a:gd name="T4" fmla="*/ 1 w 15"/>
                <a:gd name="T5" fmla="*/ 1 h 12"/>
                <a:gd name="T6" fmla="*/ 10 w 15"/>
                <a:gd name="T7" fmla="*/ 12 h 12"/>
                <a:gd name="T8" fmla="*/ 3 w 15"/>
                <a:gd name="T9" fmla="*/ 0 h 12"/>
              </a:gdLst>
              <a:ahLst/>
              <a:cxnLst>
                <a:cxn ang="0">
                  <a:pos x="T0" y="T1"/>
                </a:cxn>
                <a:cxn ang="0">
                  <a:pos x="T2" y="T3"/>
                </a:cxn>
                <a:cxn ang="0">
                  <a:pos x="T4" y="T5"/>
                </a:cxn>
                <a:cxn ang="0">
                  <a:pos x="T6" y="T7"/>
                </a:cxn>
                <a:cxn ang="0">
                  <a:pos x="T8" y="T9"/>
                </a:cxn>
              </a:cxnLst>
              <a:rect l="0" t="0" r="r" b="b"/>
              <a:pathLst>
                <a:path w="15" h="12">
                  <a:moveTo>
                    <a:pt x="3" y="0"/>
                  </a:moveTo>
                  <a:cubicBezTo>
                    <a:pt x="0" y="1"/>
                    <a:pt x="0" y="1"/>
                    <a:pt x="0" y="1"/>
                  </a:cubicBezTo>
                  <a:cubicBezTo>
                    <a:pt x="1" y="1"/>
                    <a:pt x="1" y="1"/>
                    <a:pt x="1" y="1"/>
                  </a:cubicBezTo>
                  <a:cubicBezTo>
                    <a:pt x="1" y="4"/>
                    <a:pt x="8" y="12"/>
                    <a:pt x="10" y="12"/>
                  </a:cubicBezTo>
                  <a:cubicBezTo>
                    <a:pt x="15" y="12"/>
                    <a:pt x="6" y="2"/>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09" name="Freeform 83"/>
            <p:cNvSpPr>
              <a:spLocks/>
            </p:cNvSpPr>
            <p:nvPr/>
          </p:nvSpPr>
          <p:spPr bwMode="auto">
            <a:xfrm>
              <a:off x="8039" y="1811"/>
              <a:ext cx="85" cy="107"/>
            </a:xfrm>
            <a:custGeom>
              <a:avLst/>
              <a:gdLst>
                <a:gd name="T0" fmla="*/ 17 w 36"/>
                <a:gd name="T1" fmla="*/ 0 h 45"/>
                <a:gd name="T2" fmla="*/ 0 w 36"/>
                <a:gd name="T3" fmla="*/ 14 h 45"/>
                <a:gd name="T4" fmla="*/ 6 w 36"/>
                <a:gd name="T5" fmla="*/ 19 h 45"/>
                <a:gd name="T6" fmla="*/ 12 w 36"/>
                <a:gd name="T7" fmla="*/ 17 h 45"/>
                <a:gd name="T8" fmla="*/ 12 w 36"/>
                <a:gd name="T9" fmla="*/ 13 h 45"/>
                <a:gd name="T10" fmla="*/ 16 w 36"/>
                <a:gd name="T11" fmla="*/ 19 h 45"/>
                <a:gd name="T12" fmla="*/ 14 w 36"/>
                <a:gd name="T13" fmla="*/ 27 h 45"/>
                <a:gd name="T14" fmla="*/ 9 w 36"/>
                <a:gd name="T15" fmla="*/ 35 h 45"/>
                <a:gd name="T16" fmla="*/ 16 w 36"/>
                <a:gd name="T17" fmla="*/ 44 h 45"/>
                <a:gd name="T18" fmla="*/ 16 w 36"/>
                <a:gd name="T19" fmla="*/ 41 h 45"/>
                <a:gd name="T20" fmla="*/ 18 w 36"/>
                <a:gd name="T21" fmla="*/ 45 h 45"/>
                <a:gd name="T22" fmla="*/ 31 w 36"/>
                <a:gd name="T23" fmla="*/ 19 h 45"/>
                <a:gd name="T24" fmla="*/ 33 w 36"/>
                <a:gd name="T25" fmla="*/ 20 h 45"/>
                <a:gd name="T26" fmla="*/ 36 w 36"/>
                <a:gd name="T27" fmla="*/ 19 h 45"/>
                <a:gd name="T28" fmla="*/ 36 w 36"/>
                <a:gd name="T29" fmla="*/ 14 h 45"/>
                <a:gd name="T30" fmla="*/ 31 w 36"/>
                <a:gd name="T31" fmla="*/ 10 h 45"/>
                <a:gd name="T32" fmla="*/ 31 w 36"/>
                <a:gd name="T33" fmla="*/ 5 h 45"/>
                <a:gd name="T34" fmla="*/ 17 w 36"/>
                <a:gd name="T3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45">
                  <a:moveTo>
                    <a:pt x="17" y="0"/>
                  </a:moveTo>
                  <a:cubicBezTo>
                    <a:pt x="15" y="0"/>
                    <a:pt x="0" y="10"/>
                    <a:pt x="0" y="14"/>
                  </a:cubicBezTo>
                  <a:cubicBezTo>
                    <a:pt x="0" y="16"/>
                    <a:pt x="3" y="19"/>
                    <a:pt x="6" y="19"/>
                  </a:cubicBezTo>
                  <a:cubicBezTo>
                    <a:pt x="7" y="19"/>
                    <a:pt x="9" y="17"/>
                    <a:pt x="12" y="17"/>
                  </a:cubicBezTo>
                  <a:cubicBezTo>
                    <a:pt x="11" y="16"/>
                    <a:pt x="12" y="14"/>
                    <a:pt x="12" y="13"/>
                  </a:cubicBezTo>
                  <a:cubicBezTo>
                    <a:pt x="13" y="15"/>
                    <a:pt x="13" y="18"/>
                    <a:pt x="16" y="19"/>
                  </a:cubicBezTo>
                  <a:cubicBezTo>
                    <a:pt x="14" y="27"/>
                    <a:pt x="14" y="27"/>
                    <a:pt x="14" y="27"/>
                  </a:cubicBezTo>
                  <a:cubicBezTo>
                    <a:pt x="14" y="27"/>
                    <a:pt x="9" y="34"/>
                    <a:pt x="9" y="35"/>
                  </a:cubicBezTo>
                  <a:cubicBezTo>
                    <a:pt x="9" y="37"/>
                    <a:pt x="12" y="44"/>
                    <a:pt x="16" y="44"/>
                  </a:cubicBezTo>
                  <a:cubicBezTo>
                    <a:pt x="16" y="41"/>
                    <a:pt x="16" y="41"/>
                    <a:pt x="16" y="41"/>
                  </a:cubicBezTo>
                  <a:cubicBezTo>
                    <a:pt x="16" y="42"/>
                    <a:pt x="16" y="45"/>
                    <a:pt x="18" y="45"/>
                  </a:cubicBezTo>
                  <a:cubicBezTo>
                    <a:pt x="25" y="45"/>
                    <a:pt x="29" y="29"/>
                    <a:pt x="31" y="19"/>
                  </a:cubicBezTo>
                  <a:cubicBezTo>
                    <a:pt x="32" y="20"/>
                    <a:pt x="32" y="20"/>
                    <a:pt x="33" y="20"/>
                  </a:cubicBezTo>
                  <a:cubicBezTo>
                    <a:pt x="34" y="20"/>
                    <a:pt x="35" y="19"/>
                    <a:pt x="36" y="19"/>
                  </a:cubicBezTo>
                  <a:cubicBezTo>
                    <a:pt x="35" y="18"/>
                    <a:pt x="36" y="16"/>
                    <a:pt x="36" y="14"/>
                  </a:cubicBezTo>
                  <a:cubicBezTo>
                    <a:pt x="31" y="10"/>
                    <a:pt x="31" y="10"/>
                    <a:pt x="31" y="10"/>
                  </a:cubicBezTo>
                  <a:cubicBezTo>
                    <a:pt x="29" y="10"/>
                    <a:pt x="31" y="6"/>
                    <a:pt x="31" y="5"/>
                  </a:cubicBezTo>
                  <a:cubicBezTo>
                    <a:pt x="24" y="5"/>
                    <a:pt x="21"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0" name="Freeform 84"/>
            <p:cNvSpPr>
              <a:spLocks/>
            </p:cNvSpPr>
            <p:nvPr/>
          </p:nvSpPr>
          <p:spPr bwMode="auto">
            <a:xfrm>
              <a:off x="8138" y="1788"/>
              <a:ext cx="92" cy="66"/>
            </a:xfrm>
            <a:custGeom>
              <a:avLst/>
              <a:gdLst>
                <a:gd name="T0" fmla="*/ 28 w 39"/>
                <a:gd name="T1" fmla="*/ 0 h 28"/>
                <a:gd name="T2" fmla="*/ 13 w 39"/>
                <a:gd name="T3" fmla="*/ 7 h 28"/>
                <a:gd name="T4" fmla="*/ 10 w 39"/>
                <a:gd name="T5" fmla="*/ 6 h 28"/>
                <a:gd name="T6" fmla="*/ 0 w 39"/>
                <a:gd name="T7" fmla="*/ 14 h 28"/>
                <a:gd name="T8" fmla="*/ 4 w 39"/>
                <a:gd name="T9" fmla="*/ 20 h 28"/>
                <a:gd name="T10" fmla="*/ 7 w 39"/>
                <a:gd name="T11" fmla="*/ 28 h 28"/>
                <a:gd name="T12" fmla="*/ 20 w 39"/>
                <a:gd name="T13" fmla="*/ 15 h 28"/>
                <a:gd name="T14" fmla="*/ 28 w 39"/>
                <a:gd name="T15" fmla="*/ 18 h 28"/>
                <a:gd name="T16" fmla="*/ 28 w 3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8">
                  <a:moveTo>
                    <a:pt x="28" y="0"/>
                  </a:moveTo>
                  <a:cubicBezTo>
                    <a:pt x="21" y="0"/>
                    <a:pt x="19" y="7"/>
                    <a:pt x="13" y="7"/>
                  </a:cubicBezTo>
                  <a:cubicBezTo>
                    <a:pt x="12" y="7"/>
                    <a:pt x="11" y="7"/>
                    <a:pt x="10" y="6"/>
                  </a:cubicBezTo>
                  <a:cubicBezTo>
                    <a:pt x="10" y="7"/>
                    <a:pt x="0" y="14"/>
                    <a:pt x="0" y="14"/>
                  </a:cubicBezTo>
                  <a:cubicBezTo>
                    <a:pt x="0" y="17"/>
                    <a:pt x="1" y="18"/>
                    <a:pt x="4" y="20"/>
                  </a:cubicBezTo>
                  <a:cubicBezTo>
                    <a:pt x="3" y="23"/>
                    <a:pt x="4" y="28"/>
                    <a:pt x="7" y="28"/>
                  </a:cubicBezTo>
                  <a:cubicBezTo>
                    <a:pt x="14" y="28"/>
                    <a:pt x="15" y="19"/>
                    <a:pt x="20" y="15"/>
                  </a:cubicBezTo>
                  <a:cubicBezTo>
                    <a:pt x="21" y="15"/>
                    <a:pt x="23" y="18"/>
                    <a:pt x="28" y="18"/>
                  </a:cubicBezTo>
                  <a:cubicBezTo>
                    <a:pt x="33" y="18"/>
                    <a:pt x="39" y="0"/>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1" name="Freeform 85"/>
            <p:cNvSpPr>
              <a:spLocks/>
            </p:cNvSpPr>
            <p:nvPr/>
          </p:nvSpPr>
          <p:spPr bwMode="auto">
            <a:xfrm>
              <a:off x="8086" y="1501"/>
              <a:ext cx="397" cy="324"/>
            </a:xfrm>
            <a:custGeom>
              <a:avLst/>
              <a:gdLst>
                <a:gd name="T0" fmla="*/ 154 w 168"/>
                <a:gd name="T1" fmla="*/ 0 h 137"/>
                <a:gd name="T2" fmla="*/ 155 w 168"/>
                <a:gd name="T3" fmla="*/ 5 h 137"/>
                <a:gd name="T4" fmla="*/ 156 w 168"/>
                <a:gd name="T5" fmla="*/ 5 h 137"/>
                <a:gd name="T6" fmla="*/ 152 w 168"/>
                <a:gd name="T7" fmla="*/ 7 h 137"/>
                <a:gd name="T8" fmla="*/ 149 w 168"/>
                <a:gd name="T9" fmla="*/ 4 h 137"/>
                <a:gd name="T10" fmla="*/ 137 w 168"/>
                <a:gd name="T11" fmla="*/ 23 h 137"/>
                <a:gd name="T12" fmla="*/ 139 w 168"/>
                <a:gd name="T13" fmla="*/ 30 h 137"/>
                <a:gd name="T14" fmla="*/ 110 w 168"/>
                <a:gd name="T15" fmla="*/ 72 h 137"/>
                <a:gd name="T16" fmla="*/ 95 w 168"/>
                <a:gd name="T17" fmla="*/ 80 h 137"/>
                <a:gd name="T18" fmla="*/ 92 w 168"/>
                <a:gd name="T19" fmla="*/ 77 h 137"/>
                <a:gd name="T20" fmla="*/ 95 w 168"/>
                <a:gd name="T21" fmla="*/ 71 h 137"/>
                <a:gd name="T22" fmla="*/ 86 w 168"/>
                <a:gd name="T23" fmla="*/ 84 h 137"/>
                <a:gd name="T24" fmla="*/ 69 w 168"/>
                <a:gd name="T25" fmla="*/ 101 h 137"/>
                <a:gd name="T26" fmla="*/ 36 w 168"/>
                <a:gd name="T27" fmla="*/ 101 h 137"/>
                <a:gd name="T28" fmla="*/ 7 w 168"/>
                <a:gd name="T29" fmla="*/ 121 h 137"/>
                <a:gd name="T30" fmla="*/ 0 w 168"/>
                <a:gd name="T31" fmla="*/ 125 h 137"/>
                <a:gd name="T32" fmla="*/ 7 w 168"/>
                <a:gd name="T33" fmla="*/ 127 h 137"/>
                <a:gd name="T34" fmla="*/ 35 w 168"/>
                <a:gd name="T35" fmla="*/ 120 h 137"/>
                <a:gd name="T36" fmla="*/ 39 w 168"/>
                <a:gd name="T37" fmla="*/ 119 h 137"/>
                <a:gd name="T38" fmla="*/ 41 w 168"/>
                <a:gd name="T39" fmla="*/ 119 h 137"/>
                <a:gd name="T40" fmla="*/ 42 w 168"/>
                <a:gd name="T41" fmla="*/ 119 h 137"/>
                <a:gd name="T42" fmla="*/ 46 w 168"/>
                <a:gd name="T43" fmla="*/ 118 h 137"/>
                <a:gd name="T44" fmla="*/ 52 w 168"/>
                <a:gd name="T45" fmla="*/ 114 h 137"/>
                <a:gd name="T46" fmla="*/ 68 w 168"/>
                <a:gd name="T47" fmla="*/ 119 h 137"/>
                <a:gd name="T48" fmla="*/ 66 w 168"/>
                <a:gd name="T49" fmla="*/ 128 h 137"/>
                <a:gd name="T50" fmla="*/ 66 w 168"/>
                <a:gd name="T51" fmla="*/ 132 h 137"/>
                <a:gd name="T52" fmla="*/ 73 w 168"/>
                <a:gd name="T53" fmla="*/ 137 h 137"/>
                <a:gd name="T54" fmla="*/ 86 w 168"/>
                <a:gd name="T55" fmla="*/ 124 h 137"/>
                <a:gd name="T56" fmla="*/ 91 w 168"/>
                <a:gd name="T57" fmla="*/ 123 h 137"/>
                <a:gd name="T58" fmla="*/ 86 w 168"/>
                <a:gd name="T59" fmla="*/ 115 h 137"/>
                <a:gd name="T60" fmla="*/ 89 w 168"/>
                <a:gd name="T61" fmla="*/ 110 h 137"/>
                <a:gd name="T62" fmla="*/ 104 w 168"/>
                <a:gd name="T63" fmla="*/ 119 h 137"/>
                <a:gd name="T64" fmla="*/ 115 w 168"/>
                <a:gd name="T65" fmla="*/ 113 h 137"/>
                <a:gd name="T66" fmla="*/ 120 w 168"/>
                <a:gd name="T67" fmla="*/ 113 h 137"/>
                <a:gd name="T68" fmla="*/ 123 w 168"/>
                <a:gd name="T69" fmla="*/ 116 h 137"/>
                <a:gd name="T70" fmla="*/ 137 w 168"/>
                <a:gd name="T71" fmla="*/ 103 h 137"/>
                <a:gd name="T72" fmla="*/ 137 w 168"/>
                <a:gd name="T73" fmla="*/ 111 h 137"/>
                <a:gd name="T74" fmla="*/ 149 w 168"/>
                <a:gd name="T75" fmla="*/ 101 h 137"/>
                <a:gd name="T76" fmla="*/ 147 w 168"/>
                <a:gd name="T77" fmla="*/ 91 h 137"/>
                <a:gd name="T78" fmla="*/ 153 w 168"/>
                <a:gd name="T79" fmla="*/ 76 h 137"/>
                <a:gd name="T80" fmla="*/ 156 w 168"/>
                <a:gd name="T81" fmla="*/ 52 h 137"/>
                <a:gd name="T82" fmla="*/ 157 w 168"/>
                <a:gd name="T83" fmla="*/ 52 h 137"/>
                <a:gd name="T84" fmla="*/ 158 w 168"/>
                <a:gd name="T85" fmla="*/ 52 h 137"/>
                <a:gd name="T86" fmla="*/ 159 w 168"/>
                <a:gd name="T87" fmla="*/ 52 h 137"/>
                <a:gd name="T88" fmla="*/ 161 w 168"/>
                <a:gd name="T89" fmla="*/ 51 h 137"/>
                <a:gd name="T90" fmla="*/ 161 w 168"/>
                <a:gd name="T91" fmla="*/ 48 h 137"/>
                <a:gd name="T92" fmla="*/ 168 w 168"/>
                <a:gd name="T93" fmla="*/ 32 h 137"/>
                <a:gd name="T94" fmla="*/ 161 w 168"/>
                <a:gd name="T95" fmla="*/ 13 h 137"/>
                <a:gd name="T96" fmla="*/ 160 w 168"/>
                <a:gd name="T97" fmla="*/ 3 h 137"/>
                <a:gd name="T98" fmla="*/ 154 w 168"/>
                <a:gd name="T99"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8" h="137">
                  <a:moveTo>
                    <a:pt x="154" y="0"/>
                  </a:moveTo>
                  <a:cubicBezTo>
                    <a:pt x="152" y="0"/>
                    <a:pt x="153" y="5"/>
                    <a:pt x="155" y="5"/>
                  </a:cubicBezTo>
                  <a:cubicBezTo>
                    <a:pt x="155" y="5"/>
                    <a:pt x="156" y="5"/>
                    <a:pt x="156" y="5"/>
                  </a:cubicBezTo>
                  <a:cubicBezTo>
                    <a:pt x="154" y="7"/>
                    <a:pt x="153" y="7"/>
                    <a:pt x="152" y="7"/>
                  </a:cubicBezTo>
                  <a:cubicBezTo>
                    <a:pt x="150" y="7"/>
                    <a:pt x="150" y="4"/>
                    <a:pt x="149" y="4"/>
                  </a:cubicBezTo>
                  <a:cubicBezTo>
                    <a:pt x="142" y="4"/>
                    <a:pt x="137" y="17"/>
                    <a:pt x="137" y="23"/>
                  </a:cubicBezTo>
                  <a:cubicBezTo>
                    <a:pt x="137" y="26"/>
                    <a:pt x="139" y="26"/>
                    <a:pt x="139" y="30"/>
                  </a:cubicBezTo>
                  <a:cubicBezTo>
                    <a:pt x="139" y="46"/>
                    <a:pt x="121" y="69"/>
                    <a:pt x="110" y="72"/>
                  </a:cubicBezTo>
                  <a:cubicBezTo>
                    <a:pt x="104" y="74"/>
                    <a:pt x="103" y="80"/>
                    <a:pt x="95" y="80"/>
                  </a:cubicBezTo>
                  <a:cubicBezTo>
                    <a:pt x="94" y="80"/>
                    <a:pt x="92" y="78"/>
                    <a:pt x="92" y="77"/>
                  </a:cubicBezTo>
                  <a:cubicBezTo>
                    <a:pt x="92" y="75"/>
                    <a:pt x="93" y="73"/>
                    <a:pt x="95" y="71"/>
                  </a:cubicBezTo>
                  <a:cubicBezTo>
                    <a:pt x="93" y="72"/>
                    <a:pt x="87" y="84"/>
                    <a:pt x="86" y="84"/>
                  </a:cubicBezTo>
                  <a:cubicBezTo>
                    <a:pt x="81" y="84"/>
                    <a:pt x="78" y="101"/>
                    <a:pt x="69" y="101"/>
                  </a:cubicBezTo>
                  <a:cubicBezTo>
                    <a:pt x="57" y="101"/>
                    <a:pt x="52" y="101"/>
                    <a:pt x="36" y="101"/>
                  </a:cubicBezTo>
                  <a:cubicBezTo>
                    <a:pt x="23" y="101"/>
                    <a:pt x="18" y="114"/>
                    <a:pt x="7" y="121"/>
                  </a:cubicBezTo>
                  <a:cubicBezTo>
                    <a:pt x="5" y="122"/>
                    <a:pt x="0" y="124"/>
                    <a:pt x="0" y="125"/>
                  </a:cubicBezTo>
                  <a:cubicBezTo>
                    <a:pt x="0" y="127"/>
                    <a:pt x="4" y="127"/>
                    <a:pt x="7" y="127"/>
                  </a:cubicBezTo>
                  <a:cubicBezTo>
                    <a:pt x="18" y="127"/>
                    <a:pt x="28" y="123"/>
                    <a:pt x="35" y="120"/>
                  </a:cubicBezTo>
                  <a:cubicBezTo>
                    <a:pt x="36" y="119"/>
                    <a:pt x="38" y="119"/>
                    <a:pt x="39" y="119"/>
                  </a:cubicBezTo>
                  <a:cubicBezTo>
                    <a:pt x="39" y="119"/>
                    <a:pt x="40" y="119"/>
                    <a:pt x="41" y="119"/>
                  </a:cubicBezTo>
                  <a:cubicBezTo>
                    <a:pt x="41" y="119"/>
                    <a:pt x="42" y="119"/>
                    <a:pt x="42" y="119"/>
                  </a:cubicBezTo>
                  <a:cubicBezTo>
                    <a:pt x="44" y="119"/>
                    <a:pt x="45" y="119"/>
                    <a:pt x="46" y="118"/>
                  </a:cubicBezTo>
                  <a:cubicBezTo>
                    <a:pt x="48" y="118"/>
                    <a:pt x="49" y="114"/>
                    <a:pt x="52" y="114"/>
                  </a:cubicBezTo>
                  <a:cubicBezTo>
                    <a:pt x="58" y="114"/>
                    <a:pt x="61" y="117"/>
                    <a:pt x="68" y="119"/>
                  </a:cubicBezTo>
                  <a:cubicBezTo>
                    <a:pt x="68" y="121"/>
                    <a:pt x="66" y="125"/>
                    <a:pt x="66" y="128"/>
                  </a:cubicBezTo>
                  <a:cubicBezTo>
                    <a:pt x="66" y="129"/>
                    <a:pt x="64" y="132"/>
                    <a:pt x="66" y="132"/>
                  </a:cubicBezTo>
                  <a:cubicBezTo>
                    <a:pt x="70" y="132"/>
                    <a:pt x="69" y="136"/>
                    <a:pt x="73" y="137"/>
                  </a:cubicBezTo>
                  <a:cubicBezTo>
                    <a:pt x="76" y="132"/>
                    <a:pt x="82" y="124"/>
                    <a:pt x="86" y="124"/>
                  </a:cubicBezTo>
                  <a:cubicBezTo>
                    <a:pt x="88" y="124"/>
                    <a:pt x="90" y="124"/>
                    <a:pt x="91" y="123"/>
                  </a:cubicBezTo>
                  <a:cubicBezTo>
                    <a:pt x="91" y="123"/>
                    <a:pt x="86" y="117"/>
                    <a:pt x="86" y="115"/>
                  </a:cubicBezTo>
                  <a:cubicBezTo>
                    <a:pt x="86" y="113"/>
                    <a:pt x="88" y="110"/>
                    <a:pt x="89" y="110"/>
                  </a:cubicBezTo>
                  <a:cubicBezTo>
                    <a:pt x="94" y="110"/>
                    <a:pt x="93" y="119"/>
                    <a:pt x="104" y="119"/>
                  </a:cubicBezTo>
                  <a:cubicBezTo>
                    <a:pt x="109" y="119"/>
                    <a:pt x="112" y="116"/>
                    <a:pt x="115" y="113"/>
                  </a:cubicBezTo>
                  <a:cubicBezTo>
                    <a:pt x="120" y="113"/>
                    <a:pt x="120" y="113"/>
                    <a:pt x="120" y="113"/>
                  </a:cubicBezTo>
                  <a:cubicBezTo>
                    <a:pt x="120" y="114"/>
                    <a:pt x="122" y="116"/>
                    <a:pt x="123" y="116"/>
                  </a:cubicBezTo>
                  <a:cubicBezTo>
                    <a:pt x="125" y="108"/>
                    <a:pt x="130" y="108"/>
                    <a:pt x="137" y="103"/>
                  </a:cubicBezTo>
                  <a:cubicBezTo>
                    <a:pt x="137" y="107"/>
                    <a:pt x="135" y="107"/>
                    <a:pt x="137" y="111"/>
                  </a:cubicBezTo>
                  <a:cubicBezTo>
                    <a:pt x="143" y="109"/>
                    <a:pt x="143" y="104"/>
                    <a:pt x="149" y="101"/>
                  </a:cubicBezTo>
                  <a:cubicBezTo>
                    <a:pt x="148" y="98"/>
                    <a:pt x="147" y="95"/>
                    <a:pt x="147" y="91"/>
                  </a:cubicBezTo>
                  <a:cubicBezTo>
                    <a:pt x="147" y="84"/>
                    <a:pt x="153" y="81"/>
                    <a:pt x="153" y="76"/>
                  </a:cubicBezTo>
                  <a:cubicBezTo>
                    <a:pt x="153" y="70"/>
                    <a:pt x="151" y="54"/>
                    <a:pt x="156" y="52"/>
                  </a:cubicBezTo>
                  <a:cubicBezTo>
                    <a:pt x="157" y="52"/>
                    <a:pt x="157" y="52"/>
                    <a:pt x="157" y="52"/>
                  </a:cubicBezTo>
                  <a:cubicBezTo>
                    <a:pt x="158" y="52"/>
                    <a:pt x="158" y="52"/>
                    <a:pt x="158" y="52"/>
                  </a:cubicBezTo>
                  <a:cubicBezTo>
                    <a:pt x="158" y="52"/>
                    <a:pt x="158" y="52"/>
                    <a:pt x="159" y="52"/>
                  </a:cubicBezTo>
                  <a:cubicBezTo>
                    <a:pt x="159" y="52"/>
                    <a:pt x="160" y="52"/>
                    <a:pt x="161" y="51"/>
                  </a:cubicBezTo>
                  <a:cubicBezTo>
                    <a:pt x="161" y="50"/>
                    <a:pt x="161" y="49"/>
                    <a:pt x="161" y="48"/>
                  </a:cubicBezTo>
                  <a:cubicBezTo>
                    <a:pt x="161" y="41"/>
                    <a:pt x="168" y="40"/>
                    <a:pt x="168" y="32"/>
                  </a:cubicBezTo>
                  <a:cubicBezTo>
                    <a:pt x="168" y="24"/>
                    <a:pt x="161" y="21"/>
                    <a:pt x="161" y="13"/>
                  </a:cubicBezTo>
                  <a:cubicBezTo>
                    <a:pt x="161" y="9"/>
                    <a:pt x="162" y="6"/>
                    <a:pt x="160" y="3"/>
                  </a:cubicBezTo>
                  <a:cubicBezTo>
                    <a:pt x="159" y="1"/>
                    <a:pt x="157" y="0"/>
                    <a:pt x="15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2" name="Freeform 86"/>
            <p:cNvSpPr>
              <a:spLocks/>
            </p:cNvSpPr>
            <p:nvPr/>
          </p:nvSpPr>
          <p:spPr bwMode="auto">
            <a:xfrm>
              <a:off x="8408" y="1322"/>
              <a:ext cx="203" cy="172"/>
            </a:xfrm>
            <a:custGeom>
              <a:avLst/>
              <a:gdLst>
                <a:gd name="T0" fmla="*/ 31 w 86"/>
                <a:gd name="T1" fmla="*/ 0 h 73"/>
                <a:gd name="T2" fmla="*/ 28 w 86"/>
                <a:gd name="T3" fmla="*/ 7 h 73"/>
                <a:gd name="T4" fmla="*/ 30 w 86"/>
                <a:gd name="T5" fmla="*/ 13 h 73"/>
                <a:gd name="T6" fmla="*/ 18 w 86"/>
                <a:gd name="T7" fmla="*/ 40 h 73"/>
                <a:gd name="T8" fmla="*/ 14 w 86"/>
                <a:gd name="T9" fmla="*/ 40 h 73"/>
                <a:gd name="T10" fmla="*/ 12 w 86"/>
                <a:gd name="T11" fmla="*/ 40 h 73"/>
                <a:gd name="T12" fmla="*/ 13 w 86"/>
                <a:gd name="T13" fmla="*/ 41 h 73"/>
                <a:gd name="T14" fmla="*/ 10 w 86"/>
                <a:gd name="T15" fmla="*/ 38 h 73"/>
                <a:gd name="T16" fmla="*/ 10 w 86"/>
                <a:gd name="T17" fmla="*/ 43 h 73"/>
                <a:gd name="T18" fmla="*/ 0 w 86"/>
                <a:gd name="T19" fmla="*/ 56 h 73"/>
                <a:gd name="T20" fmla="*/ 3 w 86"/>
                <a:gd name="T21" fmla="*/ 61 h 73"/>
                <a:gd name="T22" fmla="*/ 3 w 86"/>
                <a:gd name="T23" fmla="*/ 73 h 73"/>
                <a:gd name="T24" fmla="*/ 6 w 86"/>
                <a:gd name="T25" fmla="*/ 73 h 73"/>
                <a:gd name="T26" fmla="*/ 19 w 86"/>
                <a:gd name="T27" fmla="*/ 65 h 73"/>
                <a:gd name="T28" fmla="*/ 9 w 86"/>
                <a:gd name="T29" fmla="*/ 58 h 73"/>
                <a:gd name="T30" fmla="*/ 13 w 86"/>
                <a:gd name="T31" fmla="*/ 53 h 73"/>
                <a:gd name="T32" fmla="*/ 24 w 86"/>
                <a:gd name="T33" fmla="*/ 54 h 73"/>
                <a:gd name="T34" fmla="*/ 28 w 86"/>
                <a:gd name="T35" fmla="*/ 50 h 73"/>
                <a:gd name="T36" fmla="*/ 51 w 86"/>
                <a:gd name="T37" fmla="*/ 62 h 73"/>
                <a:gd name="T38" fmla="*/ 70 w 86"/>
                <a:gd name="T39" fmla="*/ 44 h 73"/>
                <a:gd name="T40" fmla="*/ 86 w 86"/>
                <a:gd name="T41" fmla="*/ 39 h 73"/>
                <a:gd name="T42" fmla="*/ 80 w 86"/>
                <a:gd name="T43" fmla="*/ 32 h 73"/>
                <a:gd name="T44" fmla="*/ 83 w 86"/>
                <a:gd name="T45" fmla="*/ 26 h 73"/>
                <a:gd name="T46" fmla="*/ 81 w 86"/>
                <a:gd name="T47" fmla="*/ 25 h 73"/>
                <a:gd name="T48" fmla="*/ 72 w 86"/>
                <a:gd name="T49" fmla="*/ 27 h 73"/>
                <a:gd name="T50" fmla="*/ 31 w 86"/>
                <a:gd name="T51"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 h="73">
                  <a:moveTo>
                    <a:pt x="31" y="0"/>
                  </a:moveTo>
                  <a:cubicBezTo>
                    <a:pt x="30" y="2"/>
                    <a:pt x="28" y="4"/>
                    <a:pt x="28" y="7"/>
                  </a:cubicBezTo>
                  <a:cubicBezTo>
                    <a:pt x="28" y="9"/>
                    <a:pt x="30" y="10"/>
                    <a:pt x="30" y="13"/>
                  </a:cubicBezTo>
                  <a:cubicBezTo>
                    <a:pt x="30" y="19"/>
                    <a:pt x="27" y="40"/>
                    <a:pt x="18" y="40"/>
                  </a:cubicBezTo>
                  <a:cubicBezTo>
                    <a:pt x="17" y="40"/>
                    <a:pt x="15" y="40"/>
                    <a:pt x="14" y="40"/>
                  </a:cubicBezTo>
                  <a:cubicBezTo>
                    <a:pt x="13" y="40"/>
                    <a:pt x="13" y="40"/>
                    <a:pt x="12" y="40"/>
                  </a:cubicBezTo>
                  <a:cubicBezTo>
                    <a:pt x="13" y="41"/>
                    <a:pt x="13" y="41"/>
                    <a:pt x="13" y="41"/>
                  </a:cubicBezTo>
                  <a:cubicBezTo>
                    <a:pt x="12" y="40"/>
                    <a:pt x="11" y="40"/>
                    <a:pt x="10" y="38"/>
                  </a:cubicBezTo>
                  <a:cubicBezTo>
                    <a:pt x="10" y="43"/>
                    <a:pt x="10" y="43"/>
                    <a:pt x="10" y="43"/>
                  </a:cubicBezTo>
                  <a:cubicBezTo>
                    <a:pt x="9" y="46"/>
                    <a:pt x="0" y="50"/>
                    <a:pt x="0" y="56"/>
                  </a:cubicBezTo>
                  <a:cubicBezTo>
                    <a:pt x="0" y="58"/>
                    <a:pt x="3" y="59"/>
                    <a:pt x="3" y="61"/>
                  </a:cubicBezTo>
                  <a:cubicBezTo>
                    <a:pt x="3" y="62"/>
                    <a:pt x="3" y="70"/>
                    <a:pt x="3" y="73"/>
                  </a:cubicBezTo>
                  <a:cubicBezTo>
                    <a:pt x="6" y="73"/>
                    <a:pt x="6" y="73"/>
                    <a:pt x="6" y="73"/>
                  </a:cubicBezTo>
                  <a:cubicBezTo>
                    <a:pt x="10" y="69"/>
                    <a:pt x="14" y="71"/>
                    <a:pt x="19" y="65"/>
                  </a:cubicBezTo>
                  <a:cubicBezTo>
                    <a:pt x="17" y="63"/>
                    <a:pt x="9" y="63"/>
                    <a:pt x="9" y="58"/>
                  </a:cubicBezTo>
                  <a:cubicBezTo>
                    <a:pt x="9" y="54"/>
                    <a:pt x="11" y="53"/>
                    <a:pt x="13" y="53"/>
                  </a:cubicBezTo>
                  <a:cubicBezTo>
                    <a:pt x="16" y="53"/>
                    <a:pt x="21" y="54"/>
                    <a:pt x="24" y="54"/>
                  </a:cubicBezTo>
                  <a:cubicBezTo>
                    <a:pt x="24" y="53"/>
                    <a:pt x="27" y="51"/>
                    <a:pt x="28" y="50"/>
                  </a:cubicBezTo>
                  <a:cubicBezTo>
                    <a:pt x="37" y="56"/>
                    <a:pt x="42" y="57"/>
                    <a:pt x="51" y="62"/>
                  </a:cubicBezTo>
                  <a:cubicBezTo>
                    <a:pt x="55" y="56"/>
                    <a:pt x="59" y="44"/>
                    <a:pt x="70" y="44"/>
                  </a:cubicBezTo>
                  <a:cubicBezTo>
                    <a:pt x="78" y="44"/>
                    <a:pt x="81" y="42"/>
                    <a:pt x="86" y="39"/>
                  </a:cubicBezTo>
                  <a:cubicBezTo>
                    <a:pt x="84" y="38"/>
                    <a:pt x="80" y="35"/>
                    <a:pt x="80" y="32"/>
                  </a:cubicBezTo>
                  <a:cubicBezTo>
                    <a:pt x="80" y="29"/>
                    <a:pt x="82" y="28"/>
                    <a:pt x="83" y="26"/>
                  </a:cubicBezTo>
                  <a:cubicBezTo>
                    <a:pt x="82" y="25"/>
                    <a:pt x="81" y="25"/>
                    <a:pt x="81" y="25"/>
                  </a:cubicBezTo>
                  <a:cubicBezTo>
                    <a:pt x="78" y="25"/>
                    <a:pt x="75" y="27"/>
                    <a:pt x="72" y="27"/>
                  </a:cubicBezTo>
                  <a:cubicBezTo>
                    <a:pt x="51" y="27"/>
                    <a:pt x="45" y="10"/>
                    <a:pt x="3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3" name="Freeform 87"/>
            <p:cNvSpPr>
              <a:spLocks noEditPoints="1"/>
            </p:cNvSpPr>
            <p:nvPr/>
          </p:nvSpPr>
          <p:spPr bwMode="auto">
            <a:xfrm>
              <a:off x="8606" y="1364"/>
              <a:ext cx="36" cy="33"/>
            </a:xfrm>
            <a:custGeom>
              <a:avLst/>
              <a:gdLst>
                <a:gd name="T0" fmla="*/ 13 w 15"/>
                <a:gd name="T1" fmla="*/ 1 h 14"/>
                <a:gd name="T2" fmla="*/ 2 w 15"/>
                <a:gd name="T3" fmla="*/ 9 h 14"/>
                <a:gd name="T4" fmla="*/ 2 w 15"/>
                <a:gd name="T5" fmla="*/ 14 h 14"/>
                <a:gd name="T6" fmla="*/ 15 w 15"/>
                <a:gd name="T7" fmla="*/ 3 h 14"/>
                <a:gd name="T8" fmla="*/ 13 w 15"/>
                <a:gd name="T9" fmla="*/ 1 h 14"/>
                <a:gd name="T10" fmla="*/ 12 w 15"/>
                <a:gd name="T11" fmla="*/ 0 h 14"/>
                <a:gd name="T12" fmla="*/ 13 w 15"/>
                <a:gd name="T13" fmla="*/ 1 h 14"/>
                <a:gd name="T14" fmla="*/ 14 w 15"/>
                <a:gd name="T15" fmla="*/ 1 h 14"/>
                <a:gd name="T16" fmla="*/ 12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13" y="1"/>
                  </a:moveTo>
                  <a:cubicBezTo>
                    <a:pt x="9" y="2"/>
                    <a:pt x="4" y="6"/>
                    <a:pt x="2" y="9"/>
                  </a:cubicBezTo>
                  <a:cubicBezTo>
                    <a:pt x="1" y="10"/>
                    <a:pt x="0" y="14"/>
                    <a:pt x="2" y="14"/>
                  </a:cubicBezTo>
                  <a:cubicBezTo>
                    <a:pt x="6" y="14"/>
                    <a:pt x="13" y="6"/>
                    <a:pt x="15" y="3"/>
                  </a:cubicBezTo>
                  <a:cubicBezTo>
                    <a:pt x="13" y="1"/>
                    <a:pt x="13" y="1"/>
                    <a:pt x="13" y="1"/>
                  </a:cubicBezTo>
                  <a:moveTo>
                    <a:pt x="12" y="0"/>
                  </a:moveTo>
                  <a:cubicBezTo>
                    <a:pt x="13" y="1"/>
                    <a:pt x="13" y="1"/>
                    <a:pt x="13" y="1"/>
                  </a:cubicBezTo>
                  <a:cubicBezTo>
                    <a:pt x="13" y="1"/>
                    <a:pt x="14" y="1"/>
                    <a:pt x="14" y="1"/>
                  </a:cubicBez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4" name="Freeform 88"/>
            <p:cNvSpPr>
              <a:spLocks/>
            </p:cNvSpPr>
            <p:nvPr/>
          </p:nvSpPr>
          <p:spPr bwMode="auto">
            <a:xfrm>
              <a:off x="8677" y="1319"/>
              <a:ext cx="47" cy="36"/>
            </a:xfrm>
            <a:custGeom>
              <a:avLst/>
              <a:gdLst>
                <a:gd name="T0" fmla="*/ 20 w 20"/>
                <a:gd name="T1" fmla="*/ 0 h 15"/>
                <a:gd name="T2" fmla="*/ 17 w 20"/>
                <a:gd name="T3" fmla="*/ 1 h 15"/>
                <a:gd name="T4" fmla="*/ 12 w 20"/>
                <a:gd name="T5" fmla="*/ 0 h 15"/>
                <a:gd name="T6" fmla="*/ 0 w 20"/>
                <a:gd name="T7" fmla="*/ 12 h 15"/>
                <a:gd name="T8" fmla="*/ 0 w 20"/>
                <a:gd name="T9" fmla="*/ 15 h 15"/>
                <a:gd name="T10" fmla="*/ 20 w 20"/>
                <a:gd name="T11" fmla="*/ 4 h 15"/>
                <a:gd name="T12" fmla="*/ 20 w 2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0" h="15">
                  <a:moveTo>
                    <a:pt x="20" y="0"/>
                  </a:moveTo>
                  <a:cubicBezTo>
                    <a:pt x="19" y="1"/>
                    <a:pt x="18" y="1"/>
                    <a:pt x="17" y="1"/>
                  </a:cubicBezTo>
                  <a:cubicBezTo>
                    <a:pt x="16" y="1"/>
                    <a:pt x="14" y="0"/>
                    <a:pt x="12" y="0"/>
                  </a:cubicBezTo>
                  <a:cubicBezTo>
                    <a:pt x="6" y="0"/>
                    <a:pt x="0" y="12"/>
                    <a:pt x="0" y="12"/>
                  </a:cubicBezTo>
                  <a:cubicBezTo>
                    <a:pt x="0" y="13"/>
                    <a:pt x="0" y="15"/>
                    <a:pt x="0" y="15"/>
                  </a:cubicBezTo>
                  <a:cubicBezTo>
                    <a:pt x="8" y="15"/>
                    <a:pt x="8" y="4"/>
                    <a:pt x="20" y="4"/>
                  </a:cubicBez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5" name="Freeform 89"/>
            <p:cNvSpPr>
              <a:spLocks/>
            </p:cNvSpPr>
            <p:nvPr/>
          </p:nvSpPr>
          <p:spPr bwMode="auto">
            <a:xfrm>
              <a:off x="8762" y="1284"/>
              <a:ext cx="24" cy="26"/>
            </a:xfrm>
            <a:custGeom>
              <a:avLst/>
              <a:gdLst>
                <a:gd name="T0" fmla="*/ 10 w 10"/>
                <a:gd name="T1" fmla="*/ 0 h 11"/>
                <a:gd name="T2" fmla="*/ 1 w 10"/>
                <a:gd name="T3" fmla="*/ 3 h 11"/>
                <a:gd name="T4" fmla="*/ 1 w 10"/>
                <a:gd name="T5" fmla="*/ 8 h 11"/>
                <a:gd name="T6" fmla="*/ 1 w 10"/>
                <a:gd name="T7" fmla="*/ 11 h 11"/>
                <a:gd name="T8" fmla="*/ 10 w 10"/>
                <a:gd name="T9" fmla="*/ 0 h 11"/>
              </a:gdLst>
              <a:ahLst/>
              <a:cxnLst>
                <a:cxn ang="0">
                  <a:pos x="T0" y="T1"/>
                </a:cxn>
                <a:cxn ang="0">
                  <a:pos x="T2" y="T3"/>
                </a:cxn>
                <a:cxn ang="0">
                  <a:pos x="T4" y="T5"/>
                </a:cxn>
                <a:cxn ang="0">
                  <a:pos x="T6" y="T7"/>
                </a:cxn>
                <a:cxn ang="0">
                  <a:pos x="T8" y="T9"/>
                </a:cxn>
              </a:cxnLst>
              <a:rect l="0" t="0" r="r" b="b"/>
              <a:pathLst>
                <a:path w="10" h="11">
                  <a:moveTo>
                    <a:pt x="10" y="0"/>
                  </a:moveTo>
                  <a:cubicBezTo>
                    <a:pt x="9" y="0"/>
                    <a:pt x="2" y="0"/>
                    <a:pt x="1" y="3"/>
                  </a:cubicBezTo>
                  <a:cubicBezTo>
                    <a:pt x="1" y="5"/>
                    <a:pt x="2" y="8"/>
                    <a:pt x="1" y="8"/>
                  </a:cubicBezTo>
                  <a:cubicBezTo>
                    <a:pt x="0" y="8"/>
                    <a:pt x="0" y="11"/>
                    <a:pt x="1" y="11"/>
                  </a:cubicBezTo>
                  <a:cubicBezTo>
                    <a:pt x="5" y="11"/>
                    <a:pt x="9" y="3"/>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6" name="Freeform 90"/>
            <p:cNvSpPr>
              <a:spLocks/>
            </p:cNvSpPr>
            <p:nvPr/>
          </p:nvSpPr>
          <p:spPr bwMode="auto">
            <a:xfrm>
              <a:off x="8472" y="903"/>
              <a:ext cx="101" cy="390"/>
            </a:xfrm>
            <a:custGeom>
              <a:avLst/>
              <a:gdLst>
                <a:gd name="T0" fmla="*/ 17 w 43"/>
                <a:gd name="T1" fmla="*/ 0 h 165"/>
                <a:gd name="T2" fmla="*/ 13 w 43"/>
                <a:gd name="T3" fmla="*/ 0 h 165"/>
                <a:gd name="T4" fmla="*/ 13 w 43"/>
                <a:gd name="T5" fmla="*/ 11 h 165"/>
                <a:gd name="T6" fmla="*/ 11 w 43"/>
                <a:gd name="T7" fmla="*/ 18 h 165"/>
                <a:gd name="T8" fmla="*/ 0 w 43"/>
                <a:gd name="T9" fmla="*/ 45 h 165"/>
                <a:gd name="T10" fmla="*/ 8 w 43"/>
                <a:gd name="T11" fmla="*/ 64 h 165"/>
                <a:gd name="T12" fmla="*/ 8 w 43"/>
                <a:gd name="T13" fmla="*/ 95 h 165"/>
                <a:gd name="T14" fmla="*/ 5 w 43"/>
                <a:gd name="T15" fmla="*/ 111 h 165"/>
                <a:gd name="T16" fmla="*/ 9 w 43"/>
                <a:gd name="T17" fmla="*/ 126 h 165"/>
                <a:gd name="T18" fmla="*/ 6 w 43"/>
                <a:gd name="T19" fmla="*/ 150 h 165"/>
                <a:gd name="T20" fmla="*/ 6 w 43"/>
                <a:gd name="T21" fmla="*/ 165 h 165"/>
                <a:gd name="T22" fmla="*/ 19 w 43"/>
                <a:gd name="T23" fmla="*/ 154 h 165"/>
                <a:gd name="T24" fmla="*/ 24 w 43"/>
                <a:gd name="T25" fmla="*/ 154 h 165"/>
                <a:gd name="T26" fmla="*/ 29 w 43"/>
                <a:gd name="T27" fmla="*/ 159 h 165"/>
                <a:gd name="T28" fmla="*/ 30 w 43"/>
                <a:gd name="T29" fmla="*/ 159 h 165"/>
                <a:gd name="T30" fmla="*/ 31 w 43"/>
                <a:gd name="T31" fmla="*/ 158 h 165"/>
                <a:gd name="T32" fmla="*/ 16 w 43"/>
                <a:gd name="T33" fmla="*/ 132 h 165"/>
                <a:gd name="T34" fmla="*/ 32 w 43"/>
                <a:gd name="T35" fmla="*/ 101 h 165"/>
                <a:gd name="T36" fmla="*/ 43 w 43"/>
                <a:gd name="T37" fmla="*/ 108 h 165"/>
                <a:gd name="T38" fmla="*/ 29 w 43"/>
                <a:gd name="T39" fmla="*/ 71 h 165"/>
                <a:gd name="T40" fmla="*/ 25 w 43"/>
                <a:gd name="T41" fmla="*/ 57 h 165"/>
                <a:gd name="T42" fmla="*/ 25 w 43"/>
                <a:gd name="T43" fmla="*/ 44 h 165"/>
                <a:gd name="T44" fmla="*/ 23 w 43"/>
                <a:gd name="T45" fmla="*/ 24 h 165"/>
                <a:gd name="T46" fmla="*/ 17 w 43"/>
                <a:gd name="T4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165">
                  <a:moveTo>
                    <a:pt x="17" y="0"/>
                  </a:moveTo>
                  <a:cubicBezTo>
                    <a:pt x="16" y="0"/>
                    <a:pt x="14" y="0"/>
                    <a:pt x="13" y="0"/>
                  </a:cubicBezTo>
                  <a:cubicBezTo>
                    <a:pt x="13" y="4"/>
                    <a:pt x="13" y="6"/>
                    <a:pt x="13" y="11"/>
                  </a:cubicBezTo>
                  <a:cubicBezTo>
                    <a:pt x="13" y="14"/>
                    <a:pt x="11" y="15"/>
                    <a:pt x="11" y="18"/>
                  </a:cubicBezTo>
                  <a:cubicBezTo>
                    <a:pt x="3" y="20"/>
                    <a:pt x="0" y="34"/>
                    <a:pt x="0" y="45"/>
                  </a:cubicBezTo>
                  <a:cubicBezTo>
                    <a:pt x="0" y="53"/>
                    <a:pt x="8" y="56"/>
                    <a:pt x="8" y="64"/>
                  </a:cubicBezTo>
                  <a:cubicBezTo>
                    <a:pt x="8" y="77"/>
                    <a:pt x="8" y="81"/>
                    <a:pt x="8" y="95"/>
                  </a:cubicBezTo>
                  <a:cubicBezTo>
                    <a:pt x="8" y="101"/>
                    <a:pt x="5" y="104"/>
                    <a:pt x="5" y="111"/>
                  </a:cubicBezTo>
                  <a:cubicBezTo>
                    <a:pt x="5" y="118"/>
                    <a:pt x="9" y="119"/>
                    <a:pt x="9" y="126"/>
                  </a:cubicBezTo>
                  <a:cubicBezTo>
                    <a:pt x="9" y="134"/>
                    <a:pt x="6" y="140"/>
                    <a:pt x="6" y="150"/>
                  </a:cubicBezTo>
                  <a:cubicBezTo>
                    <a:pt x="6" y="153"/>
                    <a:pt x="5" y="165"/>
                    <a:pt x="6" y="165"/>
                  </a:cubicBezTo>
                  <a:cubicBezTo>
                    <a:pt x="13" y="165"/>
                    <a:pt x="13" y="154"/>
                    <a:pt x="19" y="154"/>
                  </a:cubicBezTo>
                  <a:cubicBezTo>
                    <a:pt x="21" y="154"/>
                    <a:pt x="23" y="154"/>
                    <a:pt x="24" y="154"/>
                  </a:cubicBezTo>
                  <a:cubicBezTo>
                    <a:pt x="25" y="156"/>
                    <a:pt x="27" y="159"/>
                    <a:pt x="29" y="159"/>
                  </a:cubicBezTo>
                  <a:cubicBezTo>
                    <a:pt x="29" y="159"/>
                    <a:pt x="30" y="159"/>
                    <a:pt x="30" y="159"/>
                  </a:cubicBezTo>
                  <a:cubicBezTo>
                    <a:pt x="30" y="159"/>
                    <a:pt x="31" y="158"/>
                    <a:pt x="31" y="158"/>
                  </a:cubicBezTo>
                  <a:cubicBezTo>
                    <a:pt x="27" y="149"/>
                    <a:pt x="16" y="144"/>
                    <a:pt x="16" y="132"/>
                  </a:cubicBezTo>
                  <a:cubicBezTo>
                    <a:pt x="16" y="118"/>
                    <a:pt x="18" y="101"/>
                    <a:pt x="32" y="101"/>
                  </a:cubicBezTo>
                  <a:cubicBezTo>
                    <a:pt x="37" y="101"/>
                    <a:pt x="40" y="104"/>
                    <a:pt x="43" y="108"/>
                  </a:cubicBezTo>
                  <a:cubicBezTo>
                    <a:pt x="40" y="95"/>
                    <a:pt x="33" y="85"/>
                    <a:pt x="29" y="71"/>
                  </a:cubicBezTo>
                  <a:cubicBezTo>
                    <a:pt x="28" y="68"/>
                    <a:pt x="24" y="62"/>
                    <a:pt x="25" y="57"/>
                  </a:cubicBezTo>
                  <a:cubicBezTo>
                    <a:pt x="25" y="44"/>
                    <a:pt x="25" y="44"/>
                    <a:pt x="25" y="44"/>
                  </a:cubicBezTo>
                  <a:cubicBezTo>
                    <a:pt x="21" y="37"/>
                    <a:pt x="25" y="32"/>
                    <a:pt x="23" y="24"/>
                  </a:cubicBezTo>
                  <a:cubicBezTo>
                    <a:pt x="21" y="18"/>
                    <a:pt x="17" y="11"/>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7" name="Freeform 91"/>
            <p:cNvSpPr>
              <a:spLocks noEditPoints="1"/>
            </p:cNvSpPr>
            <p:nvPr/>
          </p:nvSpPr>
          <p:spPr bwMode="auto">
            <a:xfrm>
              <a:off x="5259" y="-452"/>
              <a:ext cx="624" cy="456"/>
            </a:xfrm>
            <a:custGeom>
              <a:avLst/>
              <a:gdLst>
                <a:gd name="T0" fmla="*/ 91 w 264"/>
                <a:gd name="T1" fmla="*/ 192 h 193"/>
                <a:gd name="T2" fmla="*/ 91 w 264"/>
                <a:gd name="T3" fmla="*/ 192 h 193"/>
                <a:gd name="T4" fmla="*/ 91 w 264"/>
                <a:gd name="T5" fmla="*/ 192 h 193"/>
                <a:gd name="T6" fmla="*/ 90 w 264"/>
                <a:gd name="T7" fmla="*/ 191 h 193"/>
                <a:gd name="T8" fmla="*/ 90 w 264"/>
                <a:gd name="T9" fmla="*/ 191 h 193"/>
                <a:gd name="T10" fmla="*/ 91 w 264"/>
                <a:gd name="T11" fmla="*/ 192 h 193"/>
                <a:gd name="T12" fmla="*/ 90 w 264"/>
                <a:gd name="T13" fmla="*/ 191 h 193"/>
                <a:gd name="T14" fmla="*/ 86 w 264"/>
                <a:gd name="T15" fmla="*/ 187 h 193"/>
                <a:gd name="T16" fmla="*/ 90 w 264"/>
                <a:gd name="T17" fmla="*/ 191 h 193"/>
                <a:gd name="T18" fmla="*/ 86 w 264"/>
                <a:gd name="T19" fmla="*/ 187 h 193"/>
                <a:gd name="T20" fmla="*/ 243 w 264"/>
                <a:gd name="T21" fmla="*/ 0 h 193"/>
                <a:gd name="T22" fmla="*/ 164 w 264"/>
                <a:gd name="T23" fmla="*/ 30 h 193"/>
                <a:gd name="T24" fmla="*/ 148 w 264"/>
                <a:gd name="T25" fmla="*/ 23 h 193"/>
                <a:gd name="T26" fmla="*/ 131 w 264"/>
                <a:gd name="T27" fmla="*/ 30 h 193"/>
                <a:gd name="T28" fmla="*/ 84 w 264"/>
                <a:gd name="T29" fmla="*/ 55 h 193"/>
                <a:gd name="T30" fmla="*/ 62 w 264"/>
                <a:gd name="T31" fmla="*/ 59 h 193"/>
                <a:gd name="T32" fmla="*/ 57 w 264"/>
                <a:gd name="T33" fmla="*/ 64 h 193"/>
                <a:gd name="T34" fmla="*/ 61 w 264"/>
                <a:gd name="T35" fmla="*/ 74 h 193"/>
                <a:gd name="T36" fmla="*/ 33 w 264"/>
                <a:gd name="T37" fmla="*/ 105 h 193"/>
                <a:gd name="T38" fmla="*/ 41 w 264"/>
                <a:gd name="T39" fmla="*/ 117 h 193"/>
                <a:gd name="T40" fmla="*/ 16 w 264"/>
                <a:gd name="T41" fmla="*/ 132 h 193"/>
                <a:gd name="T42" fmla="*/ 16 w 264"/>
                <a:gd name="T43" fmla="*/ 140 h 193"/>
                <a:gd name="T44" fmla="*/ 0 w 264"/>
                <a:gd name="T45" fmla="*/ 161 h 193"/>
                <a:gd name="T46" fmla="*/ 10 w 264"/>
                <a:gd name="T47" fmla="*/ 171 h 193"/>
                <a:gd name="T48" fmla="*/ 21 w 264"/>
                <a:gd name="T49" fmla="*/ 171 h 193"/>
                <a:gd name="T50" fmla="*/ 25 w 264"/>
                <a:gd name="T51" fmla="*/ 171 h 193"/>
                <a:gd name="T52" fmla="*/ 33 w 264"/>
                <a:gd name="T53" fmla="*/ 190 h 193"/>
                <a:gd name="T54" fmla="*/ 36 w 264"/>
                <a:gd name="T55" fmla="*/ 191 h 193"/>
                <a:gd name="T56" fmla="*/ 47 w 264"/>
                <a:gd name="T57" fmla="*/ 190 h 193"/>
                <a:gd name="T58" fmla="*/ 50 w 264"/>
                <a:gd name="T59" fmla="*/ 193 h 193"/>
                <a:gd name="T60" fmla="*/ 91 w 264"/>
                <a:gd name="T61" fmla="*/ 193 h 193"/>
                <a:gd name="T62" fmla="*/ 90 w 264"/>
                <a:gd name="T63" fmla="*/ 191 h 193"/>
                <a:gd name="T64" fmla="*/ 61 w 264"/>
                <a:gd name="T65" fmla="*/ 157 h 193"/>
                <a:gd name="T66" fmla="*/ 124 w 264"/>
                <a:gd name="T67" fmla="*/ 80 h 193"/>
                <a:gd name="T68" fmla="*/ 150 w 264"/>
                <a:gd name="T69" fmla="*/ 66 h 193"/>
                <a:gd name="T70" fmla="*/ 161 w 264"/>
                <a:gd name="T71" fmla="*/ 54 h 193"/>
                <a:gd name="T72" fmla="*/ 210 w 264"/>
                <a:gd name="T73" fmla="*/ 40 h 193"/>
                <a:gd name="T74" fmla="*/ 264 w 264"/>
                <a:gd name="T75" fmla="*/ 13 h 193"/>
                <a:gd name="T76" fmla="*/ 243 w 264"/>
                <a:gd name="T7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4" h="193">
                  <a:moveTo>
                    <a:pt x="91" y="192"/>
                  </a:moveTo>
                  <a:cubicBezTo>
                    <a:pt x="91" y="192"/>
                    <a:pt x="91" y="192"/>
                    <a:pt x="91" y="192"/>
                  </a:cubicBezTo>
                  <a:cubicBezTo>
                    <a:pt x="91" y="192"/>
                    <a:pt x="91" y="192"/>
                    <a:pt x="91" y="192"/>
                  </a:cubicBezTo>
                  <a:moveTo>
                    <a:pt x="90" y="191"/>
                  </a:moveTo>
                  <a:cubicBezTo>
                    <a:pt x="90" y="191"/>
                    <a:pt x="90" y="191"/>
                    <a:pt x="90" y="191"/>
                  </a:cubicBezTo>
                  <a:cubicBezTo>
                    <a:pt x="90" y="191"/>
                    <a:pt x="91" y="192"/>
                    <a:pt x="91" y="192"/>
                  </a:cubicBezTo>
                  <a:cubicBezTo>
                    <a:pt x="90" y="191"/>
                    <a:pt x="90" y="191"/>
                    <a:pt x="90" y="191"/>
                  </a:cubicBezTo>
                  <a:moveTo>
                    <a:pt x="86" y="187"/>
                  </a:moveTo>
                  <a:cubicBezTo>
                    <a:pt x="90" y="191"/>
                    <a:pt x="90" y="191"/>
                    <a:pt x="90" y="191"/>
                  </a:cubicBezTo>
                  <a:cubicBezTo>
                    <a:pt x="89" y="189"/>
                    <a:pt x="87" y="188"/>
                    <a:pt x="86" y="187"/>
                  </a:cubicBezTo>
                  <a:moveTo>
                    <a:pt x="243" y="0"/>
                  </a:moveTo>
                  <a:cubicBezTo>
                    <a:pt x="217" y="0"/>
                    <a:pt x="192" y="30"/>
                    <a:pt x="164" y="30"/>
                  </a:cubicBezTo>
                  <a:cubicBezTo>
                    <a:pt x="157" y="30"/>
                    <a:pt x="154" y="23"/>
                    <a:pt x="148" y="23"/>
                  </a:cubicBezTo>
                  <a:cubicBezTo>
                    <a:pt x="138" y="23"/>
                    <a:pt x="138" y="30"/>
                    <a:pt x="131" y="30"/>
                  </a:cubicBezTo>
                  <a:cubicBezTo>
                    <a:pt x="112" y="30"/>
                    <a:pt x="97" y="55"/>
                    <a:pt x="84" y="55"/>
                  </a:cubicBezTo>
                  <a:cubicBezTo>
                    <a:pt x="76" y="55"/>
                    <a:pt x="70" y="59"/>
                    <a:pt x="62" y="59"/>
                  </a:cubicBezTo>
                  <a:cubicBezTo>
                    <a:pt x="59" y="59"/>
                    <a:pt x="57" y="62"/>
                    <a:pt x="57" y="64"/>
                  </a:cubicBezTo>
                  <a:cubicBezTo>
                    <a:pt x="57" y="67"/>
                    <a:pt x="61" y="69"/>
                    <a:pt x="61" y="74"/>
                  </a:cubicBezTo>
                  <a:cubicBezTo>
                    <a:pt x="61" y="88"/>
                    <a:pt x="33" y="96"/>
                    <a:pt x="33" y="105"/>
                  </a:cubicBezTo>
                  <a:cubicBezTo>
                    <a:pt x="33" y="110"/>
                    <a:pt x="41" y="111"/>
                    <a:pt x="41" y="117"/>
                  </a:cubicBezTo>
                  <a:cubicBezTo>
                    <a:pt x="33" y="119"/>
                    <a:pt x="16" y="123"/>
                    <a:pt x="16" y="132"/>
                  </a:cubicBezTo>
                  <a:cubicBezTo>
                    <a:pt x="16" y="138"/>
                    <a:pt x="16" y="140"/>
                    <a:pt x="16" y="140"/>
                  </a:cubicBezTo>
                  <a:cubicBezTo>
                    <a:pt x="16" y="149"/>
                    <a:pt x="0" y="148"/>
                    <a:pt x="0" y="161"/>
                  </a:cubicBezTo>
                  <a:cubicBezTo>
                    <a:pt x="0" y="167"/>
                    <a:pt x="10" y="171"/>
                    <a:pt x="10" y="171"/>
                  </a:cubicBezTo>
                  <a:cubicBezTo>
                    <a:pt x="10" y="171"/>
                    <a:pt x="16" y="171"/>
                    <a:pt x="21" y="171"/>
                  </a:cubicBezTo>
                  <a:cubicBezTo>
                    <a:pt x="23" y="171"/>
                    <a:pt x="25" y="171"/>
                    <a:pt x="25" y="171"/>
                  </a:cubicBezTo>
                  <a:cubicBezTo>
                    <a:pt x="34" y="174"/>
                    <a:pt x="30" y="182"/>
                    <a:pt x="33" y="190"/>
                  </a:cubicBezTo>
                  <a:cubicBezTo>
                    <a:pt x="34" y="191"/>
                    <a:pt x="35" y="191"/>
                    <a:pt x="36" y="191"/>
                  </a:cubicBezTo>
                  <a:cubicBezTo>
                    <a:pt x="40" y="191"/>
                    <a:pt x="44" y="190"/>
                    <a:pt x="47" y="190"/>
                  </a:cubicBezTo>
                  <a:cubicBezTo>
                    <a:pt x="48" y="190"/>
                    <a:pt x="49" y="193"/>
                    <a:pt x="50" y="193"/>
                  </a:cubicBezTo>
                  <a:cubicBezTo>
                    <a:pt x="91" y="193"/>
                    <a:pt x="91" y="193"/>
                    <a:pt x="91" y="193"/>
                  </a:cubicBezTo>
                  <a:cubicBezTo>
                    <a:pt x="91" y="193"/>
                    <a:pt x="91" y="192"/>
                    <a:pt x="90" y="191"/>
                  </a:cubicBezTo>
                  <a:cubicBezTo>
                    <a:pt x="78" y="180"/>
                    <a:pt x="61" y="176"/>
                    <a:pt x="61" y="157"/>
                  </a:cubicBezTo>
                  <a:cubicBezTo>
                    <a:pt x="61" y="123"/>
                    <a:pt x="97" y="87"/>
                    <a:pt x="124" y="80"/>
                  </a:cubicBezTo>
                  <a:cubicBezTo>
                    <a:pt x="134" y="77"/>
                    <a:pt x="136" y="66"/>
                    <a:pt x="150" y="66"/>
                  </a:cubicBezTo>
                  <a:cubicBezTo>
                    <a:pt x="156" y="66"/>
                    <a:pt x="158" y="55"/>
                    <a:pt x="161" y="54"/>
                  </a:cubicBezTo>
                  <a:cubicBezTo>
                    <a:pt x="179" y="45"/>
                    <a:pt x="192" y="49"/>
                    <a:pt x="210" y="40"/>
                  </a:cubicBezTo>
                  <a:cubicBezTo>
                    <a:pt x="223" y="34"/>
                    <a:pt x="264" y="31"/>
                    <a:pt x="264" y="13"/>
                  </a:cubicBezTo>
                  <a:cubicBezTo>
                    <a:pt x="264" y="7"/>
                    <a:pt x="249" y="0"/>
                    <a:pt x="24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8" name="Freeform 92"/>
            <p:cNvSpPr>
              <a:spLocks/>
            </p:cNvSpPr>
            <p:nvPr/>
          </p:nvSpPr>
          <p:spPr bwMode="auto">
            <a:xfrm>
              <a:off x="3113" y="749"/>
              <a:ext cx="1373" cy="982"/>
            </a:xfrm>
            <a:custGeom>
              <a:avLst/>
              <a:gdLst>
                <a:gd name="T0" fmla="*/ 270 w 581"/>
                <a:gd name="T1" fmla="*/ 64 h 415"/>
                <a:gd name="T2" fmla="*/ 253 w 581"/>
                <a:gd name="T3" fmla="*/ 85 h 415"/>
                <a:gd name="T4" fmla="*/ 244 w 581"/>
                <a:gd name="T5" fmla="*/ 90 h 415"/>
                <a:gd name="T6" fmla="*/ 210 w 581"/>
                <a:gd name="T7" fmla="*/ 106 h 415"/>
                <a:gd name="T8" fmla="*/ 176 w 581"/>
                <a:gd name="T9" fmla="*/ 141 h 415"/>
                <a:gd name="T10" fmla="*/ 136 w 581"/>
                <a:gd name="T11" fmla="*/ 174 h 415"/>
                <a:gd name="T12" fmla="*/ 115 w 581"/>
                <a:gd name="T13" fmla="*/ 171 h 415"/>
                <a:gd name="T14" fmla="*/ 106 w 581"/>
                <a:gd name="T15" fmla="*/ 188 h 415"/>
                <a:gd name="T16" fmla="*/ 72 w 581"/>
                <a:gd name="T17" fmla="*/ 194 h 415"/>
                <a:gd name="T18" fmla="*/ 124 w 581"/>
                <a:gd name="T19" fmla="*/ 231 h 415"/>
                <a:gd name="T20" fmla="*/ 126 w 581"/>
                <a:gd name="T21" fmla="*/ 246 h 415"/>
                <a:gd name="T22" fmla="*/ 106 w 581"/>
                <a:gd name="T23" fmla="*/ 287 h 415"/>
                <a:gd name="T24" fmla="*/ 66 w 581"/>
                <a:gd name="T25" fmla="*/ 285 h 415"/>
                <a:gd name="T26" fmla="*/ 32 w 581"/>
                <a:gd name="T27" fmla="*/ 282 h 415"/>
                <a:gd name="T28" fmla="*/ 10 w 581"/>
                <a:gd name="T29" fmla="*/ 314 h 415"/>
                <a:gd name="T30" fmla="*/ 8 w 581"/>
                <a:gd name="T31" fmla="*/ 374 h 415"/>
                <a:gd name="T32" fmla="*/ 35 w 581"/>
                <a:gd name="T33" fmla="*/ 396 h 415"/>
                <a:gd name="T34" fmla="*/ 99 w 581"/>
                <a:gd name="T35" fmla="*/ 403 h 415"/>
                <a:gd name="T36" fmla="*/ 106 w 581"/>
                <a:gd name="T37" fmla="*/ 403 h 415"/>
                <a:gd name="T38" fmla="*/ 137 w 581"/>
                <a:gd name="T39" fmla="*/ 361 h 415"/>
                <a:gd name="T40" fmla="*/ 184 w 581"/>
                <a:gd name="T41" fmla="*/ 297 h 415"/>
                <a:gd name="T42" fmla="*/ 259 w 581"/>
                <a:gd name="T43" fmla="*/ 275 h 415"/>
                <a:gd name="T44" fmla="*/ 319 w 581"/>
                <a:gd name="T45" fmla="*/ 309 h 415"/>
                <a:gd name="T46" fmla="*/ 373 w 581"/>
                <a:gd name="T47" fmla="*/ 348 h 415"/>
                <a:gd name="T48" fmla="*/ 375 w 581"/>
                <a:gd name="T49" fmla="*/ 381 h 415"/>
                <a:gd name="T50" fmla="*/ 383 w 581"/>
                <a:gd name="T51" fmla="*/ 347 h 415"/>
                <a:gd name="T52" fmla="*/ 390 w 581"/>
                <a:gd name="T53" fmla="*/ 326 h 415"/>
                <a:gd name="T54" fmla="*/ 365 w 581"/>
                <a:gd name="T55" fmla="*/ 312 h 415"/>
                <a:gd name="T56" fmla="*/ 333 w 581"/>
                <a:gd name="T57" fmla="*/ 276 h 415"/>
                <a:gd name="T58" fmla="*/ 321 w 581"/>
                <a:gd name="T59" fmla="*/ 250 h 415"/>
                <a:gd name="T60" fmla="*/ 361 w 581"/>
                <a:gd name="T61" fmla="*/ 255 h 415"/>
                <a:gd name="T62" fmla="*/ 409 w 581"/>
                <a:gd name="T63" fmla="*/ 296 h 415"/>
                <a:gd name="T64" fmla="*/ 443 w 581"/>
                <a:gd name="T65" fmla="*/ 354 h 415"/>
                <a:gd name="T66" fmla="*/ 466 w 581"/>
                <a:gd name="T67" fmla="*/ 377 h 415"/>
                <a:gd name="T68" fmla="*/ 483 w 581"/>
                <a:gd name="T69" fmla="*/ 402 h 415"/>
                <a:gd name="T70" fmla="*/ 479 w 581"/>
                <a:gd name="T71" fmla="*/ 377 h 415"/>
                <a:gd name="T72" fmla="*/ 503 w 581"/>
                <a:gd name="T73" fmla="*/ 382 h 415"/>
                <a:gd name="T74" fmla="*/ 485 w 581"/>
                <a:gd name="T75" fmla="*/ 356 h 415"/>
                <a:gd name="T76" fmla="*/ 494 w 581"/>
                <a:gd name="T77" fmla="*/ 346 h 415"/>
                <a:gd name="T78" fmla="*/ 534 w 581"/>
                <a:gd name="T79" fmla="*/ 339 h 415"/>
                <a:gd name="T80" fmla="*/ 556 w 581"/>
                <a:gd name="T81" fmla="*/ 328 h 415"/>
                <a:gd name="T82" fmla="*/ 569 w 581"/>
                <a:gd name="T83" fmla="*/ 325 h 415"/>
                <a:gd name="T84" fmla="*/ 567 w 581"/>
                <a:gd name="T85" fmla="*/ 265 h 415"/>
                <a:gd name="T86" fmla="*/ 580 w 581"/>
                <a:gd name="T87" fmla="*/ 241 h 415"/>
                <a:gd name="T88" fmla="*/ 562 w 581"/>
                <a:gd name="T89" fmla="*/ 237 h 415"/>
                <a:gd name="T90" fmla="*/ 501 w 581"/>
                <a:gd name="T91" fmla="*/ 195 h 415"/>
                <a:gd name="T92" fmla="*/ 478 w 581"/>
                <a:gd name="T93" fmla="*/ 183 h 415"/>
                <a:gd name="T94" fmla="*/ 498 w 581"/>
                <a:gd name="T95" fmla="*/ 141 h 415"/>
                <a:gd name="T96" fmla="*/ 488 w 581"/>
                <a:gd name="T97" fmla="*/ 113 h 415"/>
                <a:gd name="T98" fmla="*/ 452 w 581"/>
                <a:gd name="T99" fmla="*/ 65 h 415"/>
                <a:gd name="T100" fmla="*/ 452 w 581"/>
                <a:gd name="T101" fmla="*/ 65 h 415"/>
                <a:gd name="T102" fmla="*/ 452 w 581"/>
                <a:gd name="T103" fmla="*/ 65 h 415"/>
                <a:gd name="T104" fmla="*/ 452 w 581"/>
                <a:gd name="T105" fmla="*/ 65 h 415"/>
                <a:gd name="T106" fmla="*/ 433 w 581"/>
                <a:gd name="T107" fmla="*/ 67 h 415"/>
                <a:gd name="T108" fmla="*/ 417 w 581"/>
                <a:gd name="T109" fmla="*/ 62 h 415"/>
                <a:gd name="T110" fmla="*/ 355 w 581"/>
                <a:gd name="T111" fmla="*/ 76 h 415"/>
                <a:gd name="T112" fmla="*/ 341 w 581"/>
                <a:gd name="T113" fmla="*/ 68 h 415"/>
                <a:gd name="T114" fmla="*/ 300 w 581"/>
                <a:gd name="T115" fmla="*/ 72 h 415"/>
                <a:gd name="T116" fmla="*/ 282 w 581"/>
                <a:gd name="T117" fmla="*/ 54 h 415"/>
                <a:gd name="T118" fmla="*/ 300 w 581"/>
                <a:gd name="T119" fmla="*/ 25 h 415"/>
                <a:gd name="T120" fmla="*/ 293 w 581"/>
                <a:gd name="T121" fmla="*/ 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1" h="415">
                  <a:moveTo>
                    <a:pt x="293" y="0"/>
                  </a:moveTo>
                  <a:cubicBezTo>
                    <a:pt x="280" y="9"/>
                    <a:pt x="259" y="11"/>
                    <a:pt x="259" y="33"/>
                  </a:cubicBezTo>
                  <a:cubicBezTo>
                    <a:pt x="259" y="46"/>
                    <a:pt x="268" y="50"/>
                    <a:pt x="270" y="64"/>
                  </a:cubicBezTo>
                  <a:cubicBezTo>
                    <a:pt x="270" y="65"/>
                    <a:pt x="274" y="75"/>
                    <a:pt x="274" y="77"/>
                  </a:cubicBezTo>
                  <a:cubicBezTo>
                    <a:pt x="274" y="81"/>
                    <a:pt x="265" y="86"/>
                    <a:pt x="262" y="86"/>
                  </a:cubicBezTo>
                  <a:cubicBezTo>
                    <a:pt x="259" y="86"/>
                    <a:pt x="256" y="85"/>
                    <a:pt x="253" y="85"/>
                  </a:cubicBezTo>
                  <a:cubicBezTo>
                    <a:pt x="252" y="85"/>
                    <a:pt x="250" y="85"/>
                    <a:pt x="249" y="87"/>
                  </a:cubicBezTo>
                  <a:cubicBezTo>
                    <a:pt x="248" y="88"/>
                    <a:pt x="247" y="91"/>
                    <a:pt x="245" y="91"/>
                  </a:cubicBezTo>
                  <a:cubicBezTo>
                    <a:pt x="245" y="91"/>
                    <a:pt x="245" y="91"/>
                    <a:pt x="244" y="90"/>
                  </a:cubicBezTo>
                  <a:cubicBezTo>
                    <a:pt x="243" y="91"/>
                    <a:pt x="243" y="91"/>
                    <a:pt x="242" y="91"/>
                  </a:cubicBezTo>
                  <a:cubicBezTo>
                    <a:pt x="242" y="91"/>
                    <a:pt x="242" y="90"/>
                    <a:pt x="237" y="90"/>
                  </a:cubicBezTo>
                  <a:cubicBezTo>
                    <a:pt x="225" y="90"/>
                    <a:pt x="218" y="99"/>
                    <a:pt x="210" y="106"/>
                  </a:cubicBezTo>
                  <a:cubicBezTo>
                    <a:pt x="210" y="107"/>
                    <a:pt x="205" y="110"/>
                    <a:pt x="205" y="112"/>
                  </a:cubicBezTo>
                  <a:cubicBezTo>
                    <a:pt x="205" y="118"/>
                    <a:pt x="206" y="125"/>
                    <a:pt x="202" y="129"/>
                  </a:cubicBezTo>
                  <a:cubicBezTo>
                    <a:pt x="200" y="131"/>
                    <a:pt x="179" y="140"/>
                    <a:pt x="176" y="141"/>
                  </a:cubicBezTo>
                  <a:cubicBezTo>
                    <a:pt x="173" y="141"/>
                    <a:pt x="172" y="142"/>
                    <a:pt x="168" y="142"/>
                  </a:cubicBezTo>
                  <a:cubicBezTo>
                    <a:pt x="165" y="154"/>
                    <a:pt x="161" y="166"/>
                    <a:pt x="145" y="166"/>
                  </a:cubicBezTo>
                  <a:cubicBezTo>
                    <a:pt x="144" y="170"/>
                    <a:pt x="140" y="174"/>
                    <a:pt x="136" y="174"/>
                  </a:cubicBezTo>
                  <a:cubicBezTo>
                    <a:pt x="130" y="174"/>
                    <a:pt x="125" y="171"/>
                    <a:pt x="120" y="167"/>
                  </a:cubicBezTo>
                  <a:cubicBezTo>
                    <a:pt x="115" y="167"/>
                    <a:pt x="115" y="167"/>
                    <a:pt x="115" y="167"/>
                  </a:cubicBezTo>
                  <a:cubicBezTo>
                    <a:pt x="115" y="171"/>
                    <a:pt x="115" y="171"/>
                    <a:pt x="115" y="171"/>
                  </a:cubicBezTo>
                  <a:cubicBezTo>
                    <a:pt x="116" y="173"/>
                    <a:pt x="114" y="181"/>
                    <a:pt x="118" y="182"/>
                  </a:cubicBezTo>
                  <a:cubicBezTo>
                    <a:pt x="118" y="185"/>
                    <a:pt x="118" y="185"/>
                    <a:pt x="118" y="185"/>
                  </a:cubicBezTo>
                  <a:cubicBezTo>
                    <a:pt x="116" y="186"/>
                    <a:pt x="110" y="188"/>
                    <a:pt x="106" y="188"/>
                  </a:cubicBezTo>
                  <a:cubicBezTo>
                    <a:pt x="101" y="188"/>
                    <a:pt x="93" y="186"/>
                    <a:pt x="91" y="183"/>
                  </a:cubicBezTo>
                  <a:cubicBezTo>
                    <a:pt x="86" y="184"/>
                    <a:pt x="71" y="188"/>
                    <a:pt x="71" y="192"/>
                  </a:cubicBezTo>
                  <a:cubicBezTo>
                    <a:pt x="71" y="193"/>
                    <a:pt x="71" y="194"/>
                    <a:pt x="72" y="194"/>
                  </a:cubicBezTo>
                  <a:cubicBezTo>
                    <a:pt x="72" y="202"/>
                    <a:pt x="95" y="207"/>
                    <a:pt x="104" y="209"/>
                  </a:cubicBezTo>
                  <a:cubicBezTo>
                    <a:pt x="106" y="210"/>
                    <a:pt x="107" y="212"/>
                    <a:pt x="110" y="213"/>
                  </a:cubicBezTo>
                  <a:cubicBezTo>
                    <a:pt x="110" y="221"/>
                    <a:pt x="113" y="231"/>
                    <a:pt x="124" y="231"/>
                  </a:cubicBezTo>
                  <a:cubicBezTo>
                    <a:pt x="124" y="235"/>
                    <a:pt x="127" y="234"/>
                    <a:pt x="127" y="239"/>
                  </a:cubicBezTo>
                  <a:cubicBezTo>
                    <a:pt x="127" y="241"/>
                    <a:pt x="126" y="245"/>
                    <a:pt x="125" y="247"/>
                  </a:cubicBezTo>
                  <a:cubicBezTo>
                    <a:pt x="126" y="246"/>
                    <a:pt x="126" y="246"/>
                    <a:pt x="126" y="246"/>
                  </a:cubicBezTo>
                  <a:cubicBezTo>
                    <a:pt x="126" y="249"/>
                    <a:pt x="126" y="258"/>
                    <a:pt x="126" y="260"/>
                  </a:cubicBezTo>
                  <a:cubicBezTo>
                    <a:pt x="126" y="270"/>
                    <a:pt x="119" y="274"/>
                    <a:pt x="119" y="284"/>
                  </a:cubicBezTo>
                  <a:cubicBezTo>
                    <a:pt x="118" y="284"/>
                    <a:pt x="110" y="287"/>
                    <a:pt x="106" y="287"/>
                  </a:cubicBezTo>
                  <a:cubicBezTo>
                    <a:pt x="102" y="287"/>
                    <a:pt x="99" y="284"/>
                    <a:pt x="94" y="284"/>
                  </a:cubicBezTo>
                  <a:cubicBezTo>
                    <a:pt x="94" y="284"/>
                    <a:pt x="93" y="284"/>
                    <a:pt x="91" y="285"/>
                  </a:cubicBezTo>
                  <a:cubicBezTo>
                    <a:pt x="66" y="285"/>
                    <a:pt x="66" y="285"/>
                    <a:pt x="66" y="285"/>
                  </a:cubicBezTo>
                  <a:cubicBezTo>
                    <a:pt x="63" y="284"/>
                    <a:pt x="59" y="284"/>
                    <a:pt x="57" y="282"/>
                  </a:cubicBezTo>
                  <a:cubicBezTo>
                    <a:pt x="33" y="282"/>
                    <a:pt x="33" y="282"/>
                    <a:pt x="33" y="282"/>
                  </a:cubicBezTo>
                  <a:cubicBezTo>
                    <a:pt x="33" y="282"/>
                    <a:pt x="32" y="282"/>
                    <a:pt x="32" y="282"/>
                  </a:cubicBezTo>
                  <a:cubicBezTo>
                    <a:pt x="29" y="282"/>
                    <a:pt x="27" y="279"/>
                    <a:pt x="25" y="279"/>
                  </a:cubicBezTo>
                  <a:cubicBezTo>
                    <a:pt x="22" y="279"/>
                    <a:pt x="4" y="291"/>
                    <a:pt x="4" y="294"/>
                  </a:cubicBezTo>
                  <a:cubicBezTo>
                    <a:pt x="4" y="298"/>
                    <a:pt x="10" y="306"/>
                    <a:pt x="10" y="314"/>
                  </a:cubicBezTo>
                  <a:cubicBezTo>
                    <a:pt x="10" y="327"/>
                    <a:pt x="5" y="341"/>
                    <a:pt x="5" y="354"/>
                  </a:cubicBezTo>
                  <a:cubicBezTo>
                    <a:pt x="5" y="358"/>
                    <a:pt x="0" y="360"/>
                    <a:pt x="0" y="367"/>
                  </a:cubicBezTo>
                  <a:cubicBezTo>
                    <a:pt x="0" y="371"/>
                    <a:pt x="4" y="374"/>
                    <a:pt x="8" y="374"/>
                  </a:cubicBezTo>
                  <a:cubicBezTo>
                    <a:pt x="8" y="380"/>
                    <a:pt x="8" y="384"/>
                    <a:pt x="8" y="395"/>
                  </a:cubicBezTo>
                  <a:cubicBezTo>
                    <a:pt x="8" y="397"/>
                    <a:pt x="9" y="399"/>
                    <a:pt x="12" y="399"/>
                  </a:cubicBezTo>
                  <a:cubicBezTo>
                    <a:pt x="20" y="399"/>
                    <a:pt x="26" y="396"/>
                    <a:pt x="35" y="396"/>
                  </a:cubicBezTo>
                  <a:cubicBezTo>
                    <a:pt x="47" y="396"/>
                    <a:pt x="48" y="415"/>
                    <a:pt x="55" y="415"/>
                  </a:cubicBezTo>
                  <a:cubicBezTo>
                    <a:pt x="67" y="415"/>
                    <a:pt x="74" y="405"/>
                    <a:pt x="87" y="405"/>
                  </a:cubicBezTo>
                  <a:cubicBezTo>
                    <a:pt x="89" y="405"/>
                    <a:pt x="94" y="403"/>
                    <a:pt x="99" y="403"/>
                  </a:cubicBezTo>
                  <a:cubicBezTo>
                    <a:pt x="101" y="403"/>
                    <a:pt x="102" y="403"/>
                    <a:pt x="103" y="403"/>
                  </a:cubicBezTo>
                  <a:cubicBezTo>
                    <a:pt x="103" y="403"/>
                    <a:pt x="103" y="403"/>
                    <a:pt x="103" y="403"/>
                  </a:cubicBezTo>
                  <a:cubicBezTo>
                    <a:pt x="104" y="403"/>
                    <a:pt x="105" y="403"/>
                    <a:pt x="106" y="403"/>
                  </a:cubicBezTo>
                  <a:cubicBezTo>
                    <a:pt x="114" y="403"/>
                    <a:pt x="115" y="393"/>
                    <a:pt x="121" y="390"/>
                  </a:cubicBezTo>
                  <a:cubicBezTo>
                    <a:pt x="132" y="384"/>
                    <a:pt x="135" y="378"/>
                    <a:pt x="142" y="368"/>
                  </a:cubicBezTo>
                  <a:cubicBezTo>
                    <a:pt x="139" y="367"/>
                    <a:pt x="137" y="365"/>
                    <a:pt x="137" y="361"/>
                  </a:cubicBezTo>
                  <a:cubicBezTo>
                    <a:pt x="137" y="349"/>
                    <a:pt x="152" y="327"/>
                    <a:pt x="162" y="325"/>
                  </a:cubicBezTo>
                  <a:cubicBezTo>
                    <a:pt x="173" y="323"/>
                    <a:pt x="184" y="319"/>
                    <a:pt x="187" y="308"/>
                  </a:cubicBezTo>
                  <a:cubicBezTo>
                    <a:pt x="184" y="297"/>
                    <a:pt x="184" y="297"/>
                    <a:pt x="184" y="297"/>
                  </a:cubicBezTo>
                  <a:cubicBezTo>
                    <a:pt x="184" y="289"/>
                    <a:pt x="193" y="284"/>
                    <a:pt x="201" y="284"/>
                  </a:cubicBezTo>
                  <a:cubicBezTo>
                    <a:pt x="211" y="284"/>
                    <a:pt x="219" y="289"/>
                    <a:pt x="230" y="289"/>
                  </a:cubicBezTo>
                  <a:cubicBezTo>
                    <a:pt x="242" y="289"/>
                    <a:pt x="249" y="280"/>
                    <a:pt x="259" y="275"/>
                  </a:cubicBezTo>
                  <a:cubicBezTo>
                    <a:pt x="263" y="273"/>
                    <a:pt x="264" y="266"/>
                    <a:pt x="274" y="266"/>
                  </a:cubicBezTo>
                  <a:cubicBezTo>
                    <a:pt x="294" y="266"/>
                    <a:pt x="297" y="288"/>
                    <a:pt x="306" y="300"/>
                  </a:cubicBezTo>
                  <a:cubicBezTo>
                    <a:pt x="307" y="304"/>
                    <a:pt x="315" y="306"/>
                    <a:pt x="319" y="309"/>
                  </a:cubicBezTo>
                  <a:cubicBezTo>
                    <a:pt x="328" y="318"/>
                    <a:pt x="332" y="323"/>
                    <a:pt x="348" y="327"/>
                  </a:cubicBezTo>
                  <a:cubicBezTo>
                    <a:pt x="348" y="330"/>
                    <a:pt x="356" y="332"/>
                    <a:pt x="358" y="332"/>
                  </a:cubicBezTo>
                  <a:cubicBezTo>
                    <a:pt x="359" y="335"/>
                    <a:pt x="371" y="348"/>
                    <a:pt x="373" y="348"/>
                  </a:cubicBezTo>
                  <a:cubicBezTo>
                    <a:pt x="374" y="353"/>
                    <a:pt x="378" y="355"/>
                    <a:pt x="378" y="363"/>
                  </a:cubicBezTo>
                  <a:cubicBezTo>
                    <a:pt x="378" y="369"/>
                    <a:pt x="375" y="377"/>
                    <a:pt x="369" y="377"/>
                  </a:cubicBezTo>
                  <a:cubicBezTo>
                    <a:pt x="369" y="379"/>
                    <a:pt x="371" y="381"/>
                    <a:pt x="375" y="381"/>
                  </a:cubicBezTo>
                  <a:cubicBezTo>
                    <a:pt x="382" y="381"/>
                    <a:pt x="381" y="370"/>
                    <a:pt x="386" y="365"/>
                  </a:cubicBezTo>
                  <a:cubicBezTo>
                    <a:pt x="386" y="365"/>
                    <a:pt x="393" y="365"/>
                    <a:pt x="393" y="362"/>
                  </a:cubicBezTo>
                  <a:cubicBezTo>
                    <a:pt x="393" y="355"/>
                    <a:pt x="383" y="354"/>
                    <a:pt x="383" y="347"/>
                  </a:cubicBezTo>
                  <a:cubicBezTo>
                    <a:pt x="383" y="342"/>
                    <a:pt x="389" y="339"/>
                    <a:pt x="395" y="339"/>
                  </a:cubicBezTo>
                  <a:cubicBezTo>
                    <a:pt x="403" y="339"/>
                    <a:pt x="407" y="345"/>
                    <a:pt x="412" y="346"/>
                  </a:cubicBezTo>
                  <a:cubicBezTo>
                    <a:pt x="413" y="335"/>
                    <a:pt x="401" y="331"/>
                    <a:pt x="390" y="326"/>
                  </a:cubicBezTo>
                  <a:cubicBezTo>
                    <a:pt x="387" y="324"/>
                    <a:pt x="374" y="322"/>
                    <a:pt x="376" y="315"/>
                  </a:cubicBezTo>
                  <a:cubicBezTo>
                    <a:pt x="378" y="314"/>
                    <a:pt x="378" y="313"/>
                    <a:pt x="378" y="311"/>
                  </a:cubicBezTo>
                  <a:cubicBezTo>
                    <a:pt x="373" y="311"/>
                    <a:pt x="369" y="312"/>
                    <a:pt x="365" y="312"/>
                  </a:cubicBezTo>
                  <a:cubicBezTo>
                    <a:pt x="362" y="312"/>
                    <a:pt x="360" y="312"/>
                    <a:pt x="356" y="310"/>
                  </a:cubicBezTo>
                  <a:cubicBezTo>
                    <a:pt x="352" y="308"/>
                    <a:pt x="348" y="299"/>
                    <a:pt x="346" y="292"/>
                  </a:cubicBezTo>
                  <a:cubicBezTo>
                    <a:pt x="345" y="287"/>
                    <a:pt x="341" y="278"/>
                    <a:pt x="333" y="276"/>
                  </a:cubicBezTo>
                  <a:cubicBezTo>
                    <a:pt x="326" y="274"/>
                    <a:pt x="322" y="270"/>
                    <a:pt x="322" y="263"/>
                  </a:cubicBezTo>
                  <a:cubicBezTo>
                    <a:pt x="322" y="259"/>
                    <a:pt x="323" y="256"/>
                    <a:pt x="324" y="253"/>
                  </a:cubicBezTo>
                  <a:cubicBezTo>
                    <a:pt x="323" y="253"/>
                    <a:pt x="321" y="251"/>
                    <a:pt x="321" y="250"/>
                  </a:cubicBezTo>
                  <a:cubicBezTo>
                    <a:pt x="321" y="244"/>
                    <a:pt x="333" y="244"/>
                    <a:pt x="338" y="240"/>
                  </a:cubicBezTo>
                  <a:cubicBezTo>
                    <a:pt x="342" y="244"/>
                    <a:pt x="338" y="255"/>
                    <a:pt x="345" y="255"/>
                  </a:cubicBezTo>
                  <a:cubicBezTo>
                    <a:pt x="351" y="255"/>
                    <a:pt x="355" y="255"/>
                    <a:pt x="361" y="255"/>
                  </a:cubicBezTo>
                  <a:cubicBezTo>
                    <a:pt x="361" y="267"/>
                    <a:pt x="374" y="285"/>
                    <a:pt x="386" y="285"/>
                  </a:cubicBezTo>
                  <a:cubicBezTo>
                    <a:pt x="389" y="285"/>
                    <a:pt x="390" y="285"/>
                    <a:pt x="393" y="285"/>
                  </a:cubicBezTo>
                  <a:cubicBezTo>
                    <a:pt x="393" y="292"/>
                    <a:pt x="402" y="293"/>
                    <a:pt x="409" y="296"/>
                  </a:cubicBezTo>
                  <a:cubicBezTo>
                    <a:pt x="417" y="300"/>
                    <a:pt x="428" y="311"/>
                    <a:pt x="428" y="318"/>
                  </a:cubicBezTo>
                  <a:cubicBezTo>
                    <a:pt x="428" y="323"/>
                    <a:pt x="428" y="326"/>
                    <a:pt x="428" y="332"/>
                  </a:cubicBezTo>
                  <a:cubicBezTo>
                    <a:pt x="428" y="343"/>
                    <a:pt x="437" y="348"/>
                    <a:pt x="443" y="354"/>
                  </a:cubicBezTo>
                  <a:cubicBezTo>
                    <a:pt x="448" y="359"/>
                    <a:pt x="452" y="364"/>
                    <a:pt x="454" y="371"/>
                  </a:cubicBezTo>
                  <a:cubicBezTo>
                    <a:pt x="454" y="372"/>
                    <a:pt x="455" y="377"/>
                    <a:pt x="457" y="377"/>
                  </a:cubicBezTo>
                  <a:cubicBezTo>
                    <a:pt x="460" y="377"/>
                    <a:pt x="463" y="377"/>
                    <a:pt x="466" y="377"/>
                  </a:cubicBezTo>
                  <a:cubicBezTo>
                    <a:pt x="465" y="380"/>
                    <a:pt x="459" y="381"/>
                    <a:pt x="459" y="385"/>
                  </a:cubicBezTo>
                  <a:cubicBezTo>
                    <a:pt x="459" y="394"/>
                    <a:pt x="467" y="402"/>
                    <a:pt x="475" y="402"/>
                  </a:cubicBezTo>
                  <a:cubicBezTo>
                    <a:pt x="476" y="402"/>
                    <a:pt x="480" y="402"/>
                    <a:pt x="483" y="402"/>
                  </a:cubicBezTo>
                  <a:cubicBezTo>
                    <a:pt x="477" y="400"/>
                    <a:pt x="483" y="393"/>
                    <a:pt x="483" y="390"/>
                  </a:cubicBezTo>
                  <a:cubicBezTo>
                    <a:pt x="483" y="386"/>
                    <a:pt x="481" y="384"/>
                    <a:pt x="479" y="381"/>
                  </a:cubicBezTo>
                  <a:cubicBezTo>
                    <a:pt x="479" y="377"/>
                    <a:pt x="479" y="377"/>
                    <a:pt x="479" y="377"/>
                  </a:cubicBezTo>
                  <a:cubicBezTo>
                    <a:pt x="482" y="380"/>
                    <a:pt x="487" y="384"/>
                    <a:pt x="493" y="385"/>
                  </a:cubicBezTo>
                  <a:cubicBezTo>
                    <a:pt x="494" y="385"/>
                    <a:pt x="494" y="385"/>
                    <a:pt x="494" y="385"/>
                  </a:cubicBezTo>
                  <a:cubicBezTo>
                    <a:pt x="495" y="381"/>
                    <a:pt x="501" y="383"/>
                    <a:pt x="503" y="382"/>
                  </a:cubicBezTo>
                  <a:cubicBezTo>
                    <a:pt x="502" y="381"/>
                    <a:pt x="501" y="379"/>
                    <a:pt x="501" y="377"/>
                  </a:cubicBezTo>
                  <a:cubicBezTo>
                    <a:pt x="497" y="377"/>
                    <a:pt x="483" y="364"/>
                    <a:pt x="483" y="362"/>
                  </a:cubicBezTo>
                  <a:cubicBezTo>
                    <a:pt x="483" y="361"/>
                    <a:pt x="484" y="359"/>
                    <a:pt x="485" y="356"/>
                  </a:cubicBezTo>
                  <a:cubicBezTo>
                    <a:pt x="475" y="344"/>
                    <a:pt x="475" y="344"/>
                    <a:pt x="475" y="344"/>
                  </a:cubicBezTo>
                  <a:cubicBezTo>
                    <a:pt x="475" y="342"/>
                    <a:pt x="478" y="339"/>
                    <a:pt x="481" y="339"/>
                  </a:cubicBezTo>
                  <a:cubicBezTo>
                    <a:pt x="485" y="339"/>
                    <a:pt x="486" y="346"/>
                    <a:pt x="494" y="346"/>
                  </a:cubicBezTo>
                  <a:cubicBezTo>
                    <a:pt x="495" y="342"/>
                    <a:pt x="495" y="339"/>
                    <a:pt x="494" y="335"/>
                  </a:cubicBezTo>
                  <a:cubicBezTo>
                    <a:pt x="501" y="333"/>
                    <a:pt x="503" y="328"/>
                    <a:pt x="512" y="328"/>
                  </a:cubicBezTo>
                  <a:cubicBezTo>
                    <a:pt x="521" y="328"/>
                    <a:pt x="526" y="339"/>
                    <a:pt x="534" y="339"/>
                  </a:cubicBezTo>
                  <a:cubicBezTo>
                    <a:pt x="541" y="339"/>
                    <a:pt x="542" y="332"/>
                    <a:pt x="549" y="329"/>
                  </a:cubicBezTo>
                  <a:cubicBezTo>
                    <a:pt x="551" y="328"/>
                    <a:pt x="553" y="327"/>
                    <a:pt x="554" y="327"/>
                  </a:cubicBezTo>
                  <a:cubicBezTo>
                    <a:pt x="555" y="327"/>
                    <a:pt x="556" y="328"/>
                    <a:pt x="556" y="328"/>
                  </a:cubicBezTo>
                  <a:cubicBezTo>
                    <a:pt x="557" y="328"/>
                    <a:pt x="557" y="328"/>
                    <a:pt x="558" y="328"/>
                  </a:cubicBezTo>
                  <a:cubicBezTo>
                    <a:pt x="559" y="328"/>
                    <a:pt x="561" y="327"/>
                    <a:pt x="562" y="327"/>
                  </a:cubicBezTo>
                  <a:cubicBezTo>
                    <a:pt x="565" y="326"/>
                    <a:pt x="567" y="327"/>
                    <a:pt x="569" y="325"/>
                  </a:cubicBezTo>
                  <a:cubicBezTo>
                    <a:pt x="566" y="320"/>
                    <a:pt x="552" y="313"/>
                    <a:pt x="552" y="302"/>
                  </a:cubicBezTo>
                  <a:cubicBezTo>
                    <a:pt x="552" y="295"/>
                    <a:pt x="561" y="284"/>
                    <a:pt x="567" y="279"/>
                  </a:cubicBezTo>
                  <a:cubicBezTo>
                    <a:pt x="567" y="265"/>
                    <a:pt x="567" y="265"/>
                    <a:pt x="567" y="265"/>
                  </a:cubicBezTo>
                  <a:cubicBezTo>
                    <a:pt x="568" y="262"/>
                    <a:pt x="568" y="266"/>
                    <a:pt x="570" y="258"/>
                  </a:cubicBezTo>
                  <a:cubicBezTo>
                    <a:pt x="570" y="252"/>
                    <a:pt x="576" y="250"/>
                    <a:pt x="581" y="249"/>
                  </a:cubicBezTo>
                  <a:cubicBezTo>
                    <a:pt x="580" y="246"/>
                    <a:pt x="581" y="244"/>
                    <a:pt x="580" y="241"/>
                  </a:cubicBezTo>
                  <a:cubicBezTo>
                    <a:pt x="577" y="241"/>
                    <a:pt x="570" y="244"/>
                    <a:pt x="568" y="244"/>
                  </a:cubicBezTo>
                  <a:cubicBezTo>
                    <a:pt x="565" y="241"/>
                    <a:pt x="565" y="241"/>
                    <a:pt x="565" y="241"/>
                  </a:cubicBezTo>
                  <a:cubicBezTo>
                    <a:pt x="564" y="240"/>
                    <a:pt x="562" y="239"/>
                    <a:pt x="562" y="237"/>
                  </a:cubicBezTo>
                  <a:cubicBezTo>
                    <a:pt x="562" y="216"/>
                    <a:pt x="562" y="216"/>
                    <a:pt x="562" y="216"/>
                  </a:cubicBezTo>
                  <a:cubicBezTo>
                    <a:pt x="549" y="216"/>
                    <a:pt x="552" y="188"/>
                    <a:pt x="538" y="188"/>
                  </a:cubicBezTo>
                  <a:cubicBezTo>
                    <a:pt x="525" y="188"/>
                    <a:pt x="517" y="195"/>
                    <a:pt x="501" y="195"/>
                  </a:cubicBezTo>
                  <a:cubicBezTo>
                    <a:pt x="497" y="195"/>
                    <a:pt x="493" y="195"/>
                    <a:pt x="490" y="195"/>
                  </a:cubicBezTo>
                  <a:cubicBezTo>
                    <a:pt x="483" y="195"/>
                    <a:pt x="478" y="194"/>
                    <a:pt x="478" y="183"/>
                  </a:cubicBezTo>
                  <a:cubicBezTo>
                    <a:pt x="478" y="183"/>
                    <a:pt x="478" y="183"/>
                    <a:pt x="478" y="183"/>
                  </a:cubicBezTo>
                  <a:cubicBezTo>
                    <a:pt x="478" y="183"/>
                    <a:pt x="478" y="183"/>
                    <a:pt x="478" y="183"/>
                  </a:cubicBezTo>
                  <a:cubicBezTo>
                    <a:pt x="478" y="171"/>
                    <a:pt x="480" y="162"/>
                    <a:pt x="486" y="153"/>
                  </a:cubicBezTo>
                  <a:cubicBezTo>
                    <a:pt x="488" y="150"/>
                    <a:pt x="498" y="147"/>
                    <a:pt x="498" y="141"/>
                  </a:cubicBezTo>
                  <a:cubicBezTo>
                    <a:pt x="498" y="131"/>
                    <a:pt x="488" y="124"/>
                    <a:pt x="488" y="113"/>
                  </a:cubicBezTo>
                  <a:cubicBezTo>
                    <a:pt x="488" y="113"/>
                    <a:pt x="488" y="113"/>
                    <a:pt x="488" y="113"/>
                  </a:cubicBezTo>
                  <a:cubicBezTo>
                    <a:pt x="488" y="113"/>
                    <a:pt x="488" y="113"/>
                    <a:pt x="488" y="113"/>
                  </a:cubicBezTo>
                  <a:cubicBezTo>
                    <a:pt x="488" y="106"/>
                    <a:pt x="496" y="103"/>
                    <a:pt x="496" y="96"/>
                  </a:cubicBezTo>
                  <a:cubicBezTo>
                    <a:pt x="496" y="84"/>
                    <a:pt x="491" y="64"/>
                    <a:pt x="479" y="64"/>
                  </a:cubicBezTo>
                  <a:cubicBezTo>
                    <a:pt x="469" y="64"/>
                    <a:pt x="462" y="65"/>
                    <a:pt x="452" y="65"/>
                  </a:cubicBezTo>
                  <a:cubicBezTo>
                    <a:pt x="452" y="65"/>
                    <a:pt x="452" y="65"/>
                    <a:pt x="452" y="65"/>
                  </a:cubicBezTo>
                  <a:cubicBezTo>
                    <a:pt x="452" y="65"/>
                    <a:pt x="452" y="65"/>
                    <a:pt x="452" y="65"/>
                  </a:cubicBezTo>
                  <a:cubicBezTo>
                    <a:pt x="452" y="65"/>
                    <a:pt x="452" y="65"/>
                    <a:pt x="452" y="65"/>
                  </a:cubicBezTo>
                  <a:cubicBezTo>
                    <a:pt x="452" y="65"/>
                    <a:pt x="452" y="65"/>
                    <a:pt x="452" y="65"/>
                  </a:cubicBezTo>
                  <a:cubicBezTo>
                    <a:pt x="452" y="65"/>
                    <a:pt x="452" y="65"/>
                    <a:pt x="452" y="65"/>
                  </a:cubicBezTo>
                  <a:cubicBezTo>
                    <a:pt x="452" y="65"/>
                    <a:pt x="452" y="65"/>
                    <a:pt x="452" y="65"/>
                  </a:cubicBezTo>
                  <a:cubicBezTo>
                    <a:pt x="452" y="65"/>
                    <a:pt x="452" y="65"/>
                    <a:pt x="452" y="65"/>
                  </a:cubicBezTo>
                  <a:cubicBezTo>
                    <a:pt x="452" y="65"/>
                    <a:pt x="452" y="65"/>
                    <a:pt x="452" y="65"/>
                  </a:cubicBezTo>
                  <a:cubicBezTo>
                    <a:pt x="452" y="65"/>
                    <a:pt x="452" y="65"/>
                    <a:pt x="452" y="65"/>
                  </a:cubicBezTo>
                  <a:cubicBezTo>
                    <a:pt x="452" y="65"/>
                    <a:pt x="452" y="65"/>
                    <a:pt x="452" y="65"/>
                  </a:cubicBezTo>
                  <a:cubicBezTo>
                    <a:pt x="448" y="65"/>
                    <a:pt x="444" y="65"/>
                    <a:pt x="439" y="66"/>
                  </a:cubicBezTo>
                  <a:cubicBezTo>
                    <a:pt x="437" y="66"/>
                    <a:pt x="435" y="66"/>
                    <a:pt x="433" y="67"/>
                  </a:cubicBezTo>
                  <a:cubicBezTo>
                    <a:pt x="433" y="67"/>
                    <a:pt x="433" y="67"/>
                    <a:pt x="433" y="66"/>
                  </a:cubicBezTo>
                  <a:cubicBezTo>
                    <a:pt x="427" y="67"/>
                    <a:pt x="421" y="68"/>
                    <a:pt x="414" y="68"/>
                  </a:cubicBezTo>
                  <a:cubicBezTo>
                    <a:pt x="414" y="67"/>
                    <a:pt x="416" y="64"/>
                    <a:pt x="417" y="62"/>
                  </a:cubicBezTo>
                  <a:cubicBezTo>
                    <a:pt x="413" y="60"/>
                    <a:pt x="406" y="60"/>
                    <a:pt x="399" y="60"/>
                  </a:cubicBezTo>
                  <a:cubicBezTo>
                    <a:pt x="392" y="60"/>
                    <a:pt x="384" y="68"/>
                    <a:pt x="379" y="70"/>
                  </a:cubicBezTo>
                  <a:cubicBezTo>
                    <a:pt x="371" y="74"/>
                    <a:pt x="364" y="72"/>
                    <a:pt x="355" y="76"/>
                  </a:cubicBezTo>
                  <a:cubicBezTo>
                    <a:pt x="353" y="77"/>
                    <a:pt x="352" y="81"/>
                    <a:pt x="346" y="81"/>
                  </a:cubicBezTo>
                  <a:cubicBezTo>
                    <a:pt x="346" y="81"/>
                    <a:pt x="337" y="75"/>
                    <a:pt x="337" y="74"/>
                  </a:cubicBezTo>
                  <a:cubicBezTo>
                    <a:pt x="337" y="72"/>
                    <a:pt x="340" y="70"/>
                    <a:pt x="341" y="68"/>
                  </a:cubicBezTo>
                  <a:cubicBezTo>
                    <a:pt x="340" y="68"/>
                    <a:pt x="339" y="68"/>
                    <a:pt x="338" y="68"/>
                  </a:cubicBezTo>
                  <a:cubicBezTo>
                    <a:pt x="327" y="68"/>
                    <a:pt x="318" y="78"/>
                    <a:pt x="304" y="78"/>
                  </a:cubicBezTo>
                  <a:cubicBezTo>
                    <a:pt x="303" y="78"/>
                    <a:pt x="301" y="75"/>
                    <a:pt x="300" y="72"/>
                  </a:cubicBezTo>
                  <a:cubicBezTo>
                    <a:pt x="296" y="72"/>
                    <a:pt x="294" y="70"/>
                    <a:pt x="288" y="70"/>
                  </a:cubicBezTo>
                  <a:cubicBezTo>
                    <a:pt x="288" y="68"/>
                    <a:pt x="288" y="67"/>
                    <a:pt x="288" y="64"/>
                  </a:cubicBezTo>
                  <a:cubicBezTo>
                    <a:pt x="285" y="63"/>
                    <a:pt x="282" y="60"/>
                    <a:pt x="282" y="54"/>
                  </a:cubicBezTo>
                  <a:cubicBezTo>
                    <a:pt x="282" y="45"/>
                    <a:pt x="288" y="40"/>
                    <a:pt x="294" y="35"/>
                  </a:cubicBezTo>
                  <a:cubicBezTo>
                    <a:pt x="295" y="33"/>
                    <a:pt x="300" y="32"/>
                    <a:pt x="300" y="30"/>
                  </a:cubicBezTo>
                  <a:cubicBezTo>
                    <a:pt x="300" y="28"/>
                    <a:pt x="300" y="27"/>
                    <a:pt x="300" y="25"/>
                  </a:cubicBezTo>
                  <a:cubicBezTo>
                    <a:pt x="296" y="25"/>
                    <a:pt x="290" y="25"/>
                    <a:pt x="290" y="20"/>
                  </a:cubicBezTo>
                  <a:cubicBezTo>
                    <a:pt x="290" y="14"/>
                    <a:pt x="290" y="11"/>
                    <a:pt x="293" y="6"/>
                  </a:cubicBezTo>
                  <a:cubicBezTo>
                    <a:pt x="293" y="0"/>
                    <a:pt x="293" y="0"/>
                    <a:pt x="29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19" name="Freeform 93"/>
            <p:cNvSpPr>
              <a:spLocks/>
            </p:cNvSpPr>
            <p:nvPr/>
          </p:nvSpPr>
          <p:spPr bwMode="auto">
            <a:xfrm>
              <a:off x="3621" y="-27"/>
              <a:ext cx="927" cy="895"/>
            </a:xfrm>
            <a:custGeom>
              <a:avLst/>
              <a:gdLst>
                <a:gd name="T0" fmla="*/ 321 w 392"/>
                <a:gd name="T1" fmla="*/ 15 h 378"/>
                <a:gd name="T2" fmla="*/ 297 w 392"/>
                <a:gd name="T3" fmla="*/ 21 h 378"/>
                <a:gd name="T4" fmla="*/ 307 w 392"/>
                <a:gd name="T5" fmla="*/ 4 h 378"/>
                <a:gd name="T6" fmla="*/ 279 w 392"/>
                <a:gd name="T7" fmla="*/ 11 h 378"/>
                <a:gd name="T8" fmla="*/ 257 w 392"/>
                <a:gd name="T9" fmla="*/ 11 h 378"/>
                <a:gd name="T10" fmla="*/ 239 w 392"/>
                <a:gd name="T11" fmla="*/ 32 h 378"/>
                <a:gd name="T12" fmla="*/ 220 w 392"/>
                <a:gd name="T13" fmla="*/ 37 h 378"/>
                <a:gd name="T14" fmla="*/ 197 w 392"/>
                <a:gd name="T15" fmla="*/ 37 h 378"/>
                <a:gd name="T16" fmla="*/ 196 w 392"/>
                <a:gd name="T17" fmla="*/ 43 h 378"/>
                <a:gd name="T18" fmla="*/ 178 w 392"/>
                <a:gd name="T19" fmla="*/ 51 h 378"/>
                <a:gd name="T20" fmla="*/ 187 w 392"/>
                <a:gd name="T21" fmla="*/ 52 h 378"/>
                <a:gd name="T22" fmla="*/ 160 w 392"/>
                <a:gd name="T23" fmla="*/ 60 h 378"/>
                <a:gd name="T24" fmla="*/ 154 w 392"/>
                <a:gd name="T25" fmla="*/ 57 h 378"/>
                <a:gd name="T26" fmla="*/ 141 w 392"/>
                <a:gd name="T27" fmla="*/ 64 h 378"/>
                <a:gd name="T28" fmla="*/ 139 w 392"/>
                <a:gd name="T29" fmla="*/ 73 h 378"/>
                <a:gd name="T30" fmla="*/ 141 w 392"/>
                <a:gd name="T31" fmla="*/ 97 h 378"/>
                <a:gd name="T32" fmla="*/ 111 w 392"/>
                <a:gd name="T33" fmla="*/ 131 h 378"/>
                <a:gd name="T34" fmla="*/ 54 w 392"/>
                <a:gd name="T35" fmla="*/ 189 h 378"/>
                <a:gd name="T36" fmla="*/ 62 w 392"/>
                <a:gd name="T37" fmla="*/ 193 h 378"/>
                <a:gd name="T38" fmla="*/ 12 w 392"/>
                <a:gd name="T39" fmla="*/ 225 h 378"/>
                <a:gd name="T40" fmla="*/ 9 w 392"/>
                <a:gd name="T41" fmla="*/ 274 h 378"/>
                <a:gd name="T42" fmla="*/ 15 w 392"/>
                <a:gd name="T43" fmla="*/ 285 h 378"/>
                <a:gd name="T44" fmla="*/ 6 w 392"/>
                <a:gd name="T45" fmla="*/ 301 h 378"/>
                <a:gd name="T46" fmla="*/ 80 w 392"/>
                <a:gd name="T47" fmla="*/ 280 h 378"/>
                <a:gd name="T48" fmla="*/ 88 w 392"/>
                <a:gd name="T49" fmla="*/ 300 h 378"/>
                <a:gd name="T50" fmla="*/ 110 w 392"/>
                <a:gd name="T51" fmla="*/ 348 h 378"/>
                <a:gd name="T52" fmla="*/ 120 w 392"/>
                <a:gd name="T53" fmla="*/ 378 h 378"/>
                <a:gd name="T54" fmla="*/ 160 w 392"/>
                <a:gd name="T55" fmla="*/ 361 h 378"/>
                <a:gd name="T56" fmla="*/ 168 w 392"/>
                <a:gd name="T57" fmla="*/ 327 h 378"/>
                <a:gd name="T58" fmla="*/ 204 w 392"/>
                <a:gd name="T59" fmla="*/ 279 h 378"/>
                <a:gd name="T60" fmla="*/ 176 w 392"/>
                <a:gd name="T61" fmla="*/ 248 h 378"/>
                <a:gd name="T62" fmla="*/ 183 w 392"/>
                <a:gd name="T63" fmla="*/ 217 h 378"/>
                <a:gd name="T64" fmla="*/ 242 w 392"/>
                <a:gd name="T65" fmla="*/ 171 h 378"/>
                <a:gd name="T66" fmla="*/ 273 w 392"/>
                <a:gd name="T67" fmla="*/ 138 h 378"/>
                <a:gd name="T68" fmla="*/ 284 w 392"/>
                <a:gd name="T69" fmla="*/ 169 h 378"/>
                <a:gd name="T70" fmla="*/ 236 w 392"/>
                <a:gd name="T71" fmla="*/ 217 h 378"/>
                <a:gd name="T72" fmla="*/ 239 w 392"/>
                <a:gd name="T73" fmla="*/ 248 h 378"/>
                <a:gd name="T74" fmla="*/ 273 w 392"/>
                <a:gd name="T75" fmla="*/ 274 h 378"/>
                <a:gd name="T76" fmla="*/ 313 w 392"/>
                <a:gd name="T77" fmla="*/ 266 h 378"/>
                <a:gd name="T78" fmla="*/ 345 w 392"/>
                <a:gd name="T79" fmla="*/ 255 h 378"/>
                <a:gd name="T80" fmla="*/ 392 w 392"/>
                <a:gd name="T81" fmla="*/ 204 h 378"/>
                <a:gd name="T82" fmla="*/ 375 w 392"/>
                <a:gd name="T83" fmla="*/ 181 h 378"/>
                <a:gd name="T84" fmla="*/ 382 w 392"/>
                <a:gd name="T85" fmla="*/ 174 h 378"/>
                <a:gd name="T86" fmla="*/ 366 w 392"/>
                <a:gd name="T87" fmla="*/ 148 h 378"/>
                <a:gd name="T88" fmla="*/ 371 w 392"/>
                <a:gd name="T89" fmla="*/ 132 h 378"/>
                <a:gd name="T90" fmla="*/ 361 w 392"/>
                <a:gd name="T91" fmla="*/ 106 h 378"/>
                <a:gd name="T92" fmla="*/ 370 w 392"/>
                <a:gd name="T93" fmla="*/ 84 h 378"/>
                <a:gd name="T94" fmla="*/ 352 w 392"/>
                <a:gd name="T95" fmla="*/ 63 h 378"/>
                <a:gd name="T96" fmla="*/ 378 w 392"/>
                <a:gd name="T97" fmla="*/ 36 h 378"/>
                <a:gd name="T98" fmla="*/ 352 w 392"/>
                <a:gd name="T99" fmla="*/ 26 h 378"/>
                <a:gd name="T100" fmla="*/ 354 w 392"/>
                <a:gd name="T101" fmla="*/ 4 h 378"/>
                <a:gd name="T102" fmla="*/ 341 w 392"/>
                <a:gd name="T103"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2" h="378">
                  <a:moveTo>
                    <a:pt x="341" y="0"/>
                  </a:moveTo>
                  <a:cubicBezTo>
                    <a:pt x="333" y="6"/>
                    <a:pt x="328" y="8"/>
                    <a:pt x="321" y="15"/>
                  </a:cubicBezTo>
                  <a:cubicBezTo>
                    <a:pt x="320" y="12"/>
                    <a:pt x="320" y="9"/>
                    <a:pt x="318" y="6"/>
                  </a:cubicBezTo>
                  <a:cubicBezTo>
                    <a:pt x="310" y="10"/>
                    <a:pt x="306" y="21"/>
                    <a:pt x="297" y="21"/>
                  </a:cubicBezTo>
                  <a:cubicBezTo>
                    <a:pt x="296" y="21"/>
                    <a:pt x="296" y="21"/>
                    <a:pt x="296" y="21"/>
                  </a:cubicBezTo>
                  <a:cubicBezTo>
                    <a:pt x="298" y="14"/>
                    <a:pt x="307" y="12"/>
                    <a:pt x="307" y="4"/>
                  </a:cubicBezTo>
                  <a:cubicBezTo>
                    <a:pt x="307" y="3"/>
                    <a:pt x="306" y="3"/>
                    <a:pt x="304" y="3"/>
                  </a:cubicBezTo>
                  <a:cubicBezTo>
                    <a:pt x="299" y="3"/>
                    <a:pt x="285" y="11"/>
                    <a:pt x="279" y="11"/>
                  </a:cubicBezTo>
                  <a:cubicBezTo>
                    <a:pt x="274" y="11"/>
                    <a:pt x="271" y="7"/>
                    <a:pt x="268" y="3"/>
                  </a:cubicBezTo>
                  <a:cubicBezTo>
                    <a:pt x="266" y="6"/>
                    <a:pt x="257" y="8"/>
                    <a:pt x="257" y="11"/>
                  </a:cubicBezTo>
                  <a:cubicBezTo>
                    <a:pt x="257" y="14"/>
                    <a:pt x="260" y="16"/>
                    <a:pt x="264" y="17"/>
                  </a:cubicBezTo>
                  <a:cubicBezTo>
                    <a:pt x="255" y="22"/>
                    <a:pt x="246" y="19"/>
                    <a:pt x="239" y="32"/>
                  </a:cubicBezTo>
                  <a:cubicBezTo>
                    <a:pt x="239" y="23"/>
                    <a:pt x="239" y="23"/>
                    <a:pt x="239" y="23"/>
                  </a:cubicBezTo>
                  <a:cubicBezTo>
                    <a:pt x="228" y="23"/>
                    <a:pt x="226" y="36"/>
                    <a:pt x="220" y="37"/>
                  </a:cubicBezTo>
                  <a:cubicBezTo>
                    <a:pt x="220" y="31"/>
                    <a:pt x="220" y="31"/>
                    <a:pt x="220" y="31"/>
                  </a:cubicBezTo>
                  <a:cubicBezTo>
                    <a:pt x="212" y="32"/>
                    <a:pt x="202" y="32"/>
                    <a:pt x="197" y="37"/>
                  </a:cubicBezTo>
                  <a:cubicBezTo>
                    <a:pt x="199" y="39"/>
                    <a:pt x="198" y="39"/>
                    <a:pt x="201" y="41"/>
                  </a:cubicBezTo>
                  <a:cubicBezTo>
                    <a:pt x="199" y="42"/>
                    <a:pt x="198" y="43"/>
                    <a:pt x="196" y="43"/>
                  </a:cubicBezTo>
                  <a:cubicBezTo>
                    <a:pt x="194" y="43"/>
                    <a:pt x="192" y="42"/>
                    <a:pt x="191" y="42"/>
                  </a:cubicBezTo>
                  <a:cubicBezTo>
                    <a:pt x="185" y="42"/>
                    <a:pt x="181" y="47"/>
                    <a:pt x="178" y="51"/>
                  </a:cubicBezTo>
                  <a:cubicBezTo>
                    <a:pt x="180" y="51"/>
                    <a:pt x="181" y="51"/>
                    <a:pt x="181" y="51"/>
                  </a:cubicBezTo>
                  <a:cubicBezTo>
                    <a:pt x="183" y="51"/>
                    <a:pt x="184" y="51"/>
                    <a:pt x="187" y="52"/>
                  </a:cubicBezTo>
                  <a:cubicBezTo>
                    <a:pt x="186" y="53"/>
                    <a:pt x="180" y="65"/>
                    <a:pt x="177" y="65"/>
                  </a:cubicBezTo>
                  <a:cubicBezTo>
                    <a:pt x="170" y="65"/>
                    <a:pt x="168" y="60"/>
                    <a:pt x="160" y="60"/>
                  </a:cubicBezTo>
                  <a:cubicBezTo>
                    <a:pt x="161" y="56"/>
                    <a:pt x="161" y="54"/>
                    <a:pt x="158" y="50"/>
                  </a:cubicBezTo>
                  <a:cubicBezTo>
                    <a:pt x="157" y="52"/>
                    <a:pt x="155" y="54"/>
                    <a:pt x="154" y="57"/>
                  </a:cubicBezTo>
                  <a:cubicBezTo>
                    <a:pt x="152" y="57"/>
                    <a:pt x="151" y="56"/>
                    <a:pt x="149" y="56"/>
                  </a:cubicBezTo>
                  <a:cubicBezTo>
                    <a:pt x="145" y="56"/>
                    <a:pt x="142" y="59"/>
                    <a:pt x="141" y="64"/>
                  </a:cubicBezTo>
                  <a:cubicBezTo>
                    <a:pt x="141" y="64"/>
                    <a:pt x="147" y="66"/>
                    <a:pt x="149" y="66"/>
                  </a:cubicBezTo>
                  <a:cubicBezTo>
                    <a:pt x="147" y="67"/>
                    <a:pt x="141" y="69"/>
                    <a:pt x="139" y="73"/>
                  </a:cubicBezTo>
                  <a:cubicBezTo>
                    <a:pt x="151" y="73"/>
                    <a:pt x="157" y="66"/>
                    <a:pt x="170" y="64"/>
                  </a:cubicBezTo>
                  <a:cubicBezTo>
                    <a:pt x="167" y="75"/>
                    <a:pt x="152" y="93"/>
                    <a:pt x="141" y="97"/>
                  </a:cubicBezTo>
                  <a:cubicBezTo>
                    <a:pt x="130" y="101"/>
                    <a:pt x="123" y="109"/>
                    <a:pt x="117" y="119"/>
                  </a:cubicBezTo>
                  <a:cubicBezTo>
                    <a:pt x="117" y="120"/>
                    <a:pt x="111" y="131"/>
                    <a:pt x="111" y="131"/>
                  </a:cubicBezTo>
                  <a:cubicBezTo>
                    <a:pt x="107" y="131"/>
                    <a:pt x="108" y="148"/>
                    <a:pt x="102" y="152"/>
                  </a:cubicBezTo>
                  <a:cubicBezTo>
                    <a:pt x="86" y="165"/>
                    <a:pt x="77" y="183"/>
                    <a:pt x="54" y="189"/>
                  </a:cubicBezTo>
                  <a:cubicBezTo>
                    <a:pt x="59" y="190"/>
                    <a:pt x="61" y="191"/>
                    <a:pt x="66" y="193"/>
                  </a:cubicBezTo>
                  <a:cubicBezTo>
                    <a:pt x="65" y="193"/>
                    <a:pt x="64" y="193"/>
                    <a:pt x="62" y="193"/>
                  </a:cubicBezTo>
                  <a:cubicBezTo>
                    <a:pt x="47" y="193"/>
                    <a:pt x="45" y="204"/>
                    <a:pt x="36" y="206"/>
                  </a:cubicBezTo>
                  <a:cubicBezTo>
                    <a:pt x="24" y="209"/>
                    <a:pt x="18" y="216"/>
                    <a:pt x="12" y="225"/>
                  </a:cubicBezTo>
                  <a:cubicBezTo>
                    <a:pt x="9" y="229"/>
                    <a:pt x="0" y="229"/>
                    <a:pt x="0" y="237"/>
                  </a:cubicBezTo>
                  <a:cubicBezTo>
                    <a:pt x="0" y="252"/>
                    <a:pt x="2" y="265"/>
                    <a:pt x="9" y="274"/>
                  </a:cubicBezTo>
                  <a:cubicBezTo>
                    <a:pt x="7" y="278"/>
                    <a:pt x="1" y="284"/>
                    <a:pt x="1" y="288"/>
                  </a:cubicBezTo>
                  <a:cubicBezTo>
                    <a:pt x="7" y="285"/>
                    <a:pt x="7" y="285"/>
                    <a:pt x="15" y="285"/>
                  </a:cubicBezTo>
                  <a:cubicBezTo>
                    <a:pt x="15" y="293"/>
                    <a:pt x="15" y="293"/>
                    <a:pt x="15" y="293"/>
                  </a:cubicBezTo>
                  <a:cubicBezTo>
                    <a:pt x="13" y="294"/>
                    <a:pt x="6" y="297"/>
                    <a:pt x="6" y="301"/>
                  </a:cubicBezTo>
                  <a:cubicBezTo>
                    <a:pt x="6" y="303"/>
                    <a:pt x="26" y="316"/>
                    <a:pt x="29" y="316"/>
                  </a:cubicBezTo>
                  <a:cubicBezTo>
                    <a:pt x="52" y="316"/>
                    <a:pt x="69" y="296"/>
                    <a:pt x="80" y="280"/>
                  </a:cubicBezTo>
                  <a:cubicBezTo>
                    <a:pt x="83" y="285"/>
                    <a:pt x="84" y="290"/>
                    <a:pt x="90" y="293"/>
                  </a:cubicBezTo>
                  <a:cubicBezTo>
                    <a:pt x="89" y="295"/>
                    <a:pt x="88" y="298"/>
                    <a:pt x="88" y="300"/>
                  </a:cubicBezTo>
                  <a:cubicBezTo>
                    <a:pt x="88" y="310"/>
                    <a:pt x="96" y="312"/>
                    <a:pt x="98" y="320"/>
                  </a:cubicBezTo>
                  <a:cubicBezTo>
                    <a:pt x="102" y="331"/>
                    <a:pt x="101" y="339"/>
                    <a:pt x="110" y="348"/>
                  </a:cubicBezTo>
                  <a:cubicBezTo>
                    <a:pt x="110" y="349"/>
                    <a:pt x="109" y="351"/>
                    <a:pt x="109" y="353"/>
                  </a:cubicBezTo>
                  <a:cubicBezTo>
                    <a:pt x="109" y="356"/>
                    <a:pt x="116" y="378"/>
                    <a:pt x="120" y="378"/>
                  </a:cubicBezTo>
                  <a:cubicBezTo>
                    <a:pt x="133" y="378"/>
                    <a:pt x="137" y="361"/>
                    <a:pt x="146" y="361"/>
                  </a:cubicBezTo>
                  <a:cubicBezTo>
                    <a:pt x="150" y="361"/>
                    <a:pt x="152" y="361"/>
                    <a:pt x="160" y="361"/>
                  </a:cubicBezTo>
                  <a:cubicBezTo>
                    <a:pt x="161" y="351"/>
                    <a:pt x="174" y="350"/>
                    <a:pt x="176" y="335"/>
                  </a:cubicBezTo>
                  <a:cubicBezTo>
                    <a:pt x="173" y="335"/>
                    <a:pt x="168" y="333"/>
                    <a:pt x="168" y="327"/>
                  </a:cubicBezTo>
                  <a:cubicBezTo>
                    <a:pt x="168" y="315"/>
                    <a:pt x="172" y="300"/>
                    <a:pt x="183" y="300"/>
                  </a:cubicBezTo>
                  <a:cubicBezTo>
                    <a:pt x="188" y="300"/>
                    <a:pt x="204" y="287"/>
                    <a:pt x="204" y="279"/>
                  </a:cubicBezTo>
                  <a:cubicBezTo>
                    <a:pt x="204" y="269"/>
                    <a:pt x="189" y="260"/>
                    <a:pt x="180" y="258"/>
                  </a:cubicBezTo>
                  <a:cubicBezTo>
                    <a:pt x="180" y="254"/>
                    <a:pt x="178" y="251"/>
                    <a:pt x="176" y="248"/>
                  </a:cubicBezTo>
                  <a:cubicBezTo>
                    <a:pt x="176" y="238"/>
                    <a:pt x="176" y="238"/>
                    <a:pt x="176" y="238"/>
                  </a:cubicBezTo>
                  <a:cubicBezTo>
                    <a:pt x="184" y="234"/>
                    <a:pt x="178" y="224"/>
                    <a:pt x="183" y="217"/>
                  </a:cubicBezTo>
                  <a:cubicBezTo>
                    <a:pt x="188" y="207"/>
                    <a:pt x="197" y="205"/>
                    <a:pt x="206" y="200"/>
                  </a:cubicBezTo>
                  <a:cubicBezTo>
                    <a:pt x="217" y="193"/>
                    <a:pt x="242" y="183"/>
                    <a:pt x="242" y="171"/>
                  </a:cubicBezTo>
                  <a:cubicBezTo>
                    <a:pt x="243" y="168"/>
                    <a:pt x="242" y="165"/>
                    <a:pt x="242" y="159"/>
                  </a:cubicBezTo>
                  <a:cubicBezTo>
                    <a:pt x="242" y="144"/>
                    <a:pt x="256" y="138"/>
                    <a:pt x="273" y="138"/>
                  </a:cubicBezTo>
                  <a:cubicBezTo>
                    <a:pt x="287" y="138"/>
                    <a:pt x="304" y="140"/>
                    <a:pt x="304" y="153"/>
                  </a:cubicBezTo>
                  <a:cubicBezTo>
                    <a:pt x="304" y="162"/>
                    <a:pt x="291" y="165"/>
                    <a:pt x="284" y="169"/>
                  </a:cubicBezTo>
                  <a:cubicBezTo>
                    <a:pt x="270" y="177"/>
                    <a:pt x="259" y="206"/>
                    <a:pt x="236" y="206"/>
                  </a:cubicBezTo>
                  <a:cubicBezTo>
                    <a:pt x="238" y="210"/>
                    <a:pt x="236" y="213"/>
                    <a:pt x="236" y="217"/>
                  </a:cubicBezTo>
                  <a:cubicBezTo>
                    <a:pt x="236" y="223"/>
                    <a:pt x="241" y="235"/>
                    <a:pt x="246" y="237"/>
                  </a:cubicBezTo>
                  <a:cubicBezTo>
                    <a:pt x="245" y="239"/>
                    <a:pt x="239" y="243"/>
                    <a:pt x="239" y="248"/>
                  </a:cubicBezTo>
                  <a:cubicBezTo>
                    <a:pt x="239" y="260"/>
                    <a:pt x="251" y="267"/>
                    <a:pt x="262" y="267"/>
                  </a:cubicBezTo>
                  <a:cubicBezTo>
                    <a:pt x="262" y="273"/>
                    <a:pt x="267" y="274"/>
                    <a:pt x="273" y="274"/>
                  </a:cubicBezTo>
                  <a:cubicBezTo>
                    <a:pt x="282" y="274"/>
                    <a:pt x="295" y="269"/>
                    <a:pt x="305" y="266"/>
                  </a:cubicBezTo>
                  <a:cubicBezTo>
                    <a:pt x="307" y="266"/>
                    <a:pt x="310" y="266"/>
                    <a:pt x="313" y="266"/>
                  </a:cubicBezTo>
                  <a:cubicBezTo>
                    <a:pt x="324" y="266"/>
                    <a:pt x="341" y="264"/>
                    <a:pt x="345" y="255"/>
                  </a:cubicBezTo>
                  <a:cubicBezTo>
                    <a:pt x="345" y="255"/>
                    <a:pt x="345" y="255"/>
                    <a:pt x="345" y="255"/>
                  </a:cubicBezTo>
                  <a:cubicBezTo>
                    <a:pt x="345" y="255"/>
                    <a:pt x="345" y="255"/>
                    <a:pt x="345" y="255"/>
                  </a:cubicBezTo>
                  <a:cubicBezTo>
                    <a:pt x="356" y="240"/>
                    <a:pt x="392" y="221"/>
                    <a:pt x="392" y="204"/>
                  </a:cubicBezTo>
                  <a:cubicBezTo>
                    <a:pt x="392" y="192"/>
                    <a:pt x="380" y="190"/>
                    <a:pt x="375" y="181"/>
                  </a:cubicBezTo>
                  <a:cubicBezTo>
                    <a:pt x="375" y="181"/>
                    <a:pt x="375" y="181"/>
                    <a:pt x="375" y="181"/>
                  </a:cubicBezTo>
                  <a:cubicBezTo>
                    <a:pt x="375" y="181"/>
                    <a:pt x="375" y="181"/>
                    <a:pt x="375" y="181"/>
                  </a:cubicBezTo>
                  <a:cubicBezTo>
                    <a:pt x="377" y="180"/>
                    <a:pt x="382" y="178"/>
                    <a:pt x="382" y="174"/>
                  </a:cubicBezTo>
                  <a:cubicBezTo>
                    <a:pt x="382" y="163"/>
                    <a:pt x="366" y="160"/>
                    <a:pt x="366" y="148"/>
                  </a:cubicBezTo>
                  <a:cubicBezTo>
                    <a:pt x="366" y="148"/>
                    <a:pt x="366" y="148"/>
                    <a:pt x="366" y="148"/>
                  </a:cubicBezTo>
                  <a:cubicBezTo>
                    <a:pt x="366" y="148"/>
                    <a:pt x="366" y="148"/>
                    <a:pt x="366" y="148"/>
                  </a:cubicBezTo>
                  <a:cubicBezTo>
                    <a:pt x="366" y="142"/>
                    <a:pt x="371" y="139"/>
                    <a:pt x="371" y="132"/>
                  </a:cubicBezTo>
                  <a:cubicBezTo>
                    <a:pt x="371" y="122"/>
                    <a:pt x="361" y="116"/>
                    <a:pt x="361" y="106"/>
                  </a:cubicBezTo>
                  <a:cubicBezTo>
                    <a:pt x="361" y="106"/>
                    <a:pt x="361" y="106"/>
                    <a:pt x="361" y="106"/>
                  </a:cubicBezTo>
                  <a:cubicBezTo>
                    <a:pt x="361" y="106"/>
                    <a:pt x="361" y="106"/>
                    <a:pt x="361" y="106"/>
                  </a:cubicBezTo>
                  <a:cubicBezTo>
                    <a:pt x="361" y="97"/>
                    <a:pt x="370" y="93"/>
                    <a:pt x="370" y="84"/>
                  </a:cubicBezTo>
                  <a:cubicBezTo>
                    <a:pt x="370" y="72"/>
                    <a:pt x="352" y="73"/>
                    <a:pt x="352" y="63"/>
                  </a:cubicBezTo>
                  <a:cubicBezTo>
                    <a:pt x="352" y="63"/>
                    <a:pt x="352" y="63"/>
                    <a:pt x="352" y="63"/>
                  </a:cubicBezTo>
                  <a:cubicBezTo>
                    <a:pt x="352" y="63"/>
                    <a:pt x="352" y="63"/>
                    <a:pt x="352" y="63"/>
                  </a:cubicBezTo>
                  <a:cubicBezTo>
                    <a:pt x="352" y="50"/>
                    <a:pt x="371" y="41"/>
                    <a:pt x="378" y="36"/>
                  </a:cubicBezTo>
                  <a:cubicBezTo>
                    <a:pt x="376" y="36"/>
                    <a:pt x="365" y="34"/>
                    <a:pt x="361" y="34"/>
                  </a:cubicBezTo>
                  <a:cubicBezTo>
                    <a:pt x="361" y="30"/>
                    <a:pt x="357" y="30"/>
                    <a:pt x="352" y="26"/>
                  </a:cubicBezTo>
                  <a:cubicBezTo>
                    <a:pt x="364" y="21"/>
                    <a:pt x="368" y="26"/>
                    <a:pt x="373" y="13"/>
                  </a:cubicBezTo>
                  <a:cubicBezTo>
                    <a:pt x="368" y="11"/>
                    <a:pt x="357" y="4"/>
                    <a:pt x="354" y="4"/>
                  </a:cubicBezTo>
                  <a:cubicBezTo>
                    <a:pt x="350" y="4"/>
                    <a:pt x="348" y="8"/>
                    <a:pt x="346" y="12"/>
                  </a:cubicBezTo>
                  <a:cubicBezTo>
                    <a:pt x="340" y="12"/>
                    <a:pt x="342" y="7"/>
                    <a:pt x="34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0" name="Freeform 94"/>
            <p:cNvSpPr>
              <a:spLocks/>
            </p:cNvSpPr>
            <p:nvPr/>
          </p:nvSpPr>
          <p:spPr bwMode="auto">
            <a:xfrm>
              <a:off x="4137" y="-497"/>
              <a:ext cx="6053" cy="2251"/>
            </a:xfrm>
            <a:custGeom>
              <a:avLst/>
              <a:gdLst>
                <a:gd name="T0" fmla="*/ 991 w 2561"/>
                <a:gd name="T1" fmla="*/ 116 h 952"/>
                <a:gd name="T2" fmla="*/ 843 w 2561"/>
                <a:gd name="T3" fmla="*/ 178 h 952"/>
                <a:gd name="T4" fmla="*/ 771 w 2561"/>
                <a:gd name="T5" fmla="*/ 145 h 952"/>
                <a:gd name="T6" fmla="*/ 621 w 2561"/>
                <a:gd name="T7" fmla="*/ 232 h 952"/>
                <a:gd name="T8" fmla="*/ 497 w 2561"/>
                <a:gd name="T9" fmla="*/ 259 h 952"/>
                <a:gd name="T10" fmla="*/ 353 w 2561"/>
                <a:gd name="T11" fmla="*/ 325 h 952"/>
                <a:gd name="T12" fmla="*/ 256 w 2561"/>
                <a:gd name="T13" fmla="*/ 375 h 952"/>
                <a:gd name="T14" fmla="*/ 174 w 2561"/>
                <a:gd name="T15" fmla="*/ 235 h 952"/>
                <a:gd name="T16" fmla="*/ 152 w 2561"/>
                <a:gd name="T17" fmla="*/ 283 h 952"/>
                <a:gd name="T18" fmla="*/ 148 w 2561"/>
                <a:gd name="T19" fmla="*/ 347 h 952"/>
                <a:gd name="T20" fmla="*/ 174 w 2561"/>
                <a:gd name="T21" fmla="*/ 403 h 952"/>
                <a:gd name="T22" fmla="*/ 84 w 2561"/>
                <a:gd name="T23" fmla="*/ 481 h 952"/>
                <a:gd name="T24" fmla="*/ 0 w 2561"/>
                <a:gd name="T25" fmla="*/ 594 h 952"/>
                <a:gd name="T26" fmla="*/ 19 w 2561"/>
                <a:gd name="T27" fmla="*/ 592 h 952"/>
                <a:gd name="T28" fmla="*/ 19 w 2561"/>
                <a:gd name="T29" fmla="*/ 592 h 952"/>
                <a:gd name="T30" fmla="*/ 65 w 2561"/>
                <a:gd name="T31" fmla="*/ 668 h 952"/>
                <a:gd name="T32" fmla="*/ 68 w 2561"/>
                <a:gd name="T33" fmla="*/ 722 h 952"/>
                <a:gd name="T34" fmla="*/ 147 w 2561"/>
                <a:gd name="T35" fmla="*/ 768 h 952"/>
                <a:gd name="T36" fmla="*/ 279 w 2561"/>
                <a:gd name="T37" fmla="*/ 740 h 952"/>
                <a:gd name="T38" fmla="*/ 340 w 2561"/>
                <a:gd name="T39" fmla="*/ 840 h 952"/>
                <a:gd name="T40" fmla="*/ 340 w 2561"/>
                <a:gd name="T41" fmla="*/ 840 h 952"/>
                <a:gd name="T42" fmla="*/ 427 w 2561"/>
                <a:gd name="T43" fmla="*/ 875 h 952"/>
                <a:gd name="T44" fmla="*/ 453 w 2561"/>
                <a:gd name="T45" fmla="*/ 863 h 952"/>
                <a:gd name="T46" fmla="*/ 478 w 2561"/>
                <a:gd name="T47" fmla="*/ 742 h 952"/>
                <a:gd name="T48" fmla="*/ 469 w 2561"/>
                <a:gd name="T49" fmla="*/ 801 h 952"/>
                <a:gd name="T50" fmla="*/ 512 w 2561"/>
                <a:gd name="T51" fmla="*/ 894 h 952"/>
                <a:gd name="T52" fmla="*/ 588 w 2561"/>
                <a:gd name="T53" fmla="*/ 908 h 952"/>
                <a:gd name="T54" fmla="*/ 632 w 2561"/>
                <a:gd name="T55" fmla="*/ 947 h 952"/>
                <a:gd name="T56" fmla="*/ 702 w 2561"/>
                <a:gd name="T57" fmla="*/ 914 h 952"/>
                <a:gd name="T58" fmla="*/ 715 w 2561"/>
                <a:gd name="T59" fmla="*/ 917 h 952"/>
                <a:gd name="T60" fmla="*/ 752 w 2561"/>
                <a:gd name="T61" fmla="*/ 909 h 952"/>
                <a:gd name="T62" fmla="*/ 772 w 2561"/>
                <a:gd name="T63" fmla="*/ 896 h 952"/>
                <a:gd name="T64" fmla="*/ 828 w 2561"/>
                <a:gd name="T65" fmla="*/ 916 h 952"/>
                <a:gd name="T66" fmla="*/ 831 w 2561"/>
                <a:gd name="T67" fmla="*/ 861 h 952"/>
                <a:gd name="T68" fmla="*/ 957 w 2561"/>
                <a:gd name="T69" fmla="*/ 742 h 952"/>
                <a:gd name="T70" fmla="*/ 967 w 2561"/>
                <a:gd name="T71" fmla="*/ 743 h 952"/>
                <a:gd name="T72" fmla="*/ 992 w 2561"/>
                <a:gd name="T73" fmla="*/ 710 h 952"/>
                <a:gd name="T74" fmla="*/ 1235 w 2561"/>
                <a:gd name="T75" fmla="*/ 652 h 952"/>
                <a:gd name="T76" fmla="*/ 1258 w 2561"/>
                <a:gd name="T77" fmla="*/ 673 h 952"/>
                <a:gd name="T78" fmla="*/ 1359 w 2561"/>
                <a:gd name="T79" fmla="*/ 694 h 952"/>
                <a:gd name="T80" fmla="*/ 1441 w 2561"/>
                <a:gd name="T81" fmla="*/ 677 h 952"/>
                <a:gd name="T82" fmla="*/ 1478 w 2561"/>
                <a:gd name="T83" fmla="*/ 684 h 952"/>
                <a:gd name="T84" fmla="*/ 1660 w 2561"/>
                <a:gd name="T85" fmla="*/ 700 h 952"/>
                <a:gd name="T86" fmla="*/ 1675 w 2561"/>
                <a:gd name="T87" fmla="*/ 782 h 952"/>
                <a:gd name="T88" fmla="*/ 1813 w 2561"/>
                <a:gd name="T89" fmla="*/ 700 h 952"/>
                <a:gd name="T90" fmla="*/ 1748 w 2561"/>
                <a:gd name="T91" fmla="*/ 581 h 952"/>
                <a:gd name="T92" fmla="*/ 2083 w 2561"/>
                <a:gd name="T93" fmla="*/ 433 h 952"/>
                <a:gd name="T94" fmla="*/ 2151 w 2561"/>
                <a:gd name="T95" fmla="*/ 452 h 952"/>
                <a:gd name="T96" fmla="*/ 2128 w 2561"/>
                <a:gd name="T97" fmla="*/ 573 h 952"/>
                <a:gd name="T98" fmla="*/ 2381 w 2561"/>
                <a:gd name="T99" fmla="*/ 375 h 952"/>
                <a:gd name="T100" fmla="*/ 2450 w 2561"/>
                <a:gd name="T101" fmla="*/ 272 h 952"/>
                <a:gd name="T102" fmla="*/ 2231 w 2561"/>
                <a:gd name="T103" fmla="*/ 233 h 952"/>
                <a:gd name="T104" fmla="*/ 1853 w 2561"/>
                <a:gd name="T105" fmla="*/ 145 h 952"/>
                <a:gd name="T106" fmla="*/ 1573 w 2561"/>
                <a:gd name="T107" fmla="*/ 116 h 952"/>
                <a:gd name="T108" fmla="*/ 1320 w 2561"/>
                <a:gd name="T109" fmla="*/ 124 h 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61" h="952">
                  <a:moveTo>
                    <a:pt x="1270" y="0"/>
                  </a:moveTo>
                  <a:cubicBezTo>
                    <a:pt x="1242" y="0"/>
                    <a:pt x="1231" y="21"/>
                    <a:pt x="1217" y="32"/>
                  </a:cubicBezTo>
                  <a:cubicBezTo>
                    <a:pt x="1210" y="37"/>
                    <a:pt x="1174" y="53"/>
                    <a:pt x="1155" y="53"/>
                  </a:cubicBezTo>
                  <a:cubicBezTo>
                    <a:pt x="1147" y="53"/>
                    <a:pt x="1142" y="50"/>
                    <a:pt x="1144" y="42"/>
                  </a:cubicBezTo>
                  <a:cubicBezTo>
                    <a:pt x="1127" y="48"/>
                    <a:pt x="1052" y="53"/>
                    <a:pt x="1014" y="87"/>
                  </a:cubicBezTo>
                  <a:cubicBezTo>
                    <a:pt x="1006" y="95"/>
                    <a:pt x="1003" y="116"/>
                    <a:pt x="991" y="116"/>
                  </a:cubicBezTo>
                  <a:cubicBezTo>
                    <a:pt x="986" y="116"/>
                    <a:pt x="976" y="116"/>
                    <a:pt x="966" y="116"/>
                  </a:cubicBezTo>
                  <a:cubicBezTo>
                    <a:pt x="940" y="116"/>
                    <a:pt x="908" y="119"/>
                    <a:pt x="908" y="140"/>
                  </a:cubicBezTo>
                  <a:cubicBezTo>
                    <a:pt x="908" y="146"/>
                    <a:pt x="914" y="153"/>
                    <a:pt x="916" y="161"/>
                  </a:cubicBezTo>
                  <a:cubicBezTo>
                    <a:pt x="912" y="164"/>
                    <a:pt x="909" y="165"/>
                    <a:pt x="905" y="165"/>
                  </a:cubicBezTo>
                  <a:cubicBezTo>
                    <a:pt x="898" y="165"/>
                    <a:pt x="888" y="161"/>
                    <a:pt x="863" y="161"/>
                  </a:cubicBezTo>
                  <a:cubicBezTo>
                    <a:pt x="854" y="174"/>
                    <a:pt x="848" y="178"/>
                    <a:pt x="843" y="178"/>
                  </a:cubicBezTo>
                  <a:cubicBezTo>
                    <a:pt x="833" y="178"/>
                    <a:pt x="833" y="152"/>
                    <a:pt x="827" y="145"/>
                  </a:cubicBezTo>
                  <a:cubicBezTo>
                    <a:pt x="825" y="162"/>
                    <a:pt x="814" y="170"/>
                    <a:pt x="800" y="177"/>
                  </a:cubicBezTo>
                  <a:cubicBezTo>
                    <a:pt x="804" y="192"/>
                    <a:pt x="827" y="207"/>
                    <a:pt x="810" y="225"/>
                  </a:cubicBezTo>
                  <a:cubicBezTo>
                    <a:pt x="799" y="237"/>
                    <a:pt x="832" y="276"/>
                    <a:pt x="815" y="276"/>
                  </a:cubicBezTo>
                  <a:cubicBezTo>
                    <a:pt x="793" y="276"/>
                    <a:pt x="787" y="196"/>
                    <a:pt x="787" y="180"/>
                  </a:cubicBezTo>
                  <a:cubicBezTo>
                    <a:pt x="787" y="162"/>
                    <a:pt x="816" y="154"/>
                    <a:pt x="771" y="145"/>
                  </a:cubicBezTo>
                  <a:cubicBezTo>
                    <a:pt x="770" y="145"/>
                    <a:pt x="768" y="145"/>
                    <a:pt x="767" y="145"/>
                  </a:cubicBezTo>
                  <a:cubicBezTo>
                    <a:pt x="743" y="145"/>
                    <a:pt x="705" y="179"/>
                    <a:pt x="705" y="198"/>
                  </a:cubicBezTo>
                  <a:cubicBezTo>
                    <a:pt x="705" y="222"/>
                    <a:pt x="716" y="238"/>
                    <a:pt x="729" y="251"/>
                  </a:cubicBezTo>
                  <a:cubicBezTo>
                    <a:pt x="737" y="265"/>
                    <a:pt x="737" y="270"/>
                    <a:pt x="732" y="270"/>
                  </a:cubicBezTo>
                  <a:cubicBezTo>
                    <a:pt x="719" y="270"/>
                    <a:pt x="680" y="244"/>
                    <a:pt x="662" y="239"/>
                  </a:cubicBezTo>
                  <a:cubicBezTo>
                    <a:pt x="642" y="234"/>
                    <a:pt x="629" y="232"/>
                    <a:pt x="621" y="232"/>
                  </a:cubicBezTo>
                  <a:cubicBezTo>
                    <a:pt x="600" y="232"/>
                    <a:pt x="613" y="246"/>
                    <a:pt x="612" y="248"/>
                  </a:cubicBezTo>
                  <a:cubicBezTo>
                    <a:pt x="612" y="264"/>
                    <a:pt x="608" y="269"/>
                    <a:pt x="604" y="269"/>
                  </a:cubicBezTo>
                  <a:cubicBezTo>
                    <a:pt x="598" y="269"/>
                    <a:pt x="589" y="256"/>
                    <a:pt x="583" y="256"/>
                  </a:cubicBezTo>
                  <a:cubicBezTo>
                    <a:pt x="570" y="256"/>
                    <a:pt x="547" y="270"/>
                    <a:pt x="525" y="270"/>
                  </a:cubicBezTo>
                  <a:cubicBezTo>
                    <a:pt x="520" y="270"/>
                    <a:pt x="514" y="269"/>
                    <a:pt x="509" y="267"/>
                  </a:cubicBezTo>
                  <a:cubicBezTo>
                    <a:pt x="507" y="261"/>
                    <a:pt x="503" y="259"/>
                    <a:pt x="497" y="259"/>
                  </a:cubicBezTo>
                  <a:cubicBezTo>
                    <a:pt x="471" y="259"/>
                    <a:pt x="415" y="306"/>
                    <a:pt x="399" y="306"/>
                  </a:cubicBezTo>
                  <a:cubicBezTo>
                    <a:pt x="392" y="306"/>
                    <a:pt x="383" y="302"/>
                    <a:pt x="385" y="296"/>
                  </a:cubicBezTo>
                  <a:cubicBezTo>
                    <a:pt x="390" y="283"/>
                    <a:pt x="388" y="261"/>
                    <a:pt x="380" y="261"/>
                  </a:cubicBezTo>
                  <a:cubicBezTo>
                    <a:pt x="375" y="261"/>
                    <a:pt x="368" y="271"/>
                    <a:pt x="359" y="299"/>
                  </a:cubicBezTo>
                  <a:cubicBezTo>
                    <a:pt x="358" y="303"/>
                    <a:pt x="367" y="305"/>
                    <a:pt x="367" y="314"/>
                  </a:cubicBezTo>
                  <a:cubicBezTo>
                    <a:pt x="367" y="323"/>
                    <a:pt x="361" y="325"/>
                    <a:pt x="353" y="325"/>
                  </a:cubicBezTo>
                  <a:cubicBezTo>
                    <a:pt x="350" y="325"/>
                    <a:pt x="347" y="325"/>
                    <a:pt x="344" y="324"/>
                  </a:cubicBezTo>
                  <a:cubicBezTo>
                    <a:pt x="340" y="324"/>
                    <a:pt x="337" y="324"/>
                    <a:pt x="334" y="324"/>
                  </a:cubicBezTo>
                  <a:cubicBezTo>
                    <a:pt x="330" y="324"/>
                    <a:pt x="327" y="324"/>
                    <a:pt x="325" y="325"/>
                  </a:cubicBezTo>
                  <a:cubicBezTo>
                    <a:pt x="313" y="329"/>
                    <a:pt x="315" y="361"/>
                    <a:pt x="286" y="361"/>
                  </a:cubicBezTo>
                  <a:cubicBezTo>
                    <a:pt x="278" y="361"/>
                    <a:pt x="268" y="359"/>
                    <a:pt x="256" y="354"/>
                  </a:cubicBezTo>
                  <a:cubicBezTo>
                    <a:pt x="256" y="375"/>
                    <a:pt x="256" y="375"/>
                    <a:pt x="256" y="375"/>
                  </a:cubicBezTo>
                  <a:cubicBezTo>
                    <a:pt x="226" y="372"/>
                    <a:pt x="230" y="340"/>
                    <a:pt x="219" y="325"/>
                  </a:cubicBezTo>
                  <a:cubicBezTo>
                    <a:pt x="224" y="325"/>
                    <a:pt x="228" y="325"/>
                    <a:pt x="231" y="325"/>
                  </a:cubicBezTo>
                  <a:cubicBezTo>
                    <a:pt x="247" y="325"/>
                    <a:pt x="258" y="325"/>
                    <a:pt x="276" y="330"/>
                  </a:cubicBezTo>
                  <a:cubicBezTo>
                    <a:pt x="279" y="331"/>
                    <a:pt x="282" y="331"/>
                    <a:pt x="285" y="331"/>
                  </a:cubicBezTo>
                  <a:cubicBezTo>
                    <a:pt x="315" y="331"/>
                    <a:pt x="356" y="298"/>
                    <a:pt x="274" y="272"/>
                  </a:cubicBezTo>
                  <a:cubicBezTo>
                    <a:pt x="249" y="264"/>
                    <a:pt x="192" y="235"/>
                    <a:pt x="174" y="235"/>
                  </a:cubicBezTo>
                  <a:cubicBezTo>
                    <a:pt x="173" y="235"/>
                    <a:pt x="172" y="234"/>
                    <a:pt x="168" y="234"/>
                  </a:cubicBezTo>
                  <a:cubicBezTo>
                    <a:pt x="166" y="234"/>
                    <a:pt x="163" y="234"/>
                    <a:pt x="160" y="235"/>
                  </a:cubicBezTo>
                  <a:cubicBezTo>
                    <a:pt x="160" y="235"/>
                    <a:pt x="160" y="235"/>
                    <a:pt x="160" y="235"/>
                  </a:cubicBezTo>
                  <a:cubicBezTo>
                    <a:pt x="153" y="240"/>
                    <a:pt x="134" y="249"/>
                    <a:pt x="134" y="262"/>
                  </a:cubicBezTo>
                  <a:cubicBezTo>
                    <a:pt x="134" y="262"/>
                    <a:pt x="134" y="262"/>
                    <a:pt x="134" y="262"/>
                  </a:cubicBezTo>
                  <a:cubicBezTo>
                    <a:pt x="134" y="272"/>
                    <a:pt x="152" y="271"/>
                    <a:pt x="152" y="283"/>
                  </a:cubicBezTo>
                  <a:cubicBezTo>
                    <a:pt x="152" y="283"/>
                    <a:pt x="152" y="283"/>
                    <a:pt x="152" y="283"/>
                  </a:cubicBezTo>
                  <a:cubicBezTo>
                    <a:pt x="152" y="292"/>
                    <a:pt x="143" y="296"/>
                    <a:pt x="143" y="305"/>
                  </a:cubicBezTo>
                  <a:cubicBezTo>
                    <a:pt x="143" y="305"/>
                    <a:pt x="143" y="305"/>
                    <a:pt x="143" y="305"/>
                  </a:cubicBezTo>
                  <a:cubicBezTo>
                    <a:pt x="143" y="315"/>
                    <a:pt x="153" y="321"/>
                    <a:pt x="153" y="331"/>
                  </a:cubicBezTo>
                  <a:cubicBezTo>
                    <a:pt x="153" y="331"/>
                    <a:pt x="153" y="331"/>
                    <a:pt x="153" y="331"/>
                  </a:cubicBezTo>
                  <a:cubicBezTo>
                    <a:pt x="153" y="338"/>
                    <a:pt x="148" y="341"/>
                    <a:pt x="148" y="347"/>
                  </a:cubicBezTo>
                  <a:cubicBezTo>
                    <a:pt x="148" y="347"/>
                    <a:pt x="148" y="347"/>
                    <a:pt x="148" y="347"/>
                  </a:cubicBezTo>
                  <a:cubicBezTo>
                    <a:pt x="148" y="359"/>
                    <a:pt x="164" y="362"/>
                    <a:pt x="164" y="373"/>
                  </a:cubicBezTo>
                  <a:cubicBezTo>
                    <a:pt x="164" y="373"/>
                    <a:pt x="164" y="373"/>
                    <a:pt x="164" y="373"/>
                  </a:cubicBezTo>
                  <a:cubicBezTo>
                    <a:pt x="164" y="377"/>
                    <a:pt x="159" y="379"/>
                    <a:pt x="157" y="380"/>
                  </a:cubicBezTo>
                  <a:cubicBezTo>
                    <a:pt x="157" y="380"/>
                    <a:pt x="157" y="380"/>
                    <a:pt x="157" y="380"/>
                  </a:cubicBezTo>
                  <a:cubicBezTo>
                    <a:pt x="162" y="389"/>
                    <a:pt x="174" y="391"/>
                    <a:pt x="174" y="403"/>
                  </a:cubicBezTo>
                  <a:cubicBezTo>
                    <a:pt x="174" y="403"/>
                    <a:pt x="174" y="403"/>
                    <a:pt x="174" y="403"/>
                  </a:cubicBezTo>
                  <a:cubicBezTo>
                    <a:pt x="174" y="420"/>
                    <a:pt x="138" y="439"/>
                    <a:pt x="127" y="454"/>
                  </a:cubicBezTo>
                  <a:cubicBezTo>
                    <a:pt x="127" y="454"/>
                    <a:pt x="127" y="454"/>
                    <a:pt x="127" y="454"/>
                  </a:cubicBezTo>
                  <a:cubicBezTo>
                    <a:pt x="131" y="460"/>
                    <a:pt x="136" y="463"/>
                    <a:pt x="140" y="473"/>
                  </a:cubicBezTo>
                  <a:cubicBezTo>
                    <a:pt x="134" y="477"/>
                    <a:pt x="118" y="484"/>
                    <a:pt x="111" y="484"/>
                  </a:cubicBezTo>
                  <a:cubicBezTo>
                    <a:pt x="102" y="484"/>
                    <a:pt x="96" y="481"/>
                    <a:pt x="84" y="481"/>
                  </a:cubicBezTo>
                  <a:cubicBezTo>
                    <a:pt x="73" y="481"/>
                    <a:pt x="46" y="491"/>
                    <a:pt x="54" y="499"/>
                  </a:cubicBezTo>
                  <a:cubicBezTo>
                    <a:pt x="81" y="524"/>
                    <a:pt x="67" y="533"/>
                    <a:pt x="61" y="533"/>
                  </a:cubicBezTo>
                  <a:cubicBezTo>
                    <a:pt x="50" y="533"/>
                    <a:pt x="49" y="520"/>
                    <a:pt x="40" y="520"/>
                  </a:cubicBezTo>
                  <a:cubicBezTo>
                    <a:pt x="30" y="520"/>
                    <a:pt x="18" y="545"/>
                    <a:pt x="18" y="557"/>
                  </a:cubicBezTo>
                  <a:cubicBezTo>
                    <a:pt x="18" y="578"/>
                    <a:pt x="2" y="575"/>
                    <a:pt x="0" y="593"/>
                  </a:cubicBezTo>
                  <a:cubicBezTo>
                    <a:pt x="0" y="594"/>
                    <a:pt x="0" y="594"/>
                    <a:pt x="0" y="594"/>
                  </a:cubicBezTo>
                  <a:cubicBezTo>
                    <a:pt x="2" y="593"/>
                    <a:pt x="4" y="593"/>
                    <a:pt x="6" y="593"/>
                  </a:cubicBezTo>
                  <a:cubicBezTo>
                    <a:pt x="11" y="592"/>
                    <a:pt x="15" y="592"/>
                    <a:pt x="19" y="592"/>
                  </a:cubicBezTo>
                  <a:cubicBezTo>
                    <a:pt x="19" y="592"/>
                    <a:pt x="19" y="592"/>
                    <a:pt x="19" y="592"/>
                  </a:cubicBezTo>
                  <a:cubicBezTo>
                    <a:pt x="19" y="592"/>
                    <a:pt x="19" y="592"/>
                    <a:pt x="19" y="592"/>
                  </a:cubicBezTo>
                  <a:cubicBezTo>
                    <a:pt x="19" y="592"/>
                    <a:pt x="19" y="592"/>
                    <a:pt x="19" y="592"/>
                  </a:cubicBezTo>
                  <a:cubicBezTo>
                    <a:pt x="19" y="592"/>
                    <a:pt x="19" y="592"/>
                    <a:pt x="19" y="592"/>
                  </a:cubicBezTo>
                  <a:cubicBezTo>
                    <a:pt x="19" y="592"/>
                    <a:pt x="19" y="592"/>
                    <a:pt x="19" y="592"/>
                  </a:cubicBezTo>
                  <a:cubicBezTo>
                    <a:pt x="19" y="592"/>
                    <a:pt x="19" y="592"/>
                    <a:pt x="19" y="592"/>
                  </a:cubicBezTo>
                  <a:cubicBezTo>
                    <a:pt x="19" y="592"/>
                    <a:pt x="19" y="592"/>
                    <a:pt x="19" y="592"/>
                  </a:cubicBezTo>
                  <a:cubicBezTo>
                    <a:pt x="19" y="592"/>
                    <a:pt x="19" y="592"/>
                    <a:pt x="19" y="592"/>
                  </a:cubicBezTo>
                  <a:cubicBezTo>
                    <a:pt x="19" y="592"/>
                    <a:pt x="19" y="592"/>
                    <a:pt x="19" y="592"/>
                  </a:cubicBezTo>
                  <a:cubicBezTo>
                    <a:pt x="19" y="592"/>
                    <a:pt x="19" y="592"/>
                    <a:pt x="19" y="592"/>
                  </a:cubicBezTo>
                  <a:cubicBezTo>
                    <a:pt x="29" y="592"/>
                    <a:pt x="36" y="591"/>
                    <a:pt x="46" y="591"/>
                  </a:cubicBezTo>
                  <a:cubicBezTo>
                    <a:pt x="58" y="591"/>
                    <a:pt x="63" y="611"/>
                    <a:pt x="63" y="623"/>
                  </a:cubicBezTo>
                  <a:cubicBezTo>
                    <a:pt x="63" y="623"/>
                    <a:pt x="63" y="623"/>
                    <a:pt x="63" y="623"/>
                  </a:cubicBezTo>
                  <a:cubicBezTo>
                    <a:pt x="63" y="630"/>
                    <a:pt x="55" y="633"/>
                    <a:pt x="55" y="640"/>
                  </a:cubicBezTo>
                  <a:cubicBezTo>
                    <a:pt x="55" y="640"/>
                    <a:pt x="55" y="640"/>
                    <a:pt x="55" y="640"/>
                  </a:cubicBezTo>
                  <a:cubicBezTo>
                    <a:pt x="55" y="651"/>
                    <a:pt x="65" y="658"/>
                    <a:pt x="65" y="668"/>
                  </a:cubicBezTo>
                  <a:cubicBezTo>
                    <a:pt x="65" y="668"/>
                    <a:pt x="65" y="668"/>
                    <a:pt x="65" y="668"/>
                  </a:cubicBezTo>
                  <a:cubicBezTo>
                    <a:pt x="65" y="674"/>
                    <a:pt x="55" y="677"/>
                    <a:pt x="53" y="680"/>
                  </a:cubicBezTo>
                  <a:cubicBezTo>
                    <a:pt x="47" y="689"/>
                    <a:pt x="45" y="698"/>
                    <a:pt x="45" y="710"/>
                  </a:cubicBezTo>
                  <a:cubicBezTo>
                    <a:pt x="45" y="710"/>
                    <a:pt x="45" y="710"/>
                    <a:pt x="45" y="710"/>
                  </a:cubicBezTo>
                  <a:cubicBezTo>
                    <a:pt x="45" y="721"/>
                    <a:pt x="50" y="722"/>
                    <a:pt x="57" y="722"/>
                  </a:cubicBezTo>
                  <a:cubicBezTo>
                    <a:pt x="60" y="722"/>
                    <a:pt x="64" y="722"/>
                    <a:pt x="68" y="722"/>
                  </a:cubicBezTo>
                  <a:cubicBezTo>
                    <a:pt x="84" y="722"/>
                    <a:pt x="92" y="715"/>
                    <a:pt x="105" y="715"/>
                  </a:cubicBezTo>
                  <a:cubicBezTo>
                    <a:pt x="119" y="715"/>
                    <a:pt x="116" y="743"/>
                    <a:pt x="129" y="743"/>
                  </a:cubicBezTo>
                  <a:cubicBezTo>
                    <a:pt x="129" y="764"/>
                    <a:pt x="129" y="764"/>
                    <a:pt x="129" y="764"/>
                  </a:cubicBezTo>
                  <a:cubicBezTo>
                    <a:pt x="129" y="766"/>
                    <a:pt x="131" y="767"/>
                    <a:pt x="132" y="768"/>
                  </a:cubicBezTo>
                  <a:cubicBezTo>
                    <a:pt x="135" y="771"/>
                    <a:pt x="135" y="771"/>
                    <a:pt x="135" y="771"/>
                  </a:cubicBezTo>
                  <a:cubicBezTo>
                    <a:pt x="137" y="771"/>
                    <a:pt x="144" y="768"/>
                    <a:pt x="147" y="768"/>
                  </a:cubicBezTo>
                  <a:cubicBezTo>
                    <a:pt x="159" y="765"/>
                    <a:pt x="160" y="751"/>
                    <a:pt x="172" y="751"/>
                  </a:cubicBezTo>
                  <a:cubicBezTo>
                    <a:pt x="181" y="751"/>
                    <a:pt x="205" y="791"/>
                    <a:pt x="213" y="791"/>
                  </a:cubicBezTo>
                  <a:cubicBezTo>
                    <a:pt x="220" y="791"/>
                    <a:pt x="245" y="779"/>
                    <a:pt x="250" y="774"/>
                  </a:cubicBezTo>
                  <a:cubicBezTo>
                    <a:pt x="249" y="774"/>
                    <a:pt x="235" y="772"/>
                    <a:pt x="235" y="772"/>
                  </a:cubicBezTo>
                  <a:cubicBezTo>
                    <a:pt x="233" y="772"/>
                    <a:pt x="226" y="771"/>
                    <a:pt x="226" y="764"/>
                  </a:cubicBezTo>
                  <a:cubicBezTo>
                    <a:pt x="226" y="760"/>
                    <a:pt x="264" y="746"/>
                    <a:pt x="279" y="740"/>
                  </a:cubicBezTo>
                  <a:cubicBezTo>
                    <a:pt x="279" y="740"/>
                    <a:pt x="272" y="748"/>
                    <a:pt x="269" y="749"/>
                  </a:cubicBezTo>
                  <a:cubicBezTo>
                    <a:pt x="270" y="753"/>
                    <a:pt x="284" y="767"/>
                    <a:pt x="253" y="775"/>
                  </a:cubicBezTo>
                  <a:cubicBezTo>
                    <a:pt x="267" y="806"/>
                    <a:pt x="327" y="801"/>
                    <a:pt x="327" y="842"/>
                  </a:cubicBezTo>
                  <a:cubicBezTo>
                    <a:pt x="329" y="842"/>
                    <a:pt x="329" y="842"/>
                    <a:pt x="329" y="842"/>
                  </a:cubicBezTo>
                  <a:cubicBezTo>
                    <a:pt x="332" y="841"/>
                    <a:pt x="336" y="840"/>
                    <a:pt x="340" y="840"/>
                  </a:cubicBezTo>
                  <a:cubicBezTo>
                    <a:pt x="340" y="840"/>
                    <a:pt x="340" y="840"/>
                    <a:pt x="340" y="840"/>
                  </a:cubicBezTo>
                  <a:cubicBezTo>
                    <a:pt x="340" y="840"/>
                    <a:pt x="340" y="840"/>
                    <a:pt x="340" y="840"/>
                  </a:cubicBezTo>
                  <a:cubicBezTo>
                    <a:pt x="340" y="840"/>
                    <a:pt x="340" y="840"/>
                    <a:pt x="340" y="840"/>
                  </a:cubicBezTo>
                  <a:cubicBezTo>
                    <a:pt x="340" y="840"/>
                    <a:pt x="340" y="840"/>
                    <a:pt x="340" y="840"/>
                  </a:cubicBezTo>
                  <a:cubicBezTo>
                    <a:pt x="340" y="840"/>
                    <a:pt x="340" y="840"/>
                    <a:pt x="340" y="840"/>
                  </a:cubicBezTo>
                  <a:cubicBezTo>
                    <a:pt x="340" y="840"/>
                    <a:pt x="340" y="840"/>
                    <a:pt x="340" y="840"/>
                  </a:cubicBezTo>
                  <a:cubicBezTo>
                    <a:pt x="340" y="840"/>
                    <a:pt x="340" y="840"/>
                    <a:pt x="340" y="840"/>
                  </a:cubicBezTo>
                  <a:cubicBezTo>
                    <a:pt x="340" y="840"/>
                    <a:pt x="340" y="840"/>
                    <a:pt x="340" y="840"/>
                  </a:cubicBezTo>
                  <a:cubicBezTo>
                    <a:pt x="357" y="840"/>
                    <a:pt x="356" y="850"/>
                    <a:pt x="362" y="861"/>
                  </a:cubicBezTo>
                  <a:cubicBezTo>
                    <a:pt x="363" y="863"/>
                    <a:pt x="373" y="869"/>
                    <a:pt x="374" y="869"/>
                  </a:cubicBezTo>
                  <a:cubicBezTo>
                    <a:pt x="384" y="872"/>
                    <a:pt x="386" y="888"/>
                    <a:pt x="401" y="888"/>
                  </a:cubicBezTo>
                  <a:cubicBezTo>
                    <a:pt x="412" y="888"/>
                    <a:pt x="412" y="879"/>
                    <a:pt x="420" y="876"/>
                  </a:cubicBezTo>
                  <a:cubicBezTo>
                    <a:pt x="424" y="875"/>
                    <a:pt x="423" y="875"/>
                    <a:pt x="427" y="875"/>
                  </a:cubicBezTo>
                  <a:cubicBezTo>
                    <a:pt x="429" y="878"/>
                    <a:pt x="429" y="882"/>
                    <a:pt x="431" y="884"/>
                  </a:cubicBezTo>
                  <a:cubicBezTo>
                    <a:pt x="431" y="884"/>
                    <a:pt x="431" y="884"/>
                    <a:pt x="431" y="884"/>
                  </a:cubicBezTo>
                  <a:cubicBezTo>
                    <a:pt x="431" y="884"/>
                    <a:pt x="431" y="885"/>
                    <a:pt x="431" y="885"/>
                  </a:cubicBezTo>
                  <a:cubicBezTo>
                    <a:pt x="431" y="886"/>
                    <a:pt x="431" y="887"/>
                    <a:pt x="431" y="887"/>
                  </a:cubicBezTo>
                  <a:cubicBezTo>
                    <a:pt x="438" y="888"/>
                    <a:pt x="438" y="888"/>
                    <a:pt x="438" y="888"/>
                  </a:cubicBezTo>
                  <a:cubicBezTo>
                    <a:pt x="445" y="880"/>
                    <a:pt x="445" y="867"/>
                    <a:pt x="453" y="863"/>
                  </a:cubicBezTo>
                  <a:cubicBezTo>
                    <a:pt x="439" y="855"/>
                    <a:pt x="417" y="823"/>
                    <a:pt x="417" y="805"/>
                  </a:cubicBezTo>
                  <a:cubicBezTo>
                    <a:pt x="417" y="800"/>
                    <a:pt x="405" y="792"/>
                    <a:pt x="405" y="784"/>
                  </a:cubicBezTo>
                  <a:cubicBezTo>
                    <a:pt x="405" y="782"/>
                    <a:pt x="415" y="762"/>
                    <a:pt x="418" y="759"/>
                  </a:cubicBezTo>
                  <a:cubicBezTo>
                    <a:pt x="418" y="759"/>
                    <a:pt x="419" y="759"/>
                    <a:pt x="419" y="759"/>
                  </a:cubicBezTo>
                  <a:cubicBezTo>
                    <a:pt x="423" y="759"/>
                    <a:pt x="437" y="751"/>
                    <a:pt x="438" y="751"/>
                  </a:cubicBezTo>
                  <a:cubicBezTo>
                    <a:pt x="452" y="746"/>
                    <a:pt x="460" y="742"/>
                    <a:pt x="478" y="742"/>
                  </a:cubicBezTo>
                  <a:cubicBezTo>
                    <a:pt x="506" y="742"/>
                    <a:pt x="511" y="756"/>
                    <a:pt x="522" y="772"/>
                  </a:cubicBezTo>
                  <a:cubicBezTo>
                    <a:pt x="519" y="774"/>
                    <a:pt x="516" y="775"/>
                    <a:pt x="512" y="775"/>
                  </a:cubicBezTo>
                  <a:cubicBezTo>
                    <a:pt x="506" y="775"/>
                    <a:pt x="500" y="772"/>
                    <a:pt x="494" y="772"/>
                  </a:cubicBezTo>
                  <a:cubicBezTo>
                    <a:pt x="480" y="772"/>
                    <a:pt x="459" y="785"/>
                    <a:pt x="457" y="785"/>
                  </a:cubicBezTo>
                  <a:cubicBezTo>
                    <a:pt x="457" y="785"/>
                    <a:pt x="457" y="785"/>
                    <a:pt x="457" y="785"/>
                  </a:cubicBezTo>
                  <a:cubicBezTo>
                    <a:pt x="457" y="796"/>
                    <a:pt x="466" y="795"/>
                    <a:pt x="469" y="801"/>
                  </a:cubicBezTo>
                  <a:cubicBezTo>
                    <a:pt x="479" y="819"/>
                    <a:pt x="493" y="825"/>
                    <a:pt x="493" y="846"/>
                  </a:cubicBezTo>
                  <a:cubicBezTo>
                    <a:pt x="497" y="844"/>
                    <a:pt x="507" y="839"/>
                    <a:pt x="511" y="838"/>
                  </a:cubicBezTo>
                  <a:cubicBezTo>
                    <a:pt x="512" y="846"/>
                    <a:pt x="520" y="850"/>
                    <a:pt x="520" y="858"/>
                  </a:cubicBezTo>
                  <a:cubicBezTo>
                    <a:pt x="504" y="858"/>
                    <a:pt x="504" y="858"/>
                    <a:pt x="504" y="858"/>
                  </a:cubicBezTo>
                  <a:cubicBezTo>
                    <a:pt x="499" y="858"/>
                    <a:pt x="495" y="863"/>
                    <a:pt x="494" y="871"/>
                  </a:cubicBezTo>
                  <a:cubicBezTo>
                    <a:pt x="505" y="873"/>
                    <a:pt x="512" y="883"/>
                    <a:pt x="512" y="894"/>
                  </a:cubicBezTo>
                  <a:cubicBezTo>
                    <a:pt x="512" y="899"/>
                    <a:pt x="508" y="901"/>
                    <a:pt x="508" y="906"/>
                  </a:cubicBezTo>
                  <a:cubicBezTo>
                    <a:pt x="508" y="910"/>
                    <a:pt x="513" y="916"/>
                    <a:pt x="514" y="917"/>
                  </a:cubicBezTo>
                  <a:cubicBezTo>
                    <a:pt x="514" y="912"/>
                    <a:pt x="520" y="912"/>
                    <a:pt x="525" y="910"/>
                  </a:cubicBezTo>
                  <a:cubicBezTo>
                    <a:pt x="531" y="908"/>
                    <a:pt x="529" y="906"/>
                    <a:pt x="535" y="904"/>
                  </a:cubicBezTo>
                  <a:cubicBezTo>
                    <a:pt x="545" y="900"/>
                    <a:pt x="551" y="903"/>
                    <a:pt x="559" y="897"/>
                  </a:cubicBezTo>
                  <a:cubicBezTo>
                    <a:pt x="570" y="904"/>
                    <a:pt x="577" y="904"/>
                    <a:pt x="588" y="908"/>
                  </a:cubicBezTo>
                  <a:cubicBezTo>
                    <a:pt x="601" y="912"/>
                    <a:pt x="605" y="924"/>
                    <a:pt x="620" y="924"/>
                  </a:cubicBezTo>
                  <a:cubicBezTo>
                    <a:pt x="621" y="927"/>
                    <a:pt x="624" y="928"/>
                    <a:pt x="625" y="930"/>
                  </a:cubicBezTo>
                  <a:cubicBezTo>
                    <a:pt x="625" y="930"/>
                    <a:pt x="625" y="930"/>
                    <a:pt x="625" y="930"/>
                  </a:cubicBezTo>
                  <a:cubicBezTo>
                    <a:pt x="626" y="933"/>
                    <a:pt x="625" y="937"/>
                    <a:pt x="626" y="941"/>
                  </a:cubicBezTo>
                  <a:cubicBezTo>
                    <a:pt x="626" y="943"/>
                    <a:pt x="626" y="946"/>
                    <a:pt x="627" y="949"/>
                  </a:cubicBezTo>
                  <a:cubicBezTo>
                    <a:pt x="629" y="947"/>
                    <a:pt x="630" y="947"/>
                    <a:pt x="632" y="947"/>
                  </a:cubicBezTo>
                  <a:cubicBezTo>
                    <a:pt x="636" y="947"/>
                    <a:pt x="639" y="952"/>
                    <a:pt x="643" y="952"/>
                  </a:cubicBezTo>
                  <a:cubicBezTo>
                    <a:pt x="649" y="952"/>
                    <a:pt x="652" y="946"/>
                    <a:pt x="655" y="943"/>
                  </a:cubicBezTo>
                  <a:cubicBezTo>
                    <a:pt x="659" y="939"/>
                    <a:pt x="666" y="939"/>
                    <a:pt x="670" y="935"/>
                  </a:cubicBezTo>
                  <a:cubicBezTo>
                    <a:pt x="679" y="926"/>
                    <a:pt x="680" y="912"/>
                    <a:pt x="693" y="912"/>
                  </a:cubicBezTo>
                  <a:cubicBezTo>
                    <a:pt x="698" y="912"/>
                    <a:pt x="697" y="914"/>
                    <a:pt x="702" y="914"/>
                  </a:cubicBezTo>
                  <a:cubicBezTo>
                    <a:pt x="702" y="914"/>
                    <a:pt x="702" y="914"/>
                    <a:pt x="702" y="914"/>
                  </a:cubicBezTo>
                  <a:cubicBezTo>
                    <a:pt x="702" y="914"/>
                    <a:pt x="702" y="914"/>
                    <a:pt x="702" y="914"/>
                  </a:cubicBezTo>
                  <a:cubicBezTo>
                    <a:pt x="702" y="917"/>
                    <a:pt x="705" y="918"/>
                    <a:pt x="708" y="918"/>
                  </a:cubicBezTo>
                  <a:cubicBezTo>
                    <a:pt x="708" y="918"/>
                    <a:pt x="708" y="918"/>
                    <a:pt x="708" y="918"/>
                  </a:cubicBezTo>
                  <a:cubicBezTo>
                    <a:pt x="708" y="918"/>
                    <a:pt x="708" y="918"/>
                    <a:pt x="708" y="918"/>
                  </a:cubicBezTo>
                  <a:cubicBezTo>
                    <a:pt x="708" y="918"/>
                    <a:pt x="708" y="918"/>
                    <a:pt x="708" y="918"/>
                  </a:cubicBezTo>
                  <a:cubicBezTo>
                    <a:pt x="710" y="918"/>
                    <a:pt x="713" y="917"/>
                    <a:pt x="715" y="917"/>
                  </a:cubicBezTo>
                  <a:cubicBezTo>
                    <a:pt x="716" y="917"/>
                    <a:pt x="718" y="916"/>
                    <a:pt x="719" y="916"/>
                  </a:cubicBezTo>
                  <a:cubicBezTo>
                    <a:pt x="723" y="916"/>
                    <a:pt x="724" y="922"/>
                    <a:pt x="729" y="922"/>
                  </a:cubicBezTo>
                  <a:cubicBezTo>
                    <a:pt x="739" y="922"/>
                    <a:pt x="747" y="916"/>
                    <a:pt x="751" y="909"/>
                  </a:cubicBezTo>
                  <a:cubicBezTo>
                    <a:pt x="751" y="909"/>
                    <a:pt x="751" y="909"/>
                    <a:pt x="751" y="909"/>
                  </a:cubicBezTo>
                  <a:cubicBezTo>
                    <a:pt x="751" y="909"/>
                    <a:pt x="751" y="909"/>
                    <a:pt x="751" y="909"/>
                  </a:cubicBezTo>
                  <a:cubicBezTo>
                    <a:pt x="752" y="909"/>
                    <a:pt x="752" y="909"/>
                    <a:pt x="752" y="909"/>
                  </a:cubicBezTo>
                  <a:cubicBezTo>
                    <a:pt x="752" y="909"/>
                    <a:pt x="752" y="909"/>
                    <a:pt x="752" y="909"/>
                  </a:cubicBezTo>
                  <a:cubicBezTo>
                    <a:pt x="752" y="909"/>
                    <a:pt x="752" y="909"/>
                    <a:pt x="752" y="909"/>
                  </a:cubicBezTo>
                  <a:cubicBezTo>
                    <a:pt x="752" y="909"/>
                    <a:pt x="752" y="909"/>
                    <a:pt x="752" y="909"/>
                  </a:cubicBezTo>
                  <a:cubicBezTo>
                    <a:pt x="753" y="909"/>
                    <a:pt x="753" y="909"/>
                    <a:pt x="753" y="909"/>
                  </a:cubicBezTo>
                  <a:cubicBezTo>
                    <a:pt x="754" y="909"/>
                    <a:pt x="754" y="909"/>
                    <a:pt x="754" y="909"/>
                  </a:cubicBezTo>
                  <a:cubicBezTo>
                    <a:pt x="759" y="909"/>
                    <a:pt x="761" y="896"/>
                    <a:pt x="772" y="896"/>
                  </a:cubicBezTo>
                  <a:cubicBezTo>
                    <a:pt x="777" y="896"/>
                    <a:pt x="777" y="901"/>
                    <a:pt x="777" y="907"/>
                  </a:cubicBezTo>
                  <a:cubicBezTo>
                    <a:pt x="777" y="908"/>
                    <a:pt x="777" y="910"/>
                    <a:pt x="777" y="912"/>
                  </a:cubicBezTo>
                  <a:cubicBezTo>
                    <a:pt x="777" y="918"/>
                    <a:pt x="778" y="924"/>
                    <a:pt x="783" y="924"/>
                  </a:cubicBezTo>
                  <a:cubicBezTo>
                    <a:pt x="796" y="924"/>
                    <a:pt x="800" y="915"/>
                    <a:pt x="810" y="915"/>
                  </a:cubicBezTo>
                  <a:cubicBezTo>
                    <a:pt x="817" y="915"/>
                    <a:pt x="821" y="915"/>
                    <a:pt x="828" y="916"/>
                  </a:cubicBezTo>
                  <a:cubicBezTo>
                    <a:pt x="828" y="916"/>
                    <a:pt x="828" y="916"/>
                    <a:pt x="828" y="916"/>
                  </a:cubicBezTo>
                  <a:cubicBezTo>
                    <a:pt x="828" y="916"/>
                    <a:pt x="828" y="916"/>
                    <a:pt x="828" y="916"/>
                  </a:cubicBezTo>
                  <a:cubicBezTo>
                    <a:pt x="829" y="914"/>
                    <a:pt x="829" y="914"/>
                    <a:pt x="829" y="914"/>
                  </a:cubicBezTo>
                  <a:cubicBezTo>
                    <a:pt x="827" y="901"/>
                    <a:pt x="824" y="898"/>
                    <a:pt x="810" y="895"/>
                  </a:cubicBezTo>
                  <a:cubicBezTo>
                    <a:pt x="810" y="895"/>
                    <a:pt x="810" y="895"/>
                    <a:pt x="810" y="895"/>
                  </a:cubicBezTo>
                  <a:cubicBezTo>
                    <a:pt x="810" y="895"/>
                    <a:pt x="810" y="895"/>
                    <a:pt x="810" y="895"/>
                  </a:cubicBezTo>
                  <a:cubicBezTo>
                    <a:pt x="812" y="885"/>
                    <a:pt x="823" y="861"/>
                    <a:pt x="831" y="861"/>
                  </a:cubicBezTo>
                  <a:cubicBezTo>
                    <a:pt x="880" y="861"/>
                    <a:pt x="913" y="835"/>
                    <a:pt x="913" y="776"/>
                  </a:cubicBezTo>
                  <a:cubicBezTo>
                    <a:pt x="913" y="776"/>
                    <a:pt x="913" y="776"/>
                    <a:pt x="913" y="776"/>
                  </a:cubicBezTo>
                  <a:cubicBezTo>
                    <a:pt x="923" y="775"/>
                    <a:pt x="929" y="770"/>
                    <a:pt x="934" y="764"/>
                  </a:cubicBezTo>
                  <a:cubicBezTo>
                    <a:pt x="943" y="754"/>
                    <a:pt x="947" y="742"/>
                    <a:pt x="957" y="742"/>
                  </a:cubicBezTo>
                  <a:cubicBezTo>
                    <a:pt x="957" y="742"/>
                    <a:pt x="957" y="742"/>
                    <a:pt x="957" y="742"/>
                  </a:cubicBezTo>
                  <a:cubicBezTo>
                    <a:pt x="957" y="742"/>
                    <a:pt x="957" y="742"/>
                    <a:pt x="957" y="742"/>
                  </a:cubicBezTo>
                  <a:cubicBezTo>
                    <a:pt x="957" y="742"/>
                    <a:pt x="957" y="742"/>
                    <a:pt x="957" y="742"/>
                  </a:cubicBezTo>
                  <a:cubicBezTo>
                    <a:pt x="957" y="742"/>
                    <a:pt x="957" y="742"/>
                    <a:pt x="957" y="742"/>
                  </a:cubicBezTo>
                  <a:cubicBezTo>
                    <a:pt x="957" y="742"/>
                    <a:pt x="958" y="742"/>
                    <a:pt x="958" y="742"/>
                  </a:cubicBezTo>
                  <a:cubicBezTo>
                    <a:pt x="958" y="742"/>
                    <a:pt x="958" y="742"/>
                    <a:pt x="958" y="742"/>
                  </a:cubicBezTo>
                  <a:cubicBezTo>
                    <a:pt x="958" y="742"/>
                    <a:pt x="958" y="742"/>
                    <a:pt x="958" y="742"/>
                  </a:cubicBezTo>
                  <a:cubicBezTo>
                    <a:pt x="962" y="742"/>
                    <a:pt x="965" y="743"/>
                    <a:pt x="967" y="743"/>
                  </a:cubicBezTo>
                  <a:cubicBezTo>
                    <a:pt x="967" y="743"/>
                    <a:pt x="967" y="743"/>
                    <a:pt x="967" y="743"/>
                  </a:cubicBezTo>
                  <a:cubicBezTo>
                    <a:pt x="967" y="743"/>
                    <a:pt x="967" y="743"/>
                    <a:pt x="967" y="743"/>
                  </a:cubicBezTo>
                  <a:cubicBezTo>
                    <a:pt x="998" y="743"/>
                    <a:pt x="985" y="718"/>
                    <a:pt x="992" y="711"/>
                  </a:cubicBezTo>
                  <a:cubicBezTo>
                    <a:pt x="992" y="711"/>
                    <a:pt x="992" y="711"/>
                    <a:pt x="992" y="711"/>
                  </a:cubicBezTo>
                  <a:cubicBezTo>
                    <a:pt x="992" y="711"/>
                    <a:pt x="992" y="711"/>
                    <a:pt x="992" y="710"/>
                  </a:cubicBezTo>
                  <a:cubicBezTo>
                    <a:pt x="992" y="710"/>
                    <a:pt x="992" y="710"/>
                    <a:pt x="992" y="710"/>
                  </a:cubicBezTo>
                  <a:cubicBezTo>
                    <a:pt x="992" y="710"/>
                    <a:pt x="992" y="710"/>
                    <a:pt x="993" y="710"/>
                  </a:cubicBezTo>
                  <a:cubicBezTo>
                    <a:pt x="1014" y="692"/>
                    <a:pt x="1046" y="691"/>
                    <a:pt x="1072" y="676"/>
                  </a:cubicBezTo>
                  <a:cubicBezTo>
                    <a:pt x="1075" y="674"/>
                    <a:pt x="1084" y="663"/>
                    <a:pt x="1093" y="663"/>
                  </a:cubicBezTo>
                  <a:cubicBezTo>
                    <a:pt x="1107" y="663"/>
                    <a:pt x="1129" y="679"/>
                    <a:pt x="1151" y="679"/>
                  </a:cubicBezTo>
                  <a:cubicBezTo>
                    <a:pt x="1180" y="679"/>
                    <a:pt x="1174" y="639"/>
                    <a:pt x="1191" y="639"/>
                  </a:cubicBezTo>
                  <a:cubicBezTo>
                    <a:pt x="1200" y="639"/>
                    <a:pt x="1232" y="644"/>
                    <a:pt x="1235" y="652"/>
                  </a:cubicBezTo>
                  <a:cubicBezTo>
                    <a:pt x="1235" y="652"/>
                    <a:pt x="1235" y="652"/>
                    <a:pt x="1235" y="652"/>
                  </a:cubicBezTo>
                  <a:cubicBezTo>
                    <a:pt x="1235" y="652"/>
                    <a:pt x="1235" y="652"/>
                    <a:pt x="1235" y="652"/>
                  </a:cubicBezTo>
                  <a:cubicBezTo>
                    <a:pt x="1236" y="653"/>
                    <a:pt x="1236" y="653"/>
                    <a:pt x="1236" y="653"/>
                  </a:cubicBezTo>
                  <a:cubicBezTo>
                    <a:pt x="1236" y="653"/>
                    <a:pt x="1236" y="653"/>
                    <a:pt x="1236" y="653"/>
                  </a:cubicBezTo>
                  <a:cubicBezTo>
                    <a:pt x="1236" y="653"/>
                    <a:pt x="1236" y="653"/>
                    <a:pt x="1236" y="653"/>
                  </a:cubicBezTo>
                  <a:cubicBezTo>
                    <a:pt x="1242" y="669"/>
                    <a:pt x="1250" y="673"/>
                    <a:pt x="1258" y="673"/>
                  </a:cubicBezTo>
                  <a:cubicBezTo>
                    <a:pt x="1258" y="673"/>
                    <a:pt x="1258" y="673"/>
                    <a:pt x="1258" y="673"/>
                  </a:cubicBezTo>
                  <a:cubicBezTo>
                    <a:pt x="1258" y="673"/>
                    <a:pt x="1258" y="673"/>
                    <a:pt x="1258" y="673"/>
                  </a:cubicBezTo>
                  <a:cubicBezTo>
                    <a:pt x="1263" y="673"/>
                    <a:pt x="1268" y="671"/>
                    <a:pt x="1273" y="670"/>
                  </a:cubicBezTo>
                  <a:cubicBezTo>
                    <a:pt x="1276" y="669"/>
                    <a:pt x="1280" y="668"/>
                    <a:pt x="1283" y="668"/>
                  </a:cubicBezTo>
                  <a:cubicBezTo>
                    <a:pt x="1283" y="668"/>
                    <a:pt x="1283" y="668"/>
                    <a:pt x="1283" y="668"/>
                  </a:cubicBezTo>
                  <a:cubicBezTo>
                    <a:pt x="1316" y="668"/>
                    <a:pt x="1325" y="694"/>
                    <a:pt x="1359" y="694"/>
                  </a:cubicBezTo>
                  <a:cubicBezTo>
                    <a:pt x="1359" y="694"/>
                    <a:pt x="1359" y="694"/>
                    <a:pt x="1359" y="694"/>
                  </a:cubicBezTo>
                  <a:cubicBezTo>
                    <a:pt x="1369" y="694"/>
                    <a:pt x="1380" y="691"/>
                    <a:pt x="1392" y="688"/>
                  </a:cubicBezTo>
                  <a:cubicBezTo>
                    <a:pt x="1407" y="683"/>
                    <a:pt x="1424" y="677"/>
                    <a:pt x="1441" y="677"/>
                  </a:cubicBezTo>
                  <a:cubicBezTo>
                    <a:pt x="1441" y="677"/>
                    <a:pt x="1441" y="677"/>
                    <a:pt x="1441" y="677"/>
                  </a:cubicBezTo>
                  <a:cubicBezTo>
                    <a:pt x="1441" y="677"/>
                    <a:pt x="1441" y="677"/>
                    <a:pt x="1441" y="677"/>
                  </a:cubicBezTo>
                  <a:cubicBezTo>
                    <a:pt x="1441" y="677"/>
                    <a:pt x="1441" y="677"/>
                    <a:pt x="1441" y="677"/>
                  </a:cubicBezTo>
                  <a:cubicBezTo>
                    <a:pt x="1441" y="677"/>
                    <a:pt x="1441" y="677"/>
                    <a:pt x="1441" y="677"/>
                  </a:cubicBezTo>
                  <a:cubicBezTo>
                    <a:pt x="1449" y="677"/>
                    <a:pt x="1457" y="678"/>
                    <a:pt x="1465" y="681"/>
                  </a:cubicBezTo>
                  <a:cubicBezTo>
                    <a:pt x="1465" y="681"/>
                    <a:pt x="1465" y="681"/>
                    <a:pt x="1465" y="681"/>
                  </a:cubicBezTo>
                  <a:cubicBezTo>
                    <a:pt x="1465" y="681"/>
                    <a:pt x="1465" y="681"/>
                    <a:pt x="1465" y="681"/>
                  </a:cubicBezTo>
                  <a:cubicBezTo>
                    <a:pt x="1470" y="683"/>
                    <a:pt x="1474" y="684"/>
                    <a:pt x="1478" y="684"/>
                  </a:cubicBezTo>
                  <a:cubicBezTo>
                    <a:pt x="1478" y="684"/>
                    <a:pt x="1478" y="684"/>
                    <a:pt x="1478" y="684"/>
                  </a:cubicBezTo>
                  <a:cubicBezTo>
                    <a:pt x="1478" y="684"/>
                    <a:pt x="1478" y="684"/>
                    <a:pt x="1478" y="684"/>
                  </a:cubicBezTo>
                  <a:cubicBezTo>
                    <a:pt x="1501" y="684"/>
                    <a:pt x="1502" y="651"/>
                    <a:pt x="1519" y="630"/>
                  </a:cubicBezTo>
                  <a:cubicBezTo>
                    <a:pt x="1527" y="620"/>
                    <a:pt x="1538" y="613"/>
                    <a:pt x="1557" y="613"/>
                  </a:cubicBezTo>
                  <a:cubicBezTo>
                    <a:pt x="1557" y="613"/>
                    <a:pt x="1557" y="613"/>
                    <a:pt x="1557" y="613"/>
                  </a:cubicBezTo>
                  <a:cubicBezTo>
                    <a:pt x="1604" y="613"/>
                    <a:pt x="1603" y="650"/>
                    <a:pt x="1621" y="679"/>
                  </a:cubicBezTo>
                  <a:cubicBezTo>
                    <a:pt x="1628" y="690"/>
                    <a:pt x="1651" y="691"/>
                    <a:pt x="1660" y="700"/>
                  </a:cubicBezTo>
                  <a:cubicBezTo>
                    <a:pt x="1667" y="707"/>
                    <a:pt x="1674" y="726"/>
                    <a:pt x="1689" y="726"/>
                  </a:cubicBezTo>
                  <a:cubicBezTo>
                    <a:pt x="1707" y="726"/>
                    <a:pt x="1710" y="710"/>
                    <a:pt x="1732" y="710"/>
                  </a:cubicBezTo>
                  <a:cubicBezTo>
                    <a:pt x="1732" y="724"/>
                    <a:pt x="1732" y="724"/>
                    <a:pt x="1732" y="724"/>
                  </a:cubicBezTo>
                  <a:cubicBezTo>
                    <a:pt x="1732" y="724"/>
                    <a:pt x="1732" y="724"/>
                    <a:pt x="1732" y="724"/>
                  </a:cubicBezTo>
                  <a:cubicBezTo>
                    <a:pt x="1720" y="735"/>
                    <a:pt x="1716" y="763"/>
                    <a:pt x="1703" y="771"/>
                  </a:cubicBezTo>
                  <a:cubicBezTo>
                    <a:pt x="1692" y="777"/>
                    <a:pt x="1675" y="779"/>
                    <a:pt x="1675" y="782"/>
                  </a:cubicBezTo>
                  <a:cubicBezTo>
                    <a:pt x="1675" y="783"/>
                    <a:pt x="1675" y="784"/>
                    <a:pt x="1676" y="784"/>
                  </a:cubicBezTo>
                  <a:cubicBezTo>
                    <a:pt x="1682" y="788"/>
                    <a:pt x="1683" y="792"/>
                    <a:pt x="1683" y="797"/>
                  </a:cubicBezTo>
                  <a:cubicBezTo>
                    <a:pt x="1683" y="808"/>
                    <a:pt x="1674" y="819"/>
                    <a:pt x="1674" y="819"/>
                  </a:cubicBezTo>
                  <a:cubicBezTo>
                    <a:pt x="1674" y="819"/>
                    <a:pt x="1694" y="824"/>
                    <a:pt x="1711" y="824"/>
                  </a:cubicBezTo>
                  <a:cubicBezTo>
                    <a:pt x="1741" y="824"/>
                    <a:pt x="1769" y="760"/>
                    <a:pt x="1790" y="739"/>
                  </a:cubicBezTo>
                  <a:cubicBezTo>
                    <a:pt x="1799" y="731"/>
                    <a:pt x="1810" y="714"/>
                    <a:pt x="1813" y="700"/>
                  </a:cubicBezTo>
                  <a:cubicBezTo>
                    <a:pt x="1817" y="684"/>
                    <a:pt x="1811" y="675"/>
                    <a:pt x="1819" y="660"/>
                  </a:cubicBezTo>
                  <a:cubicBezTo>
                    <a:pt x="1822" y="655"/>
                    <a:pt x="1828" y="643"/>
                    <a:pt x="1828" y="631"/>
                  </a:cubicBezTo>
                  <a:cubicBezTo>
                    <a:pt x="1828" y="618"/>
                    <a:pt x="1811" y="595"/>
                    <a:pt x="1799" y="595"/>
                  </a:cubicBezTo>
                  <a:cubicBezTo>
                    <a:pt x="1798" y="595"/>
                    <a:pt x="1796" y="596"/>
                    <a:pt x="1795" y="597"/>
                  </a:cubicBezTo>
                  <a:cubicBezTo>
                    <a:pt x="1787" y="603"/>
                    <a:pt x="1781" y="605"/>
                    <a:pt x="1775" y="605"/>
                  </a:cubicBezTo>
                  <a:cubicBezTo>
                    <a:pt x="1757" y="605"/>
                    <a:pt x="1748" y="583"/>
                    <a:pt x="1748" y="581"/>
                  </a:cubicBezTo>
                  <a:cubicBezTo>
                    <a:pt x="1748" y="566"/>
                    <a:pt x="1776" y="550"/>
                    <a:pt x="1787" y="539"/>
                  </a:cubicBezTo>
                  <a:cubicBezTo>
                    <a:pt x="1803" y="522"/>
                    <a:pt x="1825" y="495"/>
                    <a:pt x="1848" y="489"/>
                  </a:cubicBezTo>
                  <a:cubicBezTo>
                    <a:pt x="1868" y="483"/>
                    <a:pt x="1931" y="478"/>
                    <a:pt x="1948" y="478"/>
                  </a:cubicBezTo>
                  <a:cubicBezTo>
                    <a:pt x="1970" y="478"/>
                    <a:pt x="1980" y="489"/>
                    <a:pt x="1993" y="489"/>
                  </a:cubicBezTo>
                  <a:cubicBezTo>
                    <a:pt x="2000" y="489"/>
                    <a:pt x="2005" y="489"/>
                    <a:pt x="2022" y="489"/>
                  </a:cubicBezTo>
                  <a:cubicBezTo>
                    <a:pt x="2031" y="454"/>
                    <a:pt x="2046" y="433"/>
                    <a:pt x="2083" y="433"/>
                  </a:cubicBezTo>
                  <a:cubicBezTo>
                    <a:pt x="2089" y="433"/>
                    <a:pt x="2093" y="432"/>
                    <a:pt x="2100" y="432"/>
                  </a:cubicBezTo>
                  <a:cubicBezTo>
                    <a:pt x="2104" y="432"/>
                    <a:pt x="2108" y="432"/>
                    <a:pt x="2114" y="433"/>
                  </a:cubicBezTo>
                  <a:cubicBezTo>
                    <a:pt x="2109" y="437"/>
                    <a:pt x="2106" y="454"/>
                    <a:pt x="2115" y="454"/>
                  </a:cubicBezTo>
                  <a:cubicBezTo>
                    <a:pt x="2121" y="454"/>
                    <a:pt x="2135" y="445"/>
                    <a:pt x="2159" y="415"/>
                  </a:cubicBezTo>
                  <a:cubicBezTo>
                    <a:pt x="2160" y="415"/>
                    <a:pt x="2160" y="415"/>
                    <a:pt x="2160" y="415"/>
                  </a:cubicBezTo>
                  <a:cubicBezTo>
                    <a:pt x="2167" y="415"/>
                    <a:pt x="2191" y="426"/>
                    <a:pt x="2151" y="452"/>
                  </a:cubicBezTo>
                  <a:cubicBezTo>
                    <a:pt x="2137" y="461"/>
                    <a:pt x="2124" y="456"/>
                    <a:pt x="2114" y="470"/>
                  </a:cubicBezTo>
                  <a:cubicBezTo>
                    <a:pt x="2103" y="486"/>
                    <a:pt x="2093" y="506"/>
                    <a:pt x="2078" y="515"/>
                  </a:cubicBezTo>
                  <a:cubicBezTo>
                    <a:pt x="2064" y="522"/>
                    <a:pt x="2046" y="534"/>
                    <a:pt x="2046" y="557"/>
                  </a:cubicBezTo>
                  <a:cubicBezTo>
                    <a:pt x="2046" y="577"/>
                    <a:pt x="2052" y="641"/>
                    <a:pt x="2067" y="652"/>
                  </a:cubicBezTo>
                  <a:cubicBezTo>
                    <a:pt x="2078" y="636"/>
                    <a:pt x="2085" y="607"/>
                    <a:pt x="2107" y="602"/>
                  </a:cubicBezTo>
                  <a:cubicBezTo>
                    <a:pt x="2104" y="587"/>
                    <a:pt x="2128" y="584"/>
                    <a:pt x="2128" y="573"/>
                  </a:cubicBezTo>
                  <a:cubicBezTo>
                    <a:pt x="2128" y="556"/>
                    <a:pt x="2146" y="551"/>
                    <a:pt x="2146" y="541"/>
                  </a:cubicBezTo>
                  <a:cubicBezTo>
                    <a:pt x="2146" y="535"/>
                    <a:pt x="2141" y="529"/>
                    <a:pt x="2146" y="518"/>
                  </a:cubicBezTo>
                  <a:cubicBezTo>
                    <a:pt x="2167" y="474"/>
                    <a:pt x="2186" y="462"/>
                    <a:pt x="2203" y="462"/>
                  </a:cubicBezTo>
                  <a:cubicBezTo>
                    <a:pt x="2221" y="462"/>
                    <a:pt x="2236" y="475"/>
                    <a:pt x="2244" y="475"/>
                  </a:cubicBezTo>
                  <a:cubicBezTo>
                    <a:pt x="2291" y="475"/>
                    <a:pt x="2324" y="415"/>
                    <a:pt x="2365" y="415"/>
                  </a:cubicBezTo>
                  <a:cubicBezTo>
                    <a:pt x="2444" y="413"/>
                    <a:pt x="2381" y="384"/>
                    <a:pt x="2381" y="375"/>
                  </a:cubicBezTo>
                  <a:cubicBezTo>
                    <a:pt x="2381" y="352"/>
                    <a:pt x="2412" y="356"/>
                    <a:pt x="2418" y="343"/>
                  </a:cubicBezTo>
                  <a:cubicBezTo>
                    <a:pt x="2421" y="338"/>
                    <a:pt x="2415" y="325"/>
                    <a:pt x="2426" y="325"/>
                  </a:cubicBezTo>
                  <a:cubicBezTo>
                    <a:pt x="2459" y="325"/>
                    <a:pt x="2487" y="370"/>
                    <a:pt x="2510" y="370"/>
                  </a:cubicBezTo>
                  <a:cubicBezTo>
                    <a:pt x="2521" y="370"/>
                    <a:pt x="2523" y="350"/>
                    <a:pt x="2529" y="343"/>
                  </a:cubicBezTo>
                  <a:cubicBezTo>
                    <a:pt x="2538" y="333"/>
                    <a:pt x="2546" y="334"/>
                    <a:pt x="2561" y="329"/>
                  </a:cubicBezTo>
                  <a:cubicBezTo>
                    <a:pt x="2542" y="304"/>
                    <a:pt x="2480" y="290"/>
                    <a:pt x="2450" y="272"/>
                  </a:cubicBezTo>
                  <a:cubicBezTo>
                    <a:pt x="2408" y="248"/>
                    <a:pt x="2353" y="222"/>
                    <a:pt x="2291" y="222"/>
                  </a:cubicBezTo>
                  <a:cubicBezTo>
                    <a:pt x="2274" y="222"/>
                    <a:pt x="2263" y="225"/>
                    <a:pt x="2265" y="233"/>
                  </a:cubicBezTo>
                  <a:cubicBezTo>
                    <a:pt x="2270" y="250"/>
                    <a:pt x="2269" y="255"/>
                    <a:pt x="2266" y="255"/>
                  </a:cubicBezTo>
                  <a:cubicBezTo>
                    <a:pt x="2262" y="255"/>
                    <a:pt x="2255" y="250"/>
                    <a:pt x="2248" y="244"/>
                  </a:cubicBezTo>
                  <a:cubicBezTo>
                    <a:pt x="2241" y="238"/>
                    <a:pt x="2234" y="233"/>
                    <a:pt x="2231" y="233"/>
                  </a:cubicBezTo>
                  <a:cubicBezTo>
                    <a:pt x="2231" y="233"/>
                    <a:pt x="2231" y="233"/>
                    <a:pt x="2231" y="233"/>
                  </a:cubicBezTo>
                  <a:cubicBezTo>
                    <a:pt x="2109" y="230"/>
                    <a:pt x="2109" y="230"/>
                    <a:pt x="2109" y="230"/>
                  </a:cubicBezTo>
                  <a:cubicBezTo>
                    <a:pt x="2102" y="202"/>
                    <a:pt x="2084" y="193"/>
                    <a:pt x="2048" y="193"/>
                  </a:cubicBezTo>
                  <a:cubicBezTo>
                    <a:pt x="2037" y="193"/>
                    <a:pt x="2022" y="196"/>
                    <a:pt x="2009" y="196"/>
                  </a:cubicBezTo>
                  <a:cubicBezTo>
                    <a:pt x="2000" y="196"/>
                    <a:pt x="1992" y="194"/>
                    <a:pt x="1988" y="190"/>
                  </a:cubicBezTo>
                  <a:cubicBezTo>
                    <a:pt x="1977" y="181"/>
                    <a:pt x="1977" y="169"/>
                    <a:pt x="1961" y="164"/>
                  </a:cubicBezTo>
                  <a:cubicBezTo>
                    <a:pt x="1929" y="153"/>
                    <a:pt x="1894" y="145"/>
                    <a:pt x="1853" y="145"/>
                  </a:cubicBezTo>
                  <a:cubicBezTo>
                    <a:pt x="1812" y="145"/>
                    <a:pt x="1806" y="167"/>
                    <a:pt x="1803" y="188"/>
                  </a:cubicBezTo>
                  <a:cubicBezTo>
                    <a:pt x="1764" y="188"/>
                    <a:pt x="1745" y="188"/>
                    <a:pt x="1718" y="188"/>
                  </a:cubicBezTo>
                  <a:cubicBezTo>
                    <a:pt x="1704" y="188"/>
                    <a:pt x="1702" y="176"/>
                    <a:pt x="1684" y="174"/>
                  </a:cubicBezTo>
                  <a:cubicBezTo>
                    <a:pt x="1683" y="182"/>
                    <a:pt x="1679" y="198"/>
                    <a:pt x="1671" y="198"/>
                  </a:cubicBezTo>
                  <a:cubicBezTo>
                    <a:pt x="1649" y="198"/>
                    <a:pt x="1639" y="171"/>
                    <a:pt x="1639" y="156"/>
                  </a:cubicBezTo>
                  <a:cubicBezTo>
                    <a:pt x="1639" y="152"/>
                    <a:pt x="1682" y="125"/>
                    <a:pt x="1573" y="116"/>
                  </a:cubicBezTo>
                  <a:cubicBezTo>
                    <a:pt x="1572" y="116"/>
                    <a:pt x="1571" y="116"/>
                    <a:pt x="1570" y="116"/>
                  </a:cubicBezTo>
                  <a:cubicBezTo>
                    <a:pt x="1558" y="116"/>
                    <a:pt x="1552" y="122"/>
                    <a:pt x="1552" y="137"/>
                  </a:cubicBezTo>
                  <a:cubicBezTo>
                    <a:pt x="1494" y="137"/>
                    <a:pt x="1494" y="137"/>
                    <a:pt x="1494" y="137"/>
                  </a:cubicBezTo>
                  <a:cubicBezTo>
                    <a:pt x="1477" y="133"/>
                    <a:pt x="1385" y="122"/>
                    <a:pt x="1374" y="103"/>
                  </a:cubicBezTo>
                  <a:cubicBezTo>
                    <a:pt x="1343" y="128"/>
                    <a:pt x="1329" y="135"/>
                    <a:pt x="1323" y="135"/>
                  </a:cubicBezTo>
                  <a:cubicBezTo>
                    <a:pt x="1315" y="135"/>
                    <a:pt x="1320" y="124"/>
                    <a:pt x="1320" y="124"/>
                  </a:cubicBezTo>
                  <a:cubicBezTo>
                    <a:pt x="1336" y="104"/>
                    <a:pt x="1496" y="61"/>
                    <a:pt x="1365" y="29"/>
                  </a:cubicBezTo>
                  <a:cubicBezTo>
                    <a:pt x="1309" y="29"/>
                    <a:pt x="1309" y="29"/>
                    <a:pt x="1309" y="29"/>
                  </a:cubicBezTo>
                  <a:cubicBezTo>
                    <a:pt x="1304" y="14"/>
                    <a:pt x="1292" y="0"/>
                    <a:pt x="127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1" name="Freeform 95"/>
            <p:cNvSpPr>
              <a:spLocks/>
            </p:cNvSpPr>
            <p:nvPr/>
          </p:nvSpPr>
          <p:spPr bwMode="auto">
            <a:xfrm>
              <a:off x="6051" y="953"/>
              <a:ext cx="2179" cy="1374"/>
            </a:xfrm>
            <a:custGeom>
              <a:avLst/>
              <a:gdLst>
                <a:gd name="T0" fmla="*/ 668 w 922"/>
                <a:gd name="T1" fmla="*/ 71 h 581"/>
                <a:gd name="T2" fmla="*/ 655 w 922"/>
                <a:gd name="T3" fmla="*/ 68 h 581"/>
                <a:gd name="T4" fmla="*/ 631 w 922"/>
                <a:gd name="T5" fmla="*/ 64 h 581"/>
                <a:gd name="T6" fmla="*/ 549 w 922"/>
                <a:gd name="T7" fmla="*/ 81 h 581"/>
                <a:gd name="T8" fmla="*/ 463 w 922"/>
                <a:gd name="T9" fmla="*/ 57 h 581"/>
                <a:gd name="T10" fmla="*/ 448 w 922"/>
                <a:gd name="T11" fmla="*/ 60 h 581"/>
                <a:gd name="T12" fmla="*/ 425 w 922"/>
                <a:gd name="T13" fmla="*/ 39 h 581"/>
                <a:gd name="T14" fmla="*/ 341 w 922"/>
                <a:gd name="T15" fmla="*/ 66 h 581"/>
                <a:gd name="T16" fmla="*/ 182 w 922"/>
                <a:gd name="T17" fmla="*/ 97 h 581"/>
                <a:gd name="T18" fmla="*/ 157 w 922"/>
                <a:gd name="T19" fmla="*/ 130 h 581"/>
                <a:gd name="T20" fmla="*/ 148 w 922"/>
                <a:gd name="T21" fmla="*/ 129 h 581"/>
                <a:gd name="T22" fmla="*/ 147 w 922"/>
                <a:gd name="T23" fmla="*/ 129 h 581"/>
                <a:gd name="T24" fmla="*/ 103 w 922"/>
                <a:gd name="T25" fmla="*/ 163 h 581"/>
                <a:gd name="T26" fmla="*/ 0 w 922"/>
                <a:gd name="T27" fmla="*/ 282 h 581"/>
                <a:gd name="T28" fmla="*/ 18 w 922"/>
                <a:gd name="T29" fmla="*/ 303 h 581"/>
                <a:gd name="T30" fmla="*/ 83 w 922"/>
                <a:gd name="T31" fmla="*/ 325 h 581"/>
                <a:gd name="T32" fmla="*/ 80 w 922"/>
                <a:gd name="T33" fmla="*/ 366 h 581"/>
                <a:gd name="T34" fmla="*/ 80 w 922"/>
                <a:gd name="T35" fmla="*/ 385 h 581"/>
                <a:gd name="T36" fmla="*/ 76 w 922"/>
                <a:gd name="T37" fmla="*/ 385 h 581"/>
                <a:gd name="T38" fmla="*/ 88 w 922"/>
                <a:gd name="T39" fmla="*/ 410 h 581"/>
                <a:gd name="T40" fmla="*/ 159 w 922"/>
                <a:gd name="T41" fmla="*/ 446 h 581"/>
                <a:gd name="T42" fmla="*/ 159 w 922"/>
                <a:gd name="T43" fmla="*/ 446 h 581"/>
                <a:gd name="T44" fmla="*/ 161 w 922"/>
                <a:gd name="T45" fmla="*/ 447 h 581"/>
                <a:gd name="T46" fmla="*/ 164 w 922"/>
                <a:gd name="T47" fmla="*/ 447 h 581"/>
                <a:gd name="T48" fmla="*/ 166 w 922"/>
                <a:gd name="T49" fmla="*/ 446 h 581"/>
                <a:gd name="T50" fmla="*/ 167 w 922"/>
                <a:gd name="T51" fmla="*/ 447 h 581"/>
                <a:gd name="T52" fmla="*/ 167 w 922"/>
                <a:gd name="T53" fmla="*/ 447 h 581"/>
                <a:gd name="T54" fmla="*/ 229 w 922"/>
                <a:gd name="T55" fmla="*/ 469 h 581"/>
                <a:gd name="T56" fmla="*/ 312 w 922"/>
                <a:gd name="T57" fmla="*/ 439 h 581"/>
                <a:gd name="T58" fmla="*/ 315 w 922"/>
                <a:gd name="T59" fmla="*/ 438 h 581"/>
                <a:gd name="T60" fmla="*/ 315 w 922"/>
                <a:gd name="T61" fmla="*/ 438 h 581"/>
                <a:gd name="T62" fmla="*/ 327 w 922"/>
                <a:gd name="T63" fmla="*/ 439 h 581"/>
                <a:gd name="T64" fmla="*/ 330 w 922"/>
                <a:gd name="T65" fmla="*/ 438 h 581"/>
                <a:gd name="T66" fmla="*/ 338 w 922"/>
                <a:gd name="T67" fmla="*/ 434 h 581"/>
                <a:gd name="T68" fmla="*/ 365 w 922"/>
                <a:gd name="T69" fmla="*/ 520 h 581"/>
                <a:gd name="T70" fmla="*/ 389 w 922"/>
                <a:gd name="T71" fmla="*/ 538 h 581"/>
                <a:gd name="T72" fmla="*/ 421 w 922"/>
                <a:gd name="T73" fmla="*/ 565 h 581"/>
                <a:gd name="T74" fmla="*/ 423 w 922"/>
                <a:gd name="T75" fmla="*/ 547 h 581"/>
                <a:gd name="T76" fmla="*/ 457 w 922"/>
                <a:gd name="T77" fmla="*/ 544 h 581"/>
                <a:gd name="T78" fmla="*/ 542 w 922"/>
                <a:gd name="T79" fmla="*/ 568 h 581"/>
                <a:gd name="T80" fmla="*/ 596 w 922"/>
                <a:gd name="T81" fmla="*/ 554 h 581"/>
                <a:gd name="T82" fmla="*/ 669 w 922"/>
                <a:gd name="T83" fmla="*/ 515 h 581"/>
                <a:gd name="T84" fmla="*/ 708 w 922"/>
                <a:gd name="T85" fmla="*/ 379 h 581"/>
                <a:gd name="T86" fmla="*/ 701 w 922"/>
                <a:gd name="T87" fmla="*/ 357 h 581"/>
                <a:gd name="T88" fmla="*/ 729 w 922"/>
                <a:gd name="T89" fmla="*/ 303 h 581"/>
                <a:gd name="T90" fmla="*/ 705 w 922"/>
                <a:gd name="T91" fmla="*/ 295 h 581"/>
                <a:gd name="T92" fmla="*/ 673 w 922"/>
                <a:gd name="T93" fmla="*/ 291 h 581"/>
                <a:gd name="T94" fmla="*/ 716 w 922"/>
                <a:gd name="T95" fmla="*/ 243 h 581"/>
                <a:gd name="T96" fmla="*/ 776 w 922"/>
                <a:gd name="T97" fmla="*/ 265 h 581"/>
                <a:gd name="T98" fmla="*/ 783 w 922"/>
                <a:gd name="T99" fmla="*/ 294 h 581"/>
                <a:gd name="T100" fmla="*/ 794 w 922"/>
                <a:gd name="T101" fmla="*/ 320 h 581"/>
                <a:gd name="T102" fmla="*/ 792 w 922"/>
                <a:gd name="T103" fmla="*/ 353 h 581"/>
                <a:gd name="T104" fmla="*/ 837 w 922"/>
                <a:gd name="T105" fmla="*/ 322 h 581"/>
                <a:gd name="T106" fmla="*/ 840 w 922"/>
                <a:gd name="T107" fmla="*/ 238 h 581"/>
                <a:gd name="T108" fmla="*/ 865 w 922"/>
                <a:gd name="T109" fmla="*/ 169 h 581"/>
                <a:gd name="T110" fmla="*/ 922 w 922"/>
                <a:gd name="T111" fmla="*/ 97 h 581"/>
                <a:gd name="T112" fmla="*/ 747 w 922"/>
                <a:gd name="T113" fmla="*/ 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22" h="581">
                  <a:moveTo>
                    <a:pt x="747" y="0"/>
                  </a:moveTo>
                  <a:cubicBezTo>
                    <a:pt x="747" y="0"/>
                    <a:pt x="747" y="0"/>
                    <a:pt x="747" y="0"/>
                  </a:cubicBezTo>
                  <a:cubicBezTo>
                    <a:pt x="728" y="0"/>
                    <a:pt x="717" y="7"/>
                    <a:pt x="709" y="17"/>
                  </a:cubicBezTo>
                  <a:cubicBezTo>
                    <a:pt x="692" y="38"/>
                    <a:pt x="691" y="71"/>
                    <a:pt x="668" y="71"/>
                  </a:cubicBezTo>
                  <a:cubicBezTo>
                    <a:pt x="668" y="71"/>
                    <a:pt x="668" y="71"/>
                    <a:pt x="668" y="71"/>
                  </a:cubicBezTo>
                  <a:cubicBezTo>
                    <a:pt x="668" y="71"/>
                    <a:pt x="668" y="71"/>
                    <a:pt x="668" y="71"/>
                  </a:cubicBezTo>
                  <a:cubicBezTo>
                    <a:pt x="668" y="71"/>
                    <a:pt x="668" y="71"/>
                    <a:pt x="668" y="71"/>
                  </a:cubicBezTo>
                  <a:cubicBezTo>
                    <a:pt x="664" y="71"/>
                    <a:pt x="660" y="70"/>
                    <a:pt x="655" y="68"/>
                  </a:cubicBezTo>
                  <a:cubicBezTo>
                    <a:pt x="655" y="68"/>
                    <a:pt x="655" y="68"/>
                    <a:pt x="655" y="68"/>
                  </a:cubicBezTo>
                  <a:cubicBezTo>
                    <a:pt x="655" y="68"/>
                    <a:pt x="655" y="68"/>
                    <a:pt x="655" y="68"/>
                  </a:cubicBezTo>
                  <a:cubicBezTo>
                    <a:pt x="647" y="65"/>
                    <a:pt x="639" y="64"/>
                    <a:pt x="631" y="64"/>
                  </a:cubicBezTo>
                  <a:cubicBezTo>
                    <a:pt x="631" y="64"/>
                    <a:pt x="631" y="64"/>
                    <a:pt x="631" y="64"/>
                  </a:cubicBezTo>
                  <a:cubicBezTo>
                    <a:pt x="631" y="64"/>
                    <a:pt x="631" y="64"/>
                    <a:pt x="631" y="64"/>
                  </a:cubicBezTo>
                  <a:cubicBezTo>
                    <a:pt x="631" y="64"/>
                    <a:pt x="631" y="64"/>
                    <a:pt x="631" y="64"/>
                  </a:cubicBezTo>
                  <a:cubicBezTo>
                    <a:pt x="614" y="64"/>
                    <a:pt x="597" y="70"/>
                    <a:pt x="582" y="75"/>
                  </a:cubicBezTo>
                  <a:cubicBezTo>
                    <a:pt x="570" y="78"/>
                    <a:pt x="559" y="81"/>
                    <a:pt x="549" y="81"/>
                  </a:cubicBezTo>
                  <a:cubicBezTo>
                    <a:pt x="549" y="81"/>
                    <a:pt x="549" y="81"/>
                    <a:pt x="549" y="81"/>
                  </a:cubicBezTo>
                  <a:cubicBezTo>
                    <a:pt x="515" y="81"/>
                    <a:pt x="506" y="55"/>
                    <a:pt x="473" y="55"/>
                  </a:cubicBezTo>
                  <a:cubicBezTo>
                    <a:pt x="473" y="55"/>
                    <a:pt x="473" y="55"/>
                    <a:pt x="473" y="55"/>
                  </a:cubicBezTo>
                  <a:cubicBezTo>
                    <a:pt x="470" y="55"/>
                    <a:pt x="466" y="56"/>
                    <a:pt x="463" y="57"/>
                  </a:cubicBezTo>
                  <a:cubicBezTo>
                    <a:pt x="458" y="58"/>
                    <a:pt x="453" y="60"/>
                    <a:pt x="448" y="60"/>
                  </a:cubicBezTo>
                  <a:cubicBezTo>
                    <a:pt x="448" y="60"/>
                    <a:pt x="448" y="60"/>
                    <a:pt x="448" y="60"/>
                  </a:cubicBezTo>
                  <a:cubicBezTo>
                    <a:pt x="448" y="60"/>
                    <a:pt x="448" y="60"/>
                    <a:pt x="448" y="60"/>
                  </a:cubicBezTo>
                  <a:cubicBezTo>
                    <a:pt x="448" y="60"/>
                    <a:pt x="448" y="60"/>
                    <a:pt x="448" y="60"/>
                  </a:cubicBezTo>
                  <a:cubicBezTo>
                    <a:pt x="440" y="60"/>
                    <a:pt x="432" y="56"/>
                    <a:pt x="426" y="40"/>
                  </a:cubicBezTo>
                  <a:cubicBezTo>
                    <a:pt x="426" y="40"/>
                    <a:pt x="426" y="40"/>
                    <a:pt x="426" y="40"/>
                  </a:cubicBezTo>
                  <a:cubicBezTo>
                    <a:pt x="426" y="40"/>
                    <a:pt x="426" y="40"/>
                    <a:pt x="426" y="40"/>
                  </a:cubicBezTo>
                  <a:cubicBezTo>
                    <a:pt x="426" y="40"/>
                    <a:pt x="426" y="40"/>
                    <a:pt x="425" y="39"/>
                  </a:cubicBezTo>
                  <a:cubicBezTo>
                    <a:pt x="425" y="39"/>
                    <a:pt x="425" y="39"/>
                    <a:pt x="425" y="39"/>
                  </a:cubicBezTo>
                  <a:cubicBezTo>
                    <a:pt x="425" y="39"/>
                    <a:pt x="425" y="39"/>
                    <a:pt x="425" y="39"/>
                  </a:cubicBezTo>
                  <a:cubicBezTo>
                    <a:pt x="422" y="31"/>
                    <a:pt x="390" y="26"/>
                    <a:pt x="381" y="26"/>
                  </a:cubicBezTo>
                  <a:cubicBezTo>
                    <a:pt x="364" y="26"/>
                    <a:pt x="370" y="66"/>
                    <a:pt x="341" y="66"/>
                  </a:cubicBezTo>
                  <a:cubicBezTo>
                    <a:pt x="319" y="66"/>
                    <a:pt x="297" y="50"/>
                    <a:pt x="283" y="50"/>
                  </a:cubicBezTo>
                  <a:cubicBezTo>
                    <a:pt x="274" y="50"/>
                    <a:pt x="265" y="61"/>
                    <a:pt x="262" y="63"/>
                  </a:cubicBezTo>
                  <a:cubicBezTo>
                    <a:pt x="236" y="78"/>
                    <a:pt x="204" y="79"/>
                    <a:pt x="183" y="97"/>
                  </a:cubicBezTo>
                  <a:cubicBezTo>
                    <a:pt x="182" y="97"/>
                    <a:pt x="182" y="97"/>
                    <a:pt x="182" y="97"/>
                  </a:cubicBezTo>
                  <a:cubicBezTo>
                    <a:pt x="182" y="97"/>
                    <a:pt x="182" y="97"/>
                    <a:pt x="182" y="97"/>
                  </a:cubicBezTo>
                  <a:cubicBezTo>
                    <a:pt x="182" y="98"/>
                    <a:pt x="182" y="98"/>
                    <a:pt x="182" y="98"/>
                  </a:cubicBezTo>
                  <a:cubicBezTo>
                    <a:pt x="182" y="98"/>
                    <a:pt x="182" y="98"/>
                    <a:pt x="182" y="98"/>
                  </a:cubicBezTo>
                  <a:cubicBezTo>
                    <a:pt x="175" y="105"/>
                    <a:pt x="188" y="130"/>
                    <a:pt x="157" y="130"/>
                  </a:cubicBezTo>
                  <a:cubicBezTo>
                    <a:pt x="157" y="130"/>
                    <a:pt x="157" y="130"/>
                    <a:pt x="157" y="130"/>
                  </a:cubicBezTo>
                  <a:cubicBezTo>
                    <a:pt x="157" y="130"/>
                    <a:pt x="157" y="130"/>
                    <a:pt x="157" y="130"/>
                  </a:cubicBezTo>
                  <a:cubicBezTo>
                    <a:pt x="157" y="130"/>
                    <a:pt x="157" y="130"/>
                    <a:pt x="157" y="130"/>
                  </a:cubicBezTo>
                  <a:cubicBezTo>
                    <a:pt x="155" y="130"/>
                    <a:pt x="152" y="129"/>
                    <a:pt x="148" y="129"/>
                  </a:cubicBezTo>
                  <a:cubicBezTo>
                    <a:pt x="148" y="129"/>
                    <a:pt x="148" y="129"/>
                    <a:pt x="148" y="129"/>
                  </a:cubicBezTo>
                  <a:cubicBezTo>
                    <a:pt x="148" y="129"/>
                    <a:pt x="148" y="129"/>
                    <a:pt x="148" y="129"/>
                  </a:cubicBezTo>
                  <a:cubicBezTo>
                    <a:pt x="148" y="129"/>
                    <a:pt x="147" y="129"/>
                    <a:pt x="147" y="129"/>
                  </a:cubicBezTo>
                  <a:cubicBezTo>
                    <a:pt x="147" y="129"/>
                    <a:pt x="147" y="129"/>
                    <a:pt x="147" y="129"/>
                  </a:cubicBezTo>
                  <a:cubicBezTo>
                    <a:pt x="147" y="129"/>
                    <a:pt x="147" y="129"/>
                    <a:pt x="147" y="129"/>
                  </a:cubicBezTo>
                  <a:cubicBezTo>
                    <a:pt x="147" y="129"/>
                    <a:pt x="147" y="129"/>
                    <a:pt x="147" y="129"/>
                  </a:cubicBezTo>
                  <a:cubicBezTo>
                    <a:pt x="137" y="129"/>
                    <a:pt x="133" y="141"/>
                    <a:pt x="124" y="151"/>
                  </a:cubicBezTo>
                  <a:cubicBezTo>
                    <a:pt x="119" y="157"/>
                    <a:pt x="113" y="162"/>
                    <a:pt x="103" y="163"/>
                  </a:cubicBezTo>
                  <a:cubicBezTo>
                    <a:pt x="103" y="163"/>
                    <a:pt x="103" y="163"/>
                    <a:pt x="103" y="163"/>
                  </a:cubicBezTo>
                  <a:cubicBezTo>
                    <a:pt x="103" y="222"/>
                    <a:pt x="70" y="248"/>
                    <a:pt x="21" y="248"/>
                  </a:cubicBezTo>
                  <a:cubicBezTo>
                    <a:pt x="13" y="248"/>
                    <a:pt x="2" y="272"/>
                    <a:pt x="0" y="282"/>
                  </a:cubicBezTo>
                  <a:cubicBezTo>
                    <a:pt x="0" y="282"/>
                    <a:pt x="0" y="282"/>
                    <a:pt x="0" y="282"/>
                  </a:cubicBezTo>
                  <a:cubicBezTo>
                    <a:pt x="14" y="285"/>
                    <a:pt x="17" y="288"/>
                    <a:pt x="19" y="301"/>
                  </a:cubicBezTo>
                  <a:cubicBezTo>
                    <a:pt x="19" y="301"/>
                    <a:pt x="19" y="301"/>
                    <a:pt x="19" y="301"/>
                  </a:cubicBezTo>
                  <a:cubicBezTo>
                    <a:pt x="18" y="303"/>
                    <a:pt x="18" y="303"/>
                    <a:pt x="18" y="303"/>
                  </a:cubicBezTo>
                  <a:cubicBezTo>
                    <a:pt x="18" y="303"/>
                    <a:pt x="18" y="303"/>
                    <a:pt x="18" y="303"/>
                  </a:cubicBezTo>
                  <a:cubicBezTo>
                    <a:pt x="18" y="312"/>
                    <a:pt x="23" y="310"/>
                    <a:pt x="31" y="312"/>
                  </a:cubicBezTo>
                  <a:cubicBezTo>
                    <a:pt x="37" y="314"/>
                    <a:pt x="34" y="321"/>
                    <a:pt x="37" y="324"/>
                  </a:cubicBezTo>
                  <a:cubicBezTo>
                    <a:pt x="45" y="332"/>
                    <a:pt x="51" y="332"/>
                    <a:pt x="61" y="335"/>
                  </a:cubicBezTo>
                  <a:cubicBezTo>
                    <a:pt x="70" y="333"/>
                    <a:pt x="74" y="325"/>
                    <a:pt x="83" y="325"/>
                  </a:cubicBezTo>
                  <a:cubicBezTo>
                    <a:pt x="88" y="325"/>
                    <a:pt x="100" y="335"/>
                    <a:pt x="100" y="340"/>
                  </a:cubicBezTo>
                  <a:cubicBezTo>
                    <a:pt x="100" y="340"/>
                    <a:pt x="100" y="340"/>
                    <a:pt x="100" y="340"/>
                  </a:cubicBezTo>
                  <a:cubicBezTo>
                    <a:pt x="100" y="354"/>
                    <a:pt x="80" y="352"/>
                    <a:pt x="80" y="366"/>
                  </a:cubicBezTo>
                  <a:cubicBezTo>
                    <a:pt x="80" y="366"/>
                    <a:pt x="80" y="366"/>
                    <a:pt x="80" y="366"/>
                  </a:cubicBezTo>
                  <a:cubicBezTo>
                    <a:pt x="80" y="372"/>
                    <a:pt x="88" y="373"/>
                    <a:pt x="88" y="379"/>
                  </a:cubicBezTo>
                  <a:cubicBezTo>
                    <a:pt x="88" y="379"/>
                    <a:pt x="88" y="379"/>
                    <a:pt x="88" y="379"/>
                  </a:cubicBezTo>
                  <a:cubicBezTo>
                    <a:pt x="88" y="384"/>
                    <a:pt x="84" y="385"/>
                    <a:pt x="80" y="385"/>
                  </a:cubicBezTo>
                  <a:cubicBezTo>
                    <a:pt x="80" y="385"/>
                    <a:pt x="80" y="385"/>
                    <a:pt x="80" y="385"/>
                  </a:cubicBezTo>
                  <a:cubicBezTo>
                    <a:pt x="80" y="385"/>
                    <a:pt x="80" y="385"/>
                    <a:pt x="80" y="385"/>
                  </a:cubicBezTo>
                  <a:cubicBezTo>
                    <a:pt x="80" y="385"/>
                    <a:pt x="80" y="385"/>
                    <a:pt x="80" y="385"/>
                  </a:cubicBezTo>
                  <a:cubicBezTo>
                    <a:pt x="79" y="385"/>
                    <a:pt x="79" y="385"/>
                    <a:pt x="78" y="385"/>
                  </a:cubicBezTo>
                  <a:cubicBezTo>
                    <a:pt x="77" y="385"/>
                    <a:pt x="77" y="385"/>
                    <a:pt x="76" y="385"/>
                  </a:cubicBezTo>
                  <a:cubicBezTo>
                    <a:pt x="76" y="385"/>
                    <a:pt x="76" y="385"/>
                    <a:pt x="76" y="385"/>
                  </a:cubicBezTo>
                  <a:cubicBezTo>
                    <a:pt x="76" y="390"/>
                    <a:pt x="76" y="390"/>
                    <a:pt x="76" y="390"/>
                  </a:cubicBezTo>
                  <a:cubicBezTo>
                    <a:pt x="77" y="396"/>
                    <a:pt x="77" y="400"/>
                    <a:pt x="79" y="407"/>
                  </a:cubicBezTo>
                  <a:cubicBezTo>
                    <a:pt x="80" y="410"/>
                    <a:pt x="85" y="409"/>
                    <a:pt x="88" y="410"/>
                  </a:cubicBezTo>
                  <a:cubicBezTo>
                    <a:pt x="97" y="413"/>
                    <a:pt x="100" y="420"/>
                    <a:pt x="109" y="422"/>
                  </a:cubicBezTo>
                  <a:cubicBezTo>
                    <a:pt x="121" y="425"/>
                    <a:pt x="127" y="421"/>
                    <a:pt x="133" y="428"/>
                  </a:cubicBezTo>
                  <a:cubicBezTo>
                    <a:pt x="139" y="434"/>
                    <a:pt x="145" y="432"/>
                    <a:pt x="152" y="436"/>
                  </a:cubicBezTo>
                  <a:cubicBezTo>
                    <a:pt x="157" y="438"/>
                    <a:pt x="157" y="442"/>
                    <a:pt x="159" y="446"/>
                  </a:cubicBezTo>
                  <a:cubicBezTo>
                    <a:pt x="159" y="446"/>
                    <a:pt x="159" y="446"/>
                    <a:pt x="159" y="446"/>
                  </a:cubicBezTo>
                  <a:cubicBezTo>
                    <a:pt x="159" y="446"/>
                    <a:pt x="159" y="446"/>
                    <a:pt x="159" y="446"/>
                  </a:cubicBezTo>
                  <a:cubicBezTo>
                    <a:pt x="159" y="446"/>
                    <a:pt x="159" y="446"/>
                    <a:pt x="159" y="446"/>
                  </a:cubicBezTo>
                  <a:cubicBezTo>
                    <a:pt x="159" y="446"/>
                    <a:pt x="159" y="446"/>
                    <a:pt x="159" y="446"/>
                  </a:cubicBezTo>
                  <a:cubicBezTo>
                    <a:pt x="159" y="447"/>
                    <a:pt x="160" y="447"/>
                    <a:pt x="161" y="447"/>
                  </a:cubicBezTo>
                  <a:cubicBezTo>
                    <a:pt x="161" y="447"/>
                    <a:pt x="161" y="447"/>
                    <a:pt x="161" y="447"/>
                  </a:cubicBezTo>
                  <a:cubicBezTo>
                    <a:pt x="161" y="447"/>
                    <a:pt x="161" y="447"/>
                    <a:pt x="161" y="447"/>
                  </a:cubicBezTo>
                  <a:cubicBezTo>
                    <a:pt x="161" y="447"/>
                    <a:pt x="161" y="447"/>
                    <a:pt x="161" y="447"/>
                  </a:cubicBezTo>
                  <a:cubicBezTo>
                    <a:pt x="162" y="447"/>
                    <a:pt x="162" y="447"/>
                    <a:pt x="163" y="447"/>
                  </a:cubicBezTo>
                  <a:cubicBezTo>
                    <a:pt x="163" y="447"/>
                    <a:pt x="163" y="447"/>
                    <a:pt x="163" y="447"/>
                  </a:cubicBezTo>
                  <a:cubicBezTo>
                    <a:pt x="163" y="447"/>
                    <a:pt x="163" y="447"/>
                    <a:pt x="163" y="447"/>
                  </a:cubicBezTo>
                  <a:cubicBezTo>
                    <a:pt x="163" y="447"/>
                    <a:pt x="163" y="447"/>
                    <a:pt x="164" y="447"/>
                  </a:cubicBezTo>
                  <a:cubicBezTo>
                    <a:pt x="164" y="447"/>
                    <a:pt x="164" y="447"/>
                    <a:pt x="164" y="447"/>
                  </a:cubicBezTo>
                  <a:cubicBezTo>
                    <a:pt x="164" y="447"/>
                    <a:pt x="164" y="447"/>
                    <a:pt x="164" y="447"/>
                  </a:cubicBezTo>
                  <a:cubicBezTo>
                    <a:pt x="164" y="447"/>
                    <a:pt x="164" y="447"/>
                    <a:pt x="164" y="447"/>
                  </a:cubicBezTo>
                  <a:cubicBezTo>
                    <a:pt x="164" y="447"/>
                    <a:pt x="165" y="446"/>
                    <a:pt x="166" y="446"/>
                  </a:cubicBezTo>
                  <a:cubicBezTo>
                    <a:pt x="166" y="446"/>
                    <a:pt x="166" y="446"/>
                    <a:pt x="166" y="446"/>
                  </a:cubicBezTo>
                  <a:cubicBezTo>
                    <a:pt x="166" y="446"/>
                    <a:pt x="166" y="446"/>
                    <a:pt x="166" y="446"/>
                  </a:cubicBezTo>
                  <a:cubicBezTo>
                    <a:pt x="166" y="446"/>
                    <a:pt x="166" y="446"/>
                    <a:pt x="166" y="446"/>
                  </a:cubicBezTo>
                  <a:cubicBezTo>
                    <a:pt x="166" y="446"/>
                    <a:pt x="167" y="447"/>
                    <a:pt x="167" y="447"/>
                  </a:cubicBezTo>
                  <a:cubicBezTo>
                    <a:pt x="167" y="447"/>
                    <a:pt x="167" y="447"/>
                    <a:pt x="167" y="447"/>
                  </a:cubicBezTo>
                  <a:cubicBezTo>
                    <a:pt x="167" y="447"/>
                    <a:pt x="167" y="447"/>
                    <a:pt x="167" y="447"/>
                  </a:cubicBezTo>
                  <a:cubicBezTo>
                    <a:pt x="167" y="447"/>
                    <a:pt x="167" y="447"/>
                    <a:pt x="167" y="447"/>
                  </a:cubicBezTo>
                  <a:cubicBezTo>
                    <a:pt x="167" y="447"/>
                    <a:pt x="167" y="447"/>
                    <a:pt x="167" y="447"/>
                  </a:cubicBezTo>
                  <a:cubicBezTo>
                    <a:pt x="175" y="452"/>
                    <a:pt x="180" y="460"/>
                    <a:pt x="192" y="460"/>
                  </a:cubicBezTo>
                  <a:cubicBezTo>
                    <a:pt x="199" y="460"/>
                    <a:pt x="206" y="460"/>
                    <a:pt x="214" y="460"/>
                  </a:cubicBezTo>
                  <a:cubicBezTo>
                    <a:pt x="219" y="460"/>
                    <a:pt x="221" y="457"/>
                    <a:pt x="224" y="457"/>
                  </a:cubicBezTo>
                  <a:cubicBezTo>
                    <a:pt x="226" y="457"/>
                    <a:pt x="228" y="465"/>
                    <a:pt x="229" y="469"/>
                  </a:cubicBezTo>
                  <a:cubicBezTo>
                    <a:pt x="236" y="465"/>
                    <a:pt x="238" y="456"/>
                    <a:pt x="252" y="456"/>
                  </a:cubicBezTo>
                  <a:cubicBezTo>
                    <a:pt x="263" y="456"/>
                    <a:pt x="269" y="462"/>
                    <a:pt x="278" y="462"/>
                  </a:cubicBezTo>
                  <a:cubicBezTo>
                    <a:pt x="285" y="462"/>
                    <a:pt x="302" y="447"/>
                    <a:pt x="306" y="445"/>
                  </a:cubicBezTo>
                  <a:cubicBezTo>
                    <a:pt x="309" y="443"/>
                    <a:pt x="310" y="441"/>
                    <a:pt x="312" y="439"/>
                  </a:cubicBezTo>
                  <a:cubicBezTo>
                    <a:pt x="312" y="439"/>
                    <a:pt x="312" y="439"/>
                    <a:pt x="312" y="439"/>
                  </a:cubicBezTo>
                  <a:cubicBezTo>
                    <a:pt x="312" y="439"/>
                    <a:pt x="312" y="439"/>
                    <a:pt x="312" y="439"/>
                  </a:cubicBezTo>
                  <a:cubicBezTo>
                    <a:pt x="313" y="439"/>
                    <a:pt x="313" y="439"/>
                    <a:pt x="313" y="439"/>
                  </a:cubicBezTo>
                  <a:cubicBezTo>
                    <a:pt x="313" y="438"/>
                    <a:pt x="314" y="438"/>
                    <a:pt x="315" y="438"/>
                  </a:cubicBezTo>
                  <a:cubicBezTo>
                    <a:pt x="315" y="438"/>
                    <a:pt x="315" y="438"/>
                    <a:pt x="315" y="438"/>
                  </a:cubicBezTo>
                  <a:cubicBezTo>
                    <a:pt x="315" y="438"/>
                    <a:pt x="315" y="438"/>
                    <a:pt x="315" y="438"/>
                  </a:cubicBezTo>
                  <a:cubicBezTo>
                    <a:pt x="315" y="438"/>
                    <a:pt x="315" y="438"/>
                    <a:pt x="315" y="438"/>
                  </a:cubicBezTo>
                  <a:cubicBezTo>
                    <a:pt x="315" y="438"/>
                    <a:pt x="315" y="438"/>
                    <a:pt x="315" y="438"/>
                  </a:cubicBezTo>
                  <a:cubicBezTo>
                    <a:pt x="315" y="437"/>
                    <a:pt x="316" y="437"/>
                    <a:pt x="317" y="437"/>
                  </a:cubicBezTo>
                  <a:cubicBezTo>
                    <a:pt x="317" y="437"/>
                    <a:pt x="317" y="437"/>
                    <a:pt x="317" y="437"/>
                  </a:cubicBezTo>
                  <a:cubicBezTo>
                    <a:pt x="318" y="437"/>
                    <a:pt x="320" y="438"/>
                    <a:pt x="321" y="438"/>
                  </a:cubicBezTo>
                  <a:cubicBezTo>
                    <a:pt x="323" y="438"/>
                    <a:pt x="325" y="439"/>
                    <a:pt x="327" y="439"/>
                  </a:cubicBezTo>
                  <a:cubicBezTo>
                    <a:pt x="327" y="439"/>
                    <a:pt x="327" y="439"/>
                    <a:pt x="327" y="439"/>
                  </a:cubicBezTo>
                  <a:cubicBezTo>
                    <a:pt x="327" y="439"/>
                    <a:pt x="327" y="439"/>
                    <a:pt x="327" y="439"/>
                  </a:cubicBezTo>
                  <a:cubicBezTo>
                    <a:pt x="328" y="439"/>
                    <a:pt x="329" y="439"/>
                    <a:pt x="330" y="438"/>
                  </a:cubicBezTo>
                  <a:cubicBezTo>
                    <a:pt x="330" y="438"/>
                    <a:pt x="330" y="438"/>
                    <a:pt x="330" y="438"/>
                  </a:cubicBezTo>
                  <a:cubicBezTo>
                    <a:pt x="330" y="438"/>
                    <a:pt x="330" y="438"/>
                    <a:pt x="330" y="438"/>
                  </a:cubicBezTo>
                  <a:cubicBezTo>
                    <a:pt x="330" y="438"/>
                    <a:pt x="330" y="438"/>
                    <a:pt x="330" y="438"/>
                  </a:cubicBezTo>
                  <a:cubicBezTo>
                    <a:pt x="335" y="434"/>
                    <a:pt x="335" y="434"/>
                    <a:pt x="335" y="434"/>
                  </a:cubicBezTo>
                  <a:cubicBezTo>
                    <a:pt x="338" y="434"/>
                    <a:pt x="338" y="434"/>
                    <a:pt x="338" y="434"/>
                  </a:cubicBezTo>
                  <a:cubicBezTo>
                    <a:pt x="342" y="451"/>
                    <a:pt x="353" y="449"/>
                    <a:pt x="366" y="456"/>
                  </a:cubicBezTo>
                  <a:cubicBezTo>
                    <a:pt x="371" y="464"/>
                    <a:pt x="378" y="467"/>
                    <a:pt x="378" y="478"/>
                  </a:cubicBezTo>
                  <a:cubicBezTo>
                    <a:pt x="378" y="478"/>
                    <a:pt x="378" y="478"/>
                    <a:pt x="378" y="478"/>
                  </a:cubicBezTo>
                  <a:cubicBezTo>
                    <a:pt x="378" y="500"/>
                    <a:pt x="365" y="500"/>
                    <a:pt x="365" y="520"/>
                  </a:cubicBezTo>
                  <a:cubicBezTo>
                    <a:pt x="365" y="520"/>
                    <a:pt x="365" y="520"/>
                    <a:pt x="365" y="520"/>
                  </a:cubicBezTo>
                  <a:cubicBezTo>
                    <a:pt x="365" y="521"/>
                    <a:pt x="365" y="525"/>
                    <a:pt x="367" y="525"/>
                  </a:cubicBezTo>
                  <a:cubicBezTo>
                    <a:pt x="371" y="525"/>
                    <a:pt x="374" y="522"/>
                    <a:pt x="378" y="522"/>
                  </a:cubicBezTo>
                  <a:cubicBezTo>
                    <a:pt x="382" y="522"/>
                    <a:pt x="383" y="537"/>
                    <a:pt x="389" y="538"/>
                  </a:cubicBezTo>
                  <a:cubicBezTo>
                    <a:pt x="389" y="549"/>
                    <a:pt x="395" y="560"/>
                    <a:pt x="406" y="560"/>
                  </a:cubicBezTo>
                  <a:cubicBezTo>
                    <a:pt x="410" y="560"/>
                    <a:pt x="411" y="559"/>
                    <a:pt x="414" y="559"/>
                  </a:cubicBezTo>
                  <a:cubicBezTo>
                    <a:pt x="417" y="559"/>
                    <a:pt x="417" y="559"/>
                    <a:pt x="417" y="559"/>
                  </a:cubicBezTo>
                  <a:cubicBezTo>
                    <a:pt x="417" y="564"/>
                    <a:pt x="420" y="565"/>
                    <a:pt x="421" y="565"/>
                  </a:cubicBezTo>
                  <a:cubicBezTo>
                    <a:pt x="422" y="565"/>
                    <a:pt x="423" y="562"/>
                    <a:pt x="423" y="560"/>
                  </a:cubicBezTo>
                  <a:cubicBezTo>
                    <a:pt x="423" y="560"/>
                    <a:pt x="423" y="560"/>
                    <a:pt x="423" y="560"/>
                  </a:cubicBezTo>
                  <a:cubicBezTo>
                    <a:pt x="423" y="555"/>
                    <a:pt x="423" y="552"/>
                    <a:pt x="423" y="547"/>
                  </a:cubicBezTo>
                  <a:cubicBezTo>
                    <a:pt x="423" y="547"/>
                    <a:pt x="423" y="547"/>
                    <a:pt x="423" y="547"/>
                  </a:cubicBezTo>
                  <a:cubicBezTo>
                    <a:pt x="423" y="547"/>
                    <a:pt x="434" y="543"/>
                    <a:pt x="437" y="543"/>
                  </a:cubicBezTo>
                  <a:cubicBezTo>
                    <a:pt x="437" y="543"/>
                    <a:pt x="437" y="543"/>
                    <a:pt x="438" y="543"/>
                  </a:cubicBezTo>
                  <a:cubicBezTo>
                    <a:pt x="454" y="543"/>
                    <a:pt x="454" y="543"/>
                    <a:pt x="454" y="543"/>
                  </a:cubicBezTo>
                  <a:cubicBezTo>
                    <a:pt x="455" y="544"/>
                    <a:pt x="457" y="544"/>
                    <a:pt x="457" y="544"/>
                  </a:cubicBezTo>
                  <a:cubicBezTo>
                    <a:pt x="464" y="544"/>
                    <a:pt x="469" y="536"/>
                    <a:pt x="476" y="536"/>
                  </a:cubicBezTo>
                  <a:cubicBezTo>
                    <a:pt x="484" y="536"/>
                    <a:pt x="489" y="542"/>
                    <a:pt x="498" y="542"/>
                  </a:cubicBezTo>
                  <a:cubicBezTo>
                    <a:pt x="498" y="556"/>
                    <a:pt x="509" y="560"/>
                    <a:pt x="517" y="562"/>
                  </a:cubicBezTo>
                  <a:cubicBezTo>
                    <a:pt x="526" y="567"/>
                    <a:pt x="532" y="564"/>
                    <a:pt x="542" y="568"/>
                  </a:cubicBezTo>
                  <a:cubicBezTo>
                    <a:pt x="542" y="571"/>
                    <a:pt x="540" y="581"/>
                    <a:pt x="545" y="581"/>
                  </a:cubicBezTo>
                  <a:cubicBezTo>
                    <a:pt x="551" y="581"/>
                    <a:pt x="547" y="575"/>
                    <a:pt x="552" y="570"/>
                  </a:cubicBezTo>
                  <a:cubicBezTo>
                    <a:pt x="555" y="567"/>
                    <a:pt x="566" y="565"/>
                    <a:pt x="570" y="563"/>
                  </a:cubicBezTo>
                  <a:cubicBezTo>
                    <a:pt x="580" y="558"/>
                    <a:pt x="590" y="560"/>
                    <a:pt x="596" y="554"/>
                  </a:cubicBezTo>
                  <a:cubicBezTo>
                    <a:pt x="596" y="554"/>
                    <a:pt x="602" y="544"/>
                    <a:pt x="603" y="544"/>
                  </a:cubicBezTo>
                  <a:cubicBezTo>
                    <a:pt x="608" y="544"/>
                    <a:pt x="611" y="548"/>
                    <a:pt x="616" y="548"/>
                  </a:cubicBezTo>
                  <a:cubicBezTo>
                    <a:pt x="640" y="548"/>
                    <a:pt x="646" y="533"/>
                    <a:pt x="661" y="525"/>
                  </a:cubicBezTo>
                  <a:cubicBezTo>
                    <a:pt x="665" y="523"/>
                    <a:pt x="668" y="521"/>
                    <a:pt x="669" y="515"/>
                  </a:cubicBezTo>
                  <a:cubicBezTo>
                    <a:pt x="681" y="515"/>
                    <a:pt x="685" y="496"/>
                    <a:pt x="690" y="486"/>
                  </a:cubicBezTo>
                  <a:cubicBezTo>
                    <a:pt x="693" y="480"/>
                    <a:pt x="707" y="458"/>
                    <a:pt x="715" y="457"/>
                  </a:cubicBezTo>
                  <a:cubicBezTo>
                    <a:pt x="715" y="445"/>
                    <a:pt x="723" y="440"/>
                    <a:pt x="723" y="425"/>
                  </a:cubicBezTo>
                  <a:cubicBezTo>
                    <a:pt x="723" y="402"/>
                    <a:pt x="718" y="394"/>
                    <a:pt x="708" y="379"/>
                  </a:cubicBezTo>
                  <a:cubicBezTo>
                    <a:pt x="707" y="377"/>
                    <a:pt x="707" y="370"/>
                    <a:pt x="702" y="368"/>
                  </a:cubicBezTo>
                  <a:cubicBezTo>
                    <a:pt x="703" y="367"/>
                    <a:pt x="703" y="367"/>
                    <a:pt x="703" y="367"/>
                  </a:cubicBezTo>
                  <a:cubicBezTo>
                    <a:pt x="701" y="367"/>
                    <a:pt x="701" y="367"/>
                    <a:pt x="701" y="367"/>
                  </a:cubicBezTo>
                  <a:cubicBezTo>
                    <a:pt x="701" y="367"/>
                    <a:pt x="701" y="359"/>
                    <a:pt x="701" y="357"/>
                  </a:cubicBezTo>
                  <a:cubicBezTo>
                    <a:pt x="697" y="357"/>
                    <a:pt x="687" y="351"/>
                    <a:pt x="687" y="344"/>
                  </a:cubicBezTo>
                  <a:cubicBezTo>
                    <a:pt x="687" y="338"/>
                    <a:pt x="696" y="337"/>
                    <a:pt x="698" y="331"/>
                  </a:cubicBezTo>
                  <a:cubicBezTo>
                    <a:pt x="703" y="316"/>
                    <a:pt x="725" y="316"/>
                    <a:pt x="736" y="306"/>
                  </a:cubicBezTo>
                  <a:cubicBezTo>
                    <a:pt x="734" y="303"/>
                    <a:pt x="732" y="303"/>
                    <a:pt x="729" y="303"/>
                  </a:cubicBezTo>
                  <a:cubicBezTo>
                    <a:pt x="728" y="303"/>
                    <a:pt x="728" y="303"/>
                    <a:pt x="727" y="303"/>
                  </a:cubicBezTo>
                  <a:cubicBezTo>
                    <a:pt x="726" y="303"/>
                    <a:pt x="725" y="303"/>
                    <a:pt x="724" y="303"/>
                  </a:cubicBezTo>
                  <a:cubicBezTo>
                    <a:pt x="722" y="303"/>
                    <a:pt x="719" y="303"/>
                    <a:pt x="716" y="301"/>
                  </a:cubicBezTo>
                  <a:cubicBezTo>
                    <a:pt x="713" y="299"/>
                    <a:pt x="711" y="295"/>
                    <a:pt x="705" y="295"/>
                  </a:cubicBezTo>
                  <a:cubicBezTo>
                    <a:pt x="700" y="295"/>
                    <a:pt x="700" y="306"/>
                    <a:pt x="697" y="306"/>
                  </a:cubicBezTo>
                  <a:cubicBezTo>
                    <a:pt x="695" y="306"/>
                    <a:pt x="692" y="307"/>
                    <a:pt x="690" y="307"/>
                  </a:cubicBezTo>
                  <a:cubicBezTo>
                    <a:pt x="688" y="307"/>
                    <a:pt x="686" y="307"/>
                    <a:pt x="684" y="305"/>
                  </a:cubicBezTo>
                  <a:cubicBezTo>
                    <a:pt x="677" y="301"/>
                    <a:pt x="679" y="296"/>
                    <a:pt x="673" y="291"/>
                  </a:cubicBezTo>
                  <a:cubicBezTo>
                    <a:pt x="671" y="289"/>
                    <a:pt x="662" y="287"/>
                    <a:pt x="662" y="282"/>
                  </a:cubicBezTo>
                  <a:cubicBezTo>
                    <a:pt x="662" y="271"/>
                    <a:pt x="677" y="275"/>
                    <a:pt x="685" y="269"/>
                  </a:cubicBezTo>
                  <a:cubicBezTo>
                    <a:pt x="691" y="265"/>
                    <a:pt x="703" y="257"/>
                    <a:pt x="707" y="250"/>
                  </a:cubicBezTo>
                  <a:cubicBezTo>
                    <a:pt x="708" y="248"/>
                    <a:pt x="711" y="243"/>
                    <a:pt x="716" y="243"/>
                  </a:cubicBezTo>
                  <a:cubicBezTo>
                    <a:pt x="720" y="243"/>
                    <a:pt x="726" y="250"/>
                    <a:pt x="726" y="253"/>
                  </a:cubicBezTo>
                  <a:cubicBezTo>
                    <a:pt x="726" y="262"/>
                    <a:pt x="716" y="265"/>
                    <a:pt x="716" y="275"/>
                  </a:cubicBezTo>
                  <a:cubicBezTo>
                    <a:pt x="731" y="275"/>
                    <a:pt x="743" y="259"/>
                    <a:pt x="760" y="259"/>
                  </a:cubicBezTo>
                  <a:cubicBezTo>
                    <a:pt x="766" y="259"/>
                    <a:pt x="769" y="265"/>
                    <a:pt x="776" y="265"/>
                  </a:cubicBezTo>
                  <a:cubicBezTo>
                    <a:pt x="774" y="270"/>
                    <a:pt x="776" y="270"/>
                    <a:pt x="776" y="276"/>
                  </a:cubicBezTo>
                  <a:cubicBezTo>
                    <a:pt x="776" y="282"/>
                    <a:pt x="771" y="281"/>
                    <a:pt x="771" y="287"/>
                  </a:cubicBezTo>
                  <a:cubicBezTo>
                    <a:pt x="771" y="290"/>
                    <a:pt x="772" y="296"/>
                    <a:pt x="776" y="296"/>
                  </a:cubicBezTo>
                  <a:cubicBezTo>
                    <a:pt x="778" y="296"/>
                    <a:pt x="780" y="294"/>
                    <a:pt x="783" y="294"/>
                  </a:cubicBezTo>
                  <a:cubicBezTo>
                    <a:pt x="790" y="294"/>
                    <a:pt x="798" y="298"/>
                    <a:pt x="798" y="304"/>
                  </a:cubicBezTo>
                  <a:cubicBezTo>
                    <a:pt x="798" y="308"/>
                    <a:pt x="793" y="311"/>
                    <a:pt x="789" y="311"/>
                  </a:cubicBezTo>
                  <a:cubicBezTo>
                    <a:pt x="789" y="316"/>
                    <a:pt x="789" y="316"/>
                    <a:pt x="789" y="316"/>
                  </a:cubicBezTo>
                  <a:cubicBezTo>
                    <a:pt x="790" y="317"/>
                    <a:pt x="791" y="320"/>
                    <a:pt x="794" y="320"/>
                  </a:cubicBezTo>
                  <a:cubicBezTo>
                    <a:pt x="794" y="323"/>
                    <a:pt x="797" y="326"/>
                    <a:pt x="797" y="329"/>
                  </a:cubicBezTo>
                  <a:cubicBezTo>
                    <a:pt x="797" y="331"/>
                    <a:pt x="792" y="338"/>
                    <a:pt x="792" y="341"/>
                  </a:cubicBezTo>
                  <a:cubicBezTo>
                    <a:pt x="792" y="343"/>
                    <a:pt x="792" y="346"/>
                    <a:pt x="795" y="347"/>
                  </a:cubicBezTo>
                  <a:cubicBezTo>
                    <a:pt x="794" y="349"/>
                    <a:pt x="792" y="351"/>
                    <a:pt x="792" y="353"/>
                  </a:cubicBezTo>
                  <a:cubicBezTo>
                    <a:pt x="800" y="353"/>
                    <a:pt x="800" y="353"/>
                    <a:pt x="800" y="353"/>
                  </a:cubicBezTo>
                  <a:cubicBezTo>
                    <a:pt x="803" y="350"/>
                    <a:pt x="804" y="350"/>
                    <a:pt x="810" y="349"/>
                  </a:cubicBezTo>
                  <a:cubicBezTo>
                    <a:pt x="810" y="344"/>
                    <a:pt x="823" y="343"/>
                    <a:pt x="827" y="342"/>
                  </a:cubicBezTo>
                  <a:cubicBezTo>
                    <a:pt x="834" y="340"/>
                    <a:pt x="837" y="334"/>
                    <a:pt x="837" y="322"/>
                  </a:cubicBezTo>
                  <a:cubicBezTo>
                    <a:pt x="837" y="302"/>
                    <a:pt x="829" y="289"/>
                    <a:pt x="818" y="278"/>
                  </a:cubicBezTo>
                  <a:cubicBezTo>
                    <a:pt x="813" y="273"/>
                    <a:pt x="808" y="268"/>
                    <a:pt x="809" y="259"/>
                  </a:cubicBezTo>
                  <a:cubicBezTo>
                    <a:pt x="815" y="259"/>
                    <a:pt x="820" y="256"/>
                    <a:pt x="825" y="252"/>
                  </a:cubicBezTo>
                  <a:cubicBezTo>
                    <a:pt x="828" y="248"/>
                    <a:pt x="838" y="243"/>
                    <a:pt x="840" y="238"/>
                  </a:cubicBezTo>
                  <a:cubicBezTo>
                    <a:pt x="847" y="224"/>
                    <a:pt x="851" y="216"/>
                    <a:pt x="864" y="206"/>
                  </a:cubicBezTo>
                  <a:cubicBezTo>
                    <a:pt x="864" y="206"/>
                    <a:pt x="873" y="195"/>
                    <a:pt x="873" y="184"/>
                  </a:cubicBezTo>
                  <a:cubicBezTo>
                    <a:pt x="873" y="179"/>
                    <a:pt x="872" y="175"/>
                    <a:pt x="866" y="171"/>
                  </a:cubicBezTo>
                  <a:cubicBezTo>
                    <a:pt x="865" y="171"/>
                    <a:pt x="865" y="170"/>
                    <a:pt x="865" y="169"/>
                  </a:cubicBezTo>
                  <a:cubicBezTo>
                    <a:pt x="865" y="166"/>
                    <a:pt x="882" y="164"/>
                    <a:pt x="893" y="158"/>
                  </a:cubicBezTo>
                  <a:cubicBezTo>
                    <a:pt x="906" y="150"/>
                    <a:pt x="910" y="122"/>
                    <a:pt x="922" y="111"/>
                  </a:cubicBezTo>
                  <a:cubicBezTo>
                    <a:pt x="922" y="111"/>
                    <a:pt x="922" y="111"/>
                    <a:pt x="922" y="111"/>
                  </a:cubicBezTo>
                  <a:cubicBezTo>
                    <a:pt x="922" y="97"/>
                    <a:pt x="922" y="97"/>
                    <a:pt x="922" y="97"/>
                  </a:cubicBezTo>
                  <a:cubicBezTo>
                    <a:pt x="900" y="97"/>
                    <a:pt x="897" y="113"/>
                    <a:pt x="879" y="113"/>
                  </a:cubicBezTo>
                  <a:cubicBezTo>
                    <a:pt x="864" y="113"/>
                    <a:pt x="857" y="94"/>
                    <a:pt x="850" y="87"/>
                  </a:cubicBezTo>
                  <a:cubicBezTo>
                    <a:pt x="841" y="78"/>
                    <a:pt x="818" y="77"/>
                    <a:pt x="811" y="66"/>
                  </a:cubicBezTo>
                  <a:cubicBezTo>
                    <a:pt x="793" y="37"/>
                    <a:pt x="794" y="0"/>
                    <a:pt x="74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2" name="Freeform 96"/>
            <p:cNvSpPr>
              <a:spLocks/>
            </p:cNvSpPr>
            <p:nvPr/>
          </p:nvSpPr>
          <p:spPr bwMode="auto">
            <a:xfrm>
              <a:off x="9781" y="-76"/>
              <a:ext cx="125" cy="54"/>
            </a:xfrm>
            <a:custGeom>
              <a:avLst/>
              <a:gdLst>
                <a:gd name="T0" fmla="*/ 25 w 53"/>
                <a:gd name="T1" fmla="*/ 0 h 23"/>
                <a:gd name="T2" fmla="*/ 0 w 53"/>
                <a:gd name="T3" fmla="*/ 18 h 23"/>
                <a:gd name="T4" fmla="*/ 5 w 53"/>
                <a:gd name="T5" fmla="*/ 23 h 23"/>
                <a:gd name="T6" fmla="*/ 53 w 53"/>
                <a:gd name="T7" fmla="*/ 13 h 23"/>
                <a:gd name="T8" fmla="*/ 25 w 53"/>
                <a:gd name="T9" fmla="*/ 0 h 23"/>
              </a:gdLst>
              <a:ahLst/>
              <a:cxnLst>
                <a:cxn ang="0">
                  <a:pos x="T0" y="T1"/>
                </a:cxn>
                <a:cxn ang="0">
                  <a:pos x="T2" y="T3"/>
                </a:cxn>
                <a:cxn ang="0">
                  <a:pos x="T4" y="T5"/>
                </a:cxn>
                <a:cxn ang="0">
                  <a:pos x="T6" y="T7"/>
                </a:cxn>
                <a:cxn ang="0">
                  <a:pos x="T8" y="T9"/>
                </a:cxn>
              </a:cxnLst>
              <a:rect l="0" t="0" r="r" b="b"/>
              <a:pathLst>
                <a:path w="53" h="23">
                  <a:moveTo>
                    <a:pt x="25" y="0"/>
                  </a:moveTo>
                  <a:cubicBezTo>
                    <a:pt x="16" y="0"/>
                    <a:pt x="0" y="10"/>
                    <a:pt x="0" y="18"/>
                  </a:cubicBezTo>
                  <a:cubicBezTo>
                    <a:pt x="0" y="20"/>
                    <a:pt x="2" y="23"/>
                    <a:pt x="5" y="23"/>
                  </a:cubicBezTo>
                  <a:cubicBezTo>
                    <a:pt x="11" y="23"/>
                    <a:pt x="53" y="20"/>
                    <a:pt x="53" y="13"/>
                  </a:cubicBezTo>
                  <a:cubicBezTo>
                    <a:pt x="53" y="5"/>
                    <a:pt x="33"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3" name="Freeform 97"/>
            <p:cNvSpPr>
              <a:spLocks/>
            </p:cNvSpPr>
            <p:nvPr/>
          </p:nvSpPr>
          <p:spPr bwMode="auto">
            <a:xfrm>
              <a:off x="9403" y="28"/>
              <a:ext cx="49" cy="28"/>
            </a:xfrm>
            <a:custGeom>
              <a:avLst/>
              <a:gdLst>
                <a:gd name="T0" fmla="*/ 17 w 21"/>
                <a:gd name="T1" fmla="*/ 0 h 12"/>
                <a:gd name="T2" fmla="*/ 0 w 21"/>
                <a:gd name="T3" fmla="*/ 0 h 12"/>
                <a:gd name="T4" fmla="*/ 16 w 21"/>
                <a:gd name="T5" fmla="*/ 12 h 12"/>
                <a:gd name="T6" fmla="*/ 21 w 21"/>
                <a:gd name="T7" fmla="*/ 6 h 12"/>
                <a:gd name="T8" fmla="*/ 17 w 21"/>
                <a:gd name="T9" fmla="*/ 0 h 12"/>
              </a:gdLst>
              <a:ahLst/>
              <a:cxnLst>
                <a:cxn ang="0">
                  <a:pos x="T0" y="T1"/>
                </a:cxn>
                <a:cxn ang="0">
                  <a:pos x="T2" y="T3"/>
                </a:cxn>
                <a:cxn ang="0">
                  <a:pos x="T4" y="T5"/>
                </a:cxn>
                <a:cxn ang="0">
                  <a:pos x="T6" y="T7"/>
                </a:cxn>
                <a:cxn ang="0">
                  <a:pos x="T8" y="T9"/>
                </a:cxn>
              </a:cxnLst>
              <a:rect l="0" t="0" r="r" b="b"/>
              <a:pathLst>
                <a:path w="21" h="12">
                  <a:moveTo>
                    <a:pt x="17" y="0"/>
                  </a:moveTo>
                  <a:cubicBezTo>
                    <a:pt x="0" y="0"/>
                    <a:pt x="0" y="0"/>
                    <a:pt x="0" y="0"/>
                  </a:cubicBezTo>
                  <a:cubicBezTo>
                    <a:pt x="3" y="6"/>
                    <a:pt x="8" y="12"/>
                    <a:pt x="16" y="12"/>
                  </a:cubicBezTo>
                  <a:cubicBezTo>
                    <a:pt x="18" y="12"/>
                    <a:pt x="21" y="9"/>
                    <a:pt x="21" y="6"/>
                  </a:cubicBezTo>
                  <a:cubicBezTo>
                    <a:pt x="21" y="3"/>
                    <a:pt x="18" y="2"/>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4" name="Freeform 98"/>
            <p:cNvSpPr>
              <a:spLocks/>
            </p:cNvSpPr>
            <p:nvPr/>
          </p:nvSpPr>
          <p:spPr bwMode="auto">
            <a:xfrm>
              <a:off x="8242" y="-369"/>
              <a:ext cx="22" cy="28"/>
            </a:xfrm>
            <a:custGeom>
              <a:avLst/>
              <a:gdLst>
                <a:gd name="T0" fmla="*/ 4 w 9"/>
                <a:gd name="T1" fmla="*/ 0 h 12"/>
                <a:gd name="T2" fmla="*/ 0 w 9"/>
                <a:gd name="T3" fmla="*/ 8 h 12"/>
                <a:gd name="T4" fmla="*/ 4 w 9"/>
                <a:gd name="T5" fmla="*/ 12 h 12"/>
                <a:gd name="T6" fmla="*/ 9 w 9"/>
                <a:gd name="T7" fmla="*/ 5 h 12"/>
                <a:gd name="T8" fmla="*/ 9 w 9"/>
                <a:gd name="T9" fmla="*/ 5 h 12"/>
                <a:gd name="T10" fmla="*/ 9 w 9"/>
                <a:gd name="T11" fmla="*/ 5 h 12"/>
                <a:gd name="T12" fmla="*/ 9 w 9"/>
                <a:gd name="T13" fmla="*/ 4 h 12"/>
                <a:gd name="T14" fmla="*/ 8 w 9"/>
                <a:gd name="T15" fmla="*/ 4 h 12"/>
                <a:gd name="T16" fmla="*/ 4 w 9"/>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4" y="0"/>
                  </a:moveTo>
                  <a:cubicBezTo>
                    <a:pt x="2" y="3"/>
                    <a:pt x="0" y="5"/>
                    <a:pt x="0" y="8"/>
                  </a:cubicBezTo>
                  <a:cubicBezTo>
                    <a:pt x="0" y="11"/>
                    <a:pt x="2" y="12"/>
                    <a:pt x="4" y="12"/>
                  </a:cubicBezTo>
                  <a:cubicBezTo>
                    <a:pt x="8" y="12"/>
                    <a:pt x="9" y="8"/>
                    <a:pt x="9" y="5"/>
                  </a:cubicBezTo>
                  <a:cubicBezTo>
                    <a:pt x="9" y="5"/>
                    <a:pt x="9" y="5"/>
                    <a:pt x="9" y="5"/>
                  </a:cubicBezTo>
                  <a:cubicBezTo>
                    <a:pt x="9" y="5"/>
                    <a:pt x="9" y="5"/>
                    <a:pt x="9" y="5"/>
                  </a:cubicBezTo>
                  <a:cubicBezTo>
                    <a:pt x="9" y="5"/>
                    <a:pt x="9" y="5"/>
                    <a:pt x="9" y="4"/>
                  </a:cubicBezTo>
                  <a:cubicBezTo>
                    <a:pt x="8" y="4"/>
                    <a:pt x="8" y="4"/>
                    <a:pt x="8" y="4"/>
                  </a:cubicBezTo>
                  <a:cubicBezTo>
                    <a:pt x="4"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5" name="Freeform 99"/>
            <p:cNvSpPr>
              <a:spLocks noEditPoints="1"/>
            </p:cNvSpPr>
            <p:nvPr/>
          </p:nvSpPr>
          <p:spPr bwMode="auto">
            <a:xfrm>
              <a:off x="7403" y="-277"/>
              <a:ext cx="57" cy="33"/>
            </a:xfrm>
            <a:custGeom>
              <a:avLst/>
              <a:gdLst>
                <a:gd name="T0" fmla="*/ 24 w 24"/>
                <a:gd name="T1" fmla="*/ 10 h 14"/>
                <a:gd name="T2" fmla="*/ 23 w 24"/>
                <a:gd name="T3" fmla="*/ 11 h 14"/>
                <a:gd name="T4" fmla="*/ 20 w 24"/>
                <a:gd name="T5" fmla="*/ 14 h 14"/>
                <a:gd name="T6" fmla="*/ 24 w 24"/>
                <a:gd name="T7" fmla="*/ 10 h 14"/>
                <a:gd name="T8" fmla="*/ 12 w 24"/>
                <a:gd name="T9" fmla="*/ 0 h 14"/>
                <a:gd name="T10" fmla="*/ 0 w 24"/>
                <a:gd name="T11" fmla="*/ 8 h 14"/>
                <a:gd name="T12" fmla="*/ 12 w 24"/>
                <a:gd name="T13" fmla="*/ 14 h 14"/>
                <a:gd name="T14" fmla="*/ 23 w 24"/>
                <a:gd name="T15" fmla="*/ 11 h 14"/>
                <a:gd name="T16" fmla="*/ 24 w 24"/>
                <a:gd name="T17" fmla="*/ 8 h 14"/>
                <a:gd name="T18" fmla="*/ 12 w 24"/>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14">
                  <a:moveTo>
                    <a:pt x="24" y="10"/>
                  </a:moveTo>
                  <a:cubicBezTo>
                    <a:pt x="24" y="10"/>
                    <a:pt x="23" y="11"/>
                    <a:pt x="23" y="11"/>
                  </a:cubicBezTo>
                  <a:cubicBezTo>
                    <a:pt x="22" y="12"/>
                    <a:pt x="21" y="13"/>
                    <a:pt x="20" y="14"/>
                  </a:cubicBezTo>
                  <a:cubicBezTo>
                    <a:pt x="24" y="10"/>
                    <a:pt x="24" y="10"/>
                    <a:pt x="24" y="10"/>
                  </a:cubicBezTo>
                  <a:moveTo>
                    <a:pt x="12" y="0"/>
                  </a:moveTo>
                  <a:cubicBezTo>
                    <a:pt x="7" y="0"/>
                    <a:pt x="0" y="2"/>
                    <a:pt x="0" y="8"/>
                  </a:cubicBezTo>
                  <a:cubicBezTo>
                    <a:pt x="0" y="12"/>
                    <a:pt x="6" y="14"/>
                    <a:pt x="12" y="14"/>
                  </a:cubicBezTo>
                  <a:cubicBezTo>
                    <a:pt x="16" y="14"/>
                    <a:pt x="19" y="13"/>
                    <a:pt x="23" y="11"/>
                  </a:cubicBezTo>
                  <a:cubicBezTo>
                    <a:pt x="23" y="10"/>
                    <a:pt x="24" y="9"/>
                    <a:pt x="24" y="8"/>
                  </a:cubicBezTo>
                  <a:cubicBezTo>
                    <a:pt x="24" y="1"/>
                    <a:pt x="19"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6" name="Freeform 100"/>
            <p:cNvSpPr>
              <a:spLocks/>
            </p:cNvSpPr>
            <p:nvPr/>
          </p:nvSpPr>
          <p:spPr bwMode="auto">
            <a:xfrm>
              <a:off x="6964" y="-639"/>
              <a:ext cx="215" cy="121"/>
            </a:xfrm>
            <a:custGeom>
              <a:avLst/>
              <a:gdLst>
                <a:gd name="T0" fmla="*/ 54 w 91"/>
                <a:gd name="T1" fmla="*/ 0 h 51"/>
                <a:gd name="T2" fmla="*/ 47 w 91"/>
                <a:gd name="T3" fmla="*/ 0 h 51"/>
                <a:gd name="T4" fmla="*/ 9 w 91"/>
                <a:gd name="T5" fmla="*/ 31 h 51"/>
                <a:gd name="T6" fmla="*/ 0 w 91"/>
                <a:gd name="T7" fmla="*/ 43 h 51"/>
                <a:gd name="T8" fmla="*/ 8 w 91"/>
                <a:gd name="T9" fmla="*/ 51 h 51"/>
                <a:gd name="T10" fmla="*/ 36 w 91"/>
                <a:gd name="T11" fmla="*/ 43 h 51"/>
                <a:gd name="T12" fmla="*/ 54 w 91"/>
                <a:gd name="T13" fmla="*/ 40 h 51"/>
                <a:gd name="T14" fmla="*/ 61 w 91"/>
                <a:gd name="T15" fmla="*/ 41 h 51"/>
                <a:gd name="T16" fmla="*/ 91 w 91"/>
                <a:gd name="T17" fmla="*/ 27 h 51"/>
                <a:gd name="T18" fmla="*/ 62 w 91"/>
                <a:gd name="T19" fmla="*/ 6 h 51"/>
                <a:gd name="T20" fmla="*/ 53 w 91"/>
                <a:gd name="T21" fmla="*/ 11 h 51"/>
                <a:gd name="T22" fmla="*/ 54 w 91"/>
                <a:gd name="T23"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51">
                  <a:moveTo>
                    <a:pt x="54" y="0"/>
                  </a:moveTo>
                  <a:cubicBezTo>
                    <a:pt x="52" y="0"/>
                    <a:pt x="52" y="0"/>
                    <a:pt x="47" y="0"/>
                  </a:cubicBezTo>
                  <a:cubicBezTo>
                    <a:pt x="26" y="0"/>
                    <a:pt x="21" y="19"/>
                    <a:pt x="9" y="31"/>
                  </a:cubicBezTo>
                  <a:cubicBezTo>
                    <a:pt x="6" y="34"/>
                    <a:pt x="0" y="34"/>
                    <a:pt x="0" y="43"/>
                  </a:cubicBezTo>
                  <a:cubicBezTo>
                    <a:pt x="0" y="48"/>
                    <a:pt x="1" y="51"/>
                    <a:pt x="8" y="51"/>
                  </a:cubicBezTo>
                  <a:cubicBezTo>
                    <a:pt x="36" y="43"/>
                    <a:pt x="36" y="43"/>
                    <a:pt x="36" y="43"/>
                  </a:cubicBezTo>
                  <a:cubicBezTo>
                    <a:pt x="36" y="43"/>
                    <a:pt x="52" y="40"/>
                    <a:pt x="54" y="40"/>
                  </a:cubicBezTo>
                  <a:cubicBezTo>
                    <a:pt x="56" y="40"/>
                    <a:pt x="58" y="41"/>
                    <a:pt x="61" y="41"/>
                  </a:cubicBezTo>
                  <a:cubicBezTo>
                    <a:pt x="73" y="41"/>
                    <a:pt x="91" y="37"/>
                    <a:pt x="91" y="27"/>
                  </a:cubicBezTo>
                  <a:cubicBezTo>
                    <a:pt x="91" y="20"/>
                    <a:pt x="69" y="6"/>
                    <a:pt x="62" y="6"/>
                  </a:cubicBezTo>
                  <a:cubicBezTo>
                    <a:pt x="58" y="6"/>
                    <a:pt x="56" y="10"/>
                    <a:pt x="53" y="11"/>
                  </a:cubicBezTo>
                  <a:cubicBezTo>
                    <a:pt x="57" y="7"/>
                    <a:pt x="54" y="7"/>
                    <a:pt x="5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7" name="Freeform 101"/>
            <p:cNvSpPr>
              <a:spLocks/>
            </p:cNvSpPr>
            <p:nvPr/>
          </p:nvSpPr>
          <p:spPr bwMode="auto">
            <a:xfrm>
              <a:off x="6661" y="-701"/>
              <a:ext cx="83" cy="45"/>
            </a:xfrm>
            <a:custGeom>
              <a:avLst/>
              <a:gdLst>
                <a:gd name="T0" fmla="*/ 14 w 35"/>
                <a:gd name="T1" fmla="*/ 0 h 19"/>
                <a:gd name="T2" fmla="*/ 0 w 35"/>
                <a:gd name="T3" fmla="*/ 5 h 19"/>
                <a:gd name="T4" fmla="*/ 11 w 35"/>
                <a:gd name="T5" fmla="*/ 19 h 19"/>
                <a:gd name="T6" fmla="*/ 35 w 35"/>
                <a:gd name="T7" fmla="*/ 8 h 19"/>
                <a:gd name="T8" fmla="*/ 14 w 35"/>
                <a:gd name="T9" fmla="*/ 0 h 19"/>
              </a:gdLst>
              <a:ahLst/>
              <a:cxnLst>
                <a:cxn ang="0">
                  <a:pos x="T0" y="T1"/>
                </a:cxn>
                <a:cxn ang="0">
                  <a:pos x="T2" y="T3"/>
                </a:cxn>
                <a:cxn ang="0">
                  <a:pos x="T4" y="T5"/>
                </a:cxn>
                <a:cxn ang="0">
                  <a:pos x="T6" y="T7"/>
                </a:cxn>
                <a:cxn ang="0">
                  <a:pos x="T8" y="T9"/>
                </a:cxn>
              </a:cxnLst>
              <a:rect l="0" t="0" r="r" b="b"/>
              <a:pathLst>
                <a:path w="35" h="19">
                  <a:moveTo>
                    <a:pt x="14" y="0"/>
                  </a:moveTo>
                  <a:cubicBezTo>
                    <a:pt x="11" y="0"/>
                    <a:pt x="0" y="0"/>
                    <a:pt x="0" y="5"/>
                  </a:cubicBezTo>
                  <a:cubicBezTo>
                    <a:pt x="0" y="10"/>
                    <a:pt x="7" y="19"/>
                    <a:pt x="11" y="19"/>
                  </a:cubicBezTo>
                  <a:cubicBezTo>
                    <a:pt x="17" y="19"/>
                    <a:pt x="34" y="18"/>
                    <a:pt x="35" y="8"/>
                  </a:cubicBezTo>
                  <a:cubicBezTo>
                    <a:pt x="32" y="7"/>
                    <a:pt x="17"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8" name="Freeform 102"/>
            <p:cNvSpPr>
              <a:spLocks/>
            </p:cNvSpPr>
            <p:nvPr/>
          </p:nvSpPr>
          <p:spPr bwMode="auto">
            <a:xfrm>
              <a:off x="6689" y="-793"/>
              <a:ext cx="296" cy="208"/>
            </a:xfrm>
            <a:custGeom>
              <a:avLst/>
              <a:gdLst>
                <a:gd name="T0" fmla="*/ 55 w 125"/>
                <a:gd name="T1" fmla="*/ 0 h 88"/>
                <a:gd name="T2" fmla="*/ 0 w 125"/>
                <a:gd name="T3" fmla="*/ 31 h 88"/>
                <a:gd name="T4" fmla="*/ 38 w 125"/>
                <a:gd name="T5" fmla="*/ 42 h 88"/>
                <a:gd name="T6" fmla="*/ 60 w 125"/>
                <a:gd name="T7" fmla="*/ 43 h 88"/>
                <a:gd name="T8" fmla="*/ 21 w 125"/>
                <a:gd name="T9" fmla="*/ 60 h 88"/>
                <a:gd name="T10" fmla="*/ 49 w 125"/>
                <a:gd name="T11" fmla="*/ 79 h 88"/>
                <a:gd name="T12" fmla="*/ 108 w 125"/>
                <a:gd name="T13" fmla="*/ 88 h 88"/>
                <a:gd name="T14" fmla="*/ 118 w 125"/>
                <a:gd name="T15" fmla="*/ 80 h 88"/>
                <a:gd name="T16" fmla="*/ 111 w 125"/>
                <a:gd name="T17" fmla="*/ 74 h 88"/>
                <a:gd name="T18" fmla="*/ 121 w 125"/>
                <a:gd name="T19" fmla="*/ 67 h 88"/>
                <a:gd name="T20" fmla="*/ 125 w 125"/>
                <a:gd name="T21" fmla="*/ 57 h 88"/>
                <a:gd name="T22" fmla="*/ 108 w 125"/>
                <a:gd name="T23" fmla="*/ 46 h 88"/>
                <a:gd name="T24" fmla="*/ 97 w 125"/>
                <a:gd name="T25" fmla="*/ 46 h 88"/>
                <a:gd name="T26" fmla="*/ 81 w 125"/>
                <a:gd name="T27" fmla="*/ 41 h 88"/>
                <a:gd name="T28" fmla="*/ 75 w 125"/>
                <a:gd name="T29" fmla="*/ 40 h 88"/>
                <a:gd name="T30" fmla="*/ 70 w 125"/>
                <a:gd name="T31" fmla="*/ 41 h 88"/>
                <a:gd name="T32" fmla="*/ 80 w 125"/>
                <a:gd name="T33" fmla="*/ 31 h 88"/>
                <a:gd name="T34" fmla="*/ 80 w 125"/>
                <a:gd name="T35" fmla="*/ 21 h 88"/>
                <a:gd name="T36" fmla="*/ 83 w 125"/>
                <a:gd name="T37" fmla="*/ 21 h 88"/>
                <a:gd name="T38" fmla="*/ 87 w 125"/>
                <a:gd name="T39" fmla="*/ 20 h 88"/>
                <a:gd name="T40" fmla="*/ 55 w 125"/>
                <a:gd name="T41"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88">
                  <a:moveTo>
                    <a:pt x="55" y="0"/>
                  </a:moveTo>
                  <a:cubicBezTo>
                    <a:pt x="30" y="0"/>
                    <a:pt x="22" y="24"/>
                    <a:pt x="0" y="31"/>
                  </a:cubicBezTo>
                  <a:cubicBezTo>
                    <a:pt x="13" y="38"/>
                    <a:pt x="23" y="42"/>
                    <a:pt x="38" y="42"/>
                  </a:cubicBezTo>
                  <a:cubicBezTo>
                    <a:pt x="41" y="42"/>
                    <a:pt x="55" y="43"/>
                    <a:pt x="60" y="43"/>
                  </a:cubicBezTo>
                  <a:cubicBezTo>
                    <a:pt x="43" y="48"/>
                    <a:pt x="38" y="54"/>
                    <a:pt x="21" y="60"/>
                  </a:cubicBezTo>
                  <a:cubicBezTo>
                    <a:pt x="29" y="64"/>
                    <a:pt x="42" y="79"/>
                    <a:pt x="49" y="79"/>
                  </a:cubicBezTo>
                  <a:cubicBezTo>
                    <a:pt x="68" y="79"/>
                    <a:pt x="85" y="88"/>
                    <a:pt x="108" y="88"/>
                  </a:cubicBezTo>
                  <a:cubicBezTo>
                    <a:pt x="113" y="88"/>
                    <a:pt x="118" y="85"/>
                    <a:pt x="118" y="80"/>
                  </a:cubicBezTo>
                  <a:cubicBezTo>
                    <a:pt x="118" y="77"/>
                    <a:pt x="114" y="75"/>
                    <a:pt x="111" y="74"/>
                  </a:cubicBezTo>
                  <a:cubicBezTo>
                    <a:pt x="114" y="73"/>
                    <a:pt x="121" y="72"/>
                    <a:pt x="121" y="67"/>
                  </a:cubicBezTo>
                  <a:cubicBezTo>
                    <a:pt x="121" y="62"/>
                    <a:pt x="120" y="61"/>
                    <a:pt x="125" y="57"/>
                  </a:cubicBezTo>
                  <a:cubicBezTo>
                    <a:pt x="118" y="50"/>
                    <a:pt x="118" y="46"/>
                    <a:pt x="108" y="46"/>
                  </a:cubicBezTo>
                  <a:cubicBezTo>
                    <a:pt x="104" y="46"/>
                    <a:pt x="101" y="46"/>
                    <a:pt x="97" y="46"/>
                  </a:cubicBezTo>
                  <a:cubicBezTo>
                    <a:pt x="91" y="46"/>
                    <a:pt x="88" y="41"/>
                    <a:pt x="81" y="41"/>
                  </a:cubicBezTo>
                  <a:cubicBezTo>
                    <a:pt x="79" y="41"/>
                    <a:pt x="77" y="40"/>
                    <a:pt x="75" y="40"/>
                  </a:cubicBezTo>
                  <a:cubicBezTo>
                    <a:pt x="73" y="40"/>
                    <a:pt x="72" y="40"/>
                    <a:pt x="70" y="41"/>
                  </a:cubicBezTo>
                  <a:cubicBezTo>
                    <a:pt x="75" y="39"/>
                    <a:pt x="80" y="34"/>
                    <a:pt x="80" y="31"/>
                  </a:cubicBezTo>
                  <a:cubicBezTo>
                    <a:pt x="80" y="29"/>
                    <a:pt x="81" y="27"/>
                    <a:pt x="80" y="21"/>
                  </a:cubicBezTo>
                  <a:cubicBezTo>
                    <a:pt x="82" y="21"/>
                    <a:pt x="82" y="21"/>
                    <a:pt x="83" y="21"/>
                  </a:cubicBezTo>
                  <a:cubicBezTo>
                    <a:pt x="83" y="21"/>
                    <a:pt x="84" y="21"/>
                    <a:pt x="87" y="20"/>
                  </a:cubicBezTo>
                  <a:cubicBezTo>
                    <a:pt x="78" y="14"/>
                    <a:pt x="70" y="0"/>
                    <a:pt x="5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29" name="Freeform 103"/>
            <p:cNvSpPr>
              <a:spLocks/>
            </p:cNvSpPr>
            <p:nvPr/>
          </p:nvSpPr>
          <p:spPr bwMode="auto">
            <a:xfrm>
              <a:off x="6817" y="-464"/>
              <a:ext cx="38" cy="26"/>
            </a:xfrm>
            <a:custGeom>
              <a:avLst/>
              <a:gdLst>
                <a:gd name="T0" fmla="*/ 16 w 16"/>
                <a:gd name="T1" fmla="*/ 0 h 11"/>
                <a:gd name="T2" fmla="*/ 8 w 16"/>
                <a:gd name="T3" fmla="*/ 0 h 11"/>
                <a:gd name="T4" fmla="*/ 0 w 16"/>
                <a:gd name="T5" fmla="*/ 6 h 11"/>
                <a:gd name="T6" fmla="*/ 5 w 16"/>
                <a:gd name="T7" fmla="*/ 11 h 11"/>
                <a:gd name="T8" fmla="*/ 16 w 16"/>
                <a:gd name="T9" fmla="*/ 0 h 11"/>
              </a:gdLst>
              <a:ahLst/>
              <a:cxnLst>
                <a:cxn ang="0">
                  <a:pos x="T0" y="T1"/>
                </a:cxn>
                <a:cxn ang="0">
                  <a:pos x="T2" y="T3"/>
                </a:cxn>
                <a:cxn ang="0">
                  <a:pos x="T4" y="T5"/>
                </a:cxn>
                <a:cxn ang="0">
                  <a:pos x="T6" y="T7"/>
                </a:cxn>
                <a:cxn ang="0">
                  <a:pos x="T8" y="T9"/>
                </a:cxn>
              </a:cxnLst>
              <a:rect l="0" t="0" r="r" b="b"/>
              <a:pathLst>
                <a:path w="16" h="11">
                  <a:moveTo>
                    <a:pt x="16" y="0"/>
                  </a:moveTo>
                  <a:cubicBezTo>
                    <a:pt x="8" y="0"/>
                    <a:pt x="8" y="0"/>
                    <a:pt x="8" y="0"/>
                  </a:cubicBezTo>
                  <a:cubicBezTo>
                    <a:pt x="6" y="2"/>
                    <a:pt x="3" y="4"/>
                    <a:pt x="0" y="6"/>
                  </a:cubicBezTo>
                  <a:cubicBezTo>
                    <a:pt x="1" y="8"/>
                    <a:pt x="3" y="11"/>
                    <a:pt x="5" y="11"/>
                  </a:cubicBezTo>
                  <a:cubicBezTo>
                    <a:pt x="12" y="11"/>
                    <a:pt x="15" y="8"/>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0" name="Freeform 104"/>
            <p:cNvSpPr>
              <a:spLocks/>
            </p:cNvSpPr>
            <p:nvPr/>
          </p:nvSpPr>
          <p:spPr bwMode="auto">
            <a:xfrm>
              <a:off x="6630" y="-788"/>
              <a:ext cx="50" cy="12"/>
            </a:xfrm>
            <a:custGeom>
              <a:avLst/>
              <a:gdLst>
                <a:gd name="T0" fmla="*/ 19 w 21"/>
                <a:gd name="T1" fmla="*/ 0 h 5"/>
                <a:gd name="T2" fmla="*/ 0 w 21"/>
                <a:gd name="T3" fmla="*/ 0 h 5"/>
                <a:gd name="T4" fmla="*/ 11 w 21"/>
                <a:gd name="T5" fmla="*/ 5 h 5"/>
                <a:gd name="T6" fmla="*/ 21 w 21"/>
                <a:gd name="T7" fmla="*/ 4 h 5"/>
                <a:gd name="T8" fmla="*/ 19 w 21"/>
                <a:gd name="T9" fmla="*/ 0 h 5"/>
              </a:gdLst>
              <a:ahLst/>
              <a:cxnLst>
                <a:cxn ang="0">
                  <a:pos x="T0" y="T1"/>
                </a:cxn>
                <a:cxn ang="0">
                  <a:pos x="T2" y="T3"/>
                </a:cxn>
                <a:cxn ang="0">
                  <a:pos x="T4" y="T5"/>
                </a:cxn>
                <a:cxn ang="0">
                  <a:pos x="T6" y="T7"/>
                </a:cxn>
                <a:cxn ang="0">
                  <a:pos x="T8" y="T9"/>
                </a:cxn>
              </a:cxnLst>
              <a:rect l="0" t="0" r="r" b="b"/>
              <a:pathLst>
                <a:path w="21" h="5">
                  <a:moveTo>
                    <a:pt x="19" y="0"/>
                  </a:moveTo>
                  <a:cubicBezTo>
                    <a:pt x="0" y="0"/>
                    <a:pt x="0" y="0"/>
                    <a:pt x="0" y="0"/>
                  </a:cubicBezTo>
                  <a:cubicBezTo>
                    <a:pt x="2" y="4"/>
                    <a:pt x="6" y="5"/>
                    <a:pt x="11" y="5"/>
                  </a:cubicBezTo>
                  <a:cubicBezTo>
                    <a:pt x="14" y="5"/>
                    <a:pt x="18" y="5"/>
                    <a:pt x="21" y="4"/>
                  </a:cubicBezTo>
                  <a:cubicBezTo>
                    <a:pt x="19" y="0"/>
                    <a:pt x="19" y="0"/>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1" name="Freeform 105"/>
            <p:cNvSpPr>
              <a:spLocks/>
            </p:cNvSpPr>
            <p:nvPr/>
          </p:nvSpPr>
          <p:spPr bwMode="auto">
            <a:xfrm>
              <a:off x="7219" y="-547"/>
              <a:ext cx="40" cy="19"/>
            </a:xfrm>
            <a:custGeom>
              <a:avLst/>
              <a:gdLst>
                <a:gd name="T0" fmla="*/ 17 w 17"/>
                <a:gd name="T1" fmla="*/ 0 h 8"/>
                <a:gd name="T2" fmla="*/ 13 w 17"/>
                <a:gd name="T3" fmla="*/ 1 h 8"/>
                <a:gd name="T4" fmla="*/ 11 w 17"/>
                <a:gd name="T5" fmla="*/ 1 h 8"/>
                <a:gd name="T6" fmla="*/ 8 w 17"/>
                <a:gd name="T7" fmla="*/ 1 h 8"/>
                <a:gd name="T8" fmla="*/ 0 w 17"/>
                <a:gd name="T9" fmla="*/ 2 h 8"/>
                <a:gd name="T10" fmla="*/ 11 w 17"/>
                <a:gd name="T11" fmla="*/ 8 h 8"/>
                <a:gd name="T12" fmla="*/ 17 w 1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7" h="8">
                  <a:moveTo>
                    <a:pt x="17" y="0"/>
                  </a:moveTo>
                  <a:cubicBezTo>
                    <a:pt x="16" y="1"/>
                    <a:pt x="15" y="1"/>
                    <a:pt x="13" y="1"/>
                  </a:cubicBezTo>
                  <a:cubicBezTo>
                    <a:pt x="13" y="1"/>
                    <a:pt x="12" y="1"/>
                    <a:pt x="11" y="1"/>
                  </a:cubicBezTo>
                  <a:cubicBezTo>
                    <a:pt x="10" y="1"/>
                    <a:pt x="9" y="1"/>
                    <a:pt x="8" y="1"/>
                  </a:cubicBezTo>
                  <a:cubicBezTo>
                    <a:pt x="6" y="1"/>
                    <a:pt x="4" y="1"/>
                    <a:pt x="0" y="2"/>
                  </a:cubicBezTo>
                  <a:cubicBezTo>
                    <a:pt x="2" y="4"/>
                    <a:pt x="4" y="8"/>
                    <a:pt x="11" y="8"/>
                  </a:cubicBezTo>
                  <a:cubicBezTo>
                    <a:pt x="14" y="8"/>
                    <a:pt x="17" y="4"/>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2" name="Freeform 106"/>
            <p:cNvSpPr>
              <a:spLocks noEditPoints="1"/>
            </p:cNvSpPr>
            <p:nvPr/>
          </p:nvSpPr>
          <p:spPr bwMode="auto">
            <a:xfrm>
              <a:off x="5002" y="-757"/>
              <a:ext cx="253" cy="75"/>
            </a:xfrm>
            <a:custGeom>
              <a:avLst/>
              <a:gdLst>
                <a:gd name="T0" fmla="*/ 91 w 107"/>
                <a:gd name="T1" fmla="*/ 16 h 32"/>
                <a:gd name="T2" fmla="*/ 87 w 107"/>
                <a:gd name="T3" fmla="*/ 18 h 32"/>
                <a:gd name="T4" fmla="*/ 87 w 107"/>
                <a:gd name="T5" fmla="*/ 20 h 32"/>
                <a:gd name="T6" fmla="*/ 91 w 107"/>
                <a:gd name="T7" fmla="*/ 16 h 32"/>
                <a:gd name="T8" fmla="*/ 91 w 107"/>
                <a:gd name="T9" fmla="*/ 0 h 32"/>
                <a:gd name="T10" fmla="*/ 71 w 107"/>
                <a:gd name="T11" fmla="*/ 7 h 32"/>
                <a:gd name="T12" fmla="*/ 41 w 107"/>
                <a:gd name="T13" fmla="*/ 0 h 32"/>
                <a:gd name="T14" fmla="*/ 0 w 107"/>
                <a:gd name="T15" fmla="*/ 10 h 32"/>
                <a:gd name="T16" fmla="*/ 11 w 107"/>
                <a:gd name="T17" fmla="*/ 13 h 32"/>
                <a:gd name="T18" fmla="*/ 35 w 107"/>
                <a:gd name="T19" fmla="*/ 6 h 32"/>
                <a:gd name="T20" fmla="*/ 47 w 107"/>
                <a:gd name="T21" fmla="*/ 10 h 32"/>
                <a:gd name="T22" fmla="*/ 39 w 107"/>
                <a:gd name="T23" fmla="*/ 15 h 32"/>
                <a:gd name="T24" fmla="*/ 49 w 107"/>
                <a:gd name="T25" fmla="*/ 16 h 32"/>
                <a:gd name="T26" fmla="*/ 38 w 107"/>
                <a:gd name="T27" fmla="*/ 20 h 32"/>
                <a:gd name="T28" fmla="*/ 53 w 107"/>
                <a:gd name="T29" fmla="*/ 27 h 32"/>
                <a:gd name="T30" fmla="*/ 52 w 107"/>
                <a:gd name="T31" fmla="*/ 27 h 32"/>
                <a:gd name="T32" fmla="*/ 58 w 107"/>
                <a:gd name="T33" fmla="*/ 32 h 32"/>
                <a:gd name="T34" fmla="*/ 58 w 107"/>
                <a:gd name="T35" fmla="*/ 32 h 32"/>
                <a:gd name="T36" fmla="*/ 68 w 107"/>
                <a:gd name="T37" fmla="*/ 20 h 32"/>
                <a:gd name="T38" fmla="*/ 75 w 107"/>
                <a:gd name="T39" fmla="*/ 19 h 32"/>
                <a:gd name="T40" fmla="*/ 79 w 107"/>
                <a:gd name="T41" fmla="*/ 19 h 32"/>
                <a:gd name="T42" fmla="*/ 82 w 107"/>
                <a:gd name="T43" fmla="*/ 19 h 32"/>
                <a:gd name="T44" fmla="*/ 87 w 107"/>
                <a:gd name="T45" fmla="*/ 18 h 32"/>
                <a:gd name="T46" fmla="*/ 87 w 107"/>
                <a:gd name="T47" fmla="*/ 15 h 32"/>
                <a:gd name="T48" fmla="*/ 90 w 107"/>
                <a:gd name="T49" fmla="*/ 16 h 32"/>
                <a:gd name="T50" fmla="*/ 92 w 107"/>
                <a:gd name="T51" fmla="*/ 15 h 32"/>
                <a:gd name="T52" fmla="*/ 107 w 107"/>
                <a:gd name="T53" fmla="*/ 6 h 32"/>
                <a:gd name="T54" fmla="*/ 91 w 107"/>
                <a:gd name="T5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7" h="32">
                  <a:moveTo>
                    <a:pt x="91" y="16"/>
                  </a:moveTo>
                  <a:cubicBezTo>
                    <a:pt x="89" y="17"/>
                    <a:pt x="88" y="18"/>
                    <a:pt x="87" y="18"/>
                  </a:cubicBezTo>
                  <a:cubicBezTo>
                    <a:pt x="87" y="20"/>
                    <a:pt x="87" y="20"/>
                    <a:pt x="87" y="20"/>
                  </a:cubicBezTo>
                  <a:cubicBezTo>
                    <a:pt x="91" y="16"/>
                    <a:pt x="91" y="16"/>
                    <a:pt x="91" y="16"/>
                  </a:cubicBezTo>
                  <a:moveTo>
                    <a:pt x="91" y="0"/>
                  </a:moveTo>
                  <a:cubicBezTo>
                    <a:pt x="83" y="0"/>
                    <a:pt x="79" y="7"/>
                    <a:pt x="71" y="7"/>
                  </a:cubicBezTo>
                  <a:cubicBezTo>
                    <a:pt x="61" y="7"/>
                    <a:pt x="54" y="0"/>
                    <a:pt x="41" y="0"/>
                  </a:cubicBezTo>
                  <a:cubicBezTo>
                    <a:pt x="29" y="0"/>
                    <a:pt x="5" y="2"/>
                    <a:pt x="0" y="10"/>
                  </a:cubicBezTo>
                  <a:cubicBezTo>
                    <a:pt x="4" y="11"/>
                    <a:pt x="7" y="13"/>
                    <a:pt x="11" y="13"/>
                  </a:cubicBezTo>
                  <a:cubicBezTo>
                    <a:pt x="19" y="13"/>
                    <a:pt x="29" y="6"/>
                    <a:pt x="35" y="6"/>
                  </a:cubicBezTo>
                  <a:cubicBezTo>
                    <a:pt x="40" y="6"/>
                    <a:pt x="43" y="9"/>
                    <a:pt x="47" y="10"/>
                  </a:cubicBezTo>
                  <a:cubicBezTo>
                    <a:pt x="45" y="13"/>
                    <a:pt x="42" y="14"/>
                    <a:pt x="39" y="15"/>
                  </a:cubicBezTo>
                  <a:cubicBezTo>
                    <a:pt x="42" y="16"/>
                    <a:pt x="44" y="16"/>
                    <a:pt x="49" y="16"/>
                  </a:cubicBezTo>
                  <a:cubicBezTo>
                    <a:pt x="45" y="17"/>
                    <a:pt x="42" y="18"/>
                    <a:pt x="38" y="20"/>
                  </a:cubicBezTo>
                  <a:cubicBezTo>
                    <a:pt x="39" y="25"/>
                    <a:pt x="45" y="27"/>
                    <a:pt x="53" y="27"/>
                  </a:cubicBezTo>
                  <a:cubicBezTo>
                    <a:pt x="52" y="27"/>
                    <a:pt x="52" y="27"/>
                    <a:pt x="52" y="27"/>
                  </a:cubicBezTo>
                  <a:cubicBezTo>
                    <a:pt x="54" y="29"/>
                    <a:pt x="55" y="32"/>
                    <a:pt x="58" y="32"/>
                  </a:cubicBezTo>
                  <a:cubicBezTo>
                    <a:pt x="58" y="32"/>
                    <a:pt x="58" y="32"/>
                    <a:pt x="58" y="32"/>
                  </a:cubicBezTo>
                  <a:cubicBezTo>
                    <a:pt x="63" y="32"/>
                    <a:pt x="64" y="23"/>
                    <a:pt x="68" y="20"/>
                  </a:cubicBezTo>
                  <a:cubicBezTo>
                    <a:pt x="71" y="19"/>
                    <a:pt x="73" y="19"/>
                    <a:pt x="75" y="19"/>
                  </a:cubicBezTo>
                  <a:cubicBezTo>
                    <a:pt x="76" y="19"/>
                    <a:pt x="77" y="19"/>
                    <a:pt x="79" y="19"/>
                  </a:cubicBezTo>
                  <a:cubicBezTo>
                    <a:pt x="80" y="19"/>
                    <a:pt x="81" y="19"/>
                    <a:pt x="82" y="19"/>
                  </a:cubicBezTo>
                  <a:cubicBezTo>
                    <a:pt x="84" y="19"/>
                    <a:pt x="85" y="19"/>
                    <a:pt x="87" y="18"/>
                  </a:cubicBezTo>
                  <a:cubicBezTo>
                    <a:pt x="87" y="15"/>
                    <a:pt x="87" y="15"/>
                    <a:pt x="87" y="15"/>
                  </a:cubicBezTo>
                  <a:cubicBezTo>
                    <a:pt x="88" y="15"/>
                    <a:pt x="89" y="16"/>
                    <a:pt x="90" y="16"/>
                  </a:cubicBezTo>
                  <a:cubicBezTo>
                    <a:pt x="91" y="16"/>
                    <a:pt x="91" y="15"/>
                    <a:pt x="92" y="15"/>
                  </a:cubicBezTo>
                  <a:cubicBezTo>
                    <a:pt x="99" y="10"/>
                    <a:pt x="105" y="15"/>
                    <a:pt x="107" y="6"/>
                  </a:cubicBezTo>
                  <a:cubicBezTo>
                    <a:pt x="103" y="5"/>
                    <a:pt x="97" y="0"/>
                    <a:pt x="9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3" name="Freeform 107"/>
            <p:cNvSpPr>
              <a:spLocks/>
            </p:cNvSpPr>
            <p:nvPr/>
          </p:nvSpPr>
          <p:spPr bwMode="auto">
            <a:xfrm>
              <a:off x="5656" y="-807"/>
              <a:ext cx="88" cy="57"/>
            </a:xfrm>
            <a:custGeom>
              <a:avLst/>
              <a:gdLst>
                <a:gd name="T0" fmla="*/ 30 w 37"/>
                <a:gd name="T1" fmla="*/ 0 h 24"/>
                <a:gd name="T2" fmla="*/ 0 w 37"/>
                <a:gd name="T3" fmla="*/ 16 h 24"/>
                <a:gd name="T4" fmla="*/ 9 w 37"/>
                <a:gd name="T5" fmla="*/ 24 h 24"/>
                <a:gd name="T6" fmla="*/ 37 w 37"/>
                <a:gd name="T7" fmla="*/ 17 h 24"/>
                <a:gd name="T8" fmla="*/ 30 w 37"/>
                <a:gd name="T9" fmla="*/ 0 h 24"/>
              </a:gdLst>
              <a:ahLst/>
              <a:cxnLst>
                <a:cxn ang="0">
                  <a:pos x="T0" y="T1"/>
                </a:cxn>
                <a:cxn ang="0">
                  <a:pos x="T2" y="T3"/>
                </a:cxn>
                <a:cxn ang="0">
                  <a:pos x="T4" y="T5"/>
                </a:cxn>
                <a:cxn ang="0">
                  <a:pos x="T6" y="T7"/>
                </a:cxn>
                <a:cxn ang="0">
                  <a:pos x="T8" y="T9"/>
                </a:cxn>
              </a:cxnLst>
              <a:rect l="0" t="0" r="r" b="b"/>
              <a:pathLst>
                <a:path w="37" h="24">
                  <a:moveTo>
                    <a:pt x="30" y="0"/>
                  </a:moveTo>
                  <a:cubicBezTo>
                    <a:pt x="22" y="0"/>
                    <a:pt x="0" y="9"/>
                    <a:pt x="0" y="16"/>
                  </a:cubicBezTo>
                  <a:cubicBezTo>
                    <a:pt x="0" y="21"/>
                    <a:pt x="3" y="24"/>
                    <a:pt x="9" y="24"/>
                  </a:cubicBezTo>
                  <a:cubicBezTo>
                    <a:pt x="13" y="24"/>
                    <a:pt x="33" y="20"/>
                    <a:pt x="37" y="17"/>
                  </a:cubicBezTo>
                  <a:cubicBezTo>
                    <a:pt x="30" y="0"/>
                    <a:pt x="30" y="0"/>
                    <a:pt x="3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4" name="Freeform 108"/>
            <p:cNvSpPr>
              <a:spLocks/>
            </p:cNvSpPr>
            <p:nvPr/>
          </p:nvSpPr>
          <p:spPr bwMode="auto">
            <a:xfrm>
              <a:off x="5541" y="-769"/>
              <a:ext cx="94" cy="54"/>
            </a:xfrm>
            <a:custGeom>
              <a:avLst/>
              <a:gdLst>
                <a:gd name="T0" fmla="*/ 28 w 40"/>
                <a:gd name="T1" fmla="*/ 0 h 23"/>
                <a:gd name="T2" fmla="*/ 10 w 40"/>
                <a:gd name="T3" fmla="*/ 0 h 23"/>
                <a:gd name="T4" fmla="*/ 10 w 40"/>
                <a:gd name="T5" fmla="*/ 7 h 23"/>
                <a:gd name="T6" fmla="*/ 0 w 40"/>
                <a:gd name="T7" fmla="*/ 21 h 23"/>
                <a:gd name="T8" fmla="*/ 11 w 40"/>
                <a:gd name="T9" fmla="*/ 23 h 23"/>
                <a:gd name="T10" fmla="*/ 29 w 40"/>
                <a:gd name="T11" fmla="*/ 21 h 23"/>
                <a:gd name="T12" fmla="*/ 26 w 40"/>
                <a:gd name="T13" fmla="*/ 15 h 23"/>
                <a:gd name="T14" fmla="*/ 33 w 40"/>
                <a:gd name="T15" fmla="*/ 15 h 23"/>
                <a:gd name="T16" fmla="*/ 40 w 40"/>
                <a:gd name="T17" fmla="*/ 12 h 23"/>
                <a:gd name="T18" fmla="*/ 40 w 40"/>
                <a:gd name="T19" fmla="*/ 4 h 23"/>
                <a:gd name="T20" fmla="*/ 32 w 40"/>
                <a:gd name="T21" fmla="*/ 5 h 23"/>
                <a:gd name="T22" fmla="*/ 23 w 40"/>
                <a:gd name="T23" fmla="*/ 4 h 23"/>
                <a:gd name="T24" fmla="*/ 28 w 40"/>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23">
                  <a:moveTo>
                    <a:pt x="28" y="0"/>
                  </a:moveTo>
                  <a:cubicBezTo>
                    <a:pt x="10" y="0"/>
                    <a:pt x="10" y="0"/>
                    <a:pt x="10" y="0"/>
                  </a:cubicBezTo>
                  <a:cubicBezTo>
                    <a:pt x="10" y="1"/>
                    <a:pt x="10" y="3"/>
                    <a:pt x="10" y="7"/>
                  </a:cubicBezTo>
                  <a:cubicBezTo>
                    <a:pt x="4" y="9"/>
                    <a:pt x="0" y="13"/>
                    <a:pt x="0" y="21"/>
                  </a:cubicBezTo>
                  <a:cubicBezTo>
                    <a:pt x="0" y="22"/>
                    <a:pt x="5" y="23"/>
                    <a:pt x="11" y="23"/>
                  </a:cubicBezTo>
                  <a:cubicBezTo>
                    <a:pt x="18" y="23"/>
                    <a:pt x="27" y="22"/>
                    <a:pt x="29" y="21"/>
                  </a:cubicBezTo>
                  <a:cubicBezTo>
                    <a:pt x="26" y="15"/>
                    <a:pt x="26" y="15"/>
                    <a:pt x="26" y="15"/>
                  </a:cubicBezTo>
                  <a:cubicBezTo>
                    <a:pt x="29" y="15"/>
                    <a:pt x="31" y="15"/>
                    <a:pt x="33" y="15"/>
                  </a:cubicBezTo>
                  <a:cubicBezTo>
                    <a:pt x="36" y="15"/>
                    <a:pt x="38" y="15"/>
                    <a:pt x="40" y="12"/>
                  </a:cubicBezTo>
                  <a:cubicBezTo>
                    <a:pt x="40" y="10"/>
                    <a:pt x="40" y="9"/>
                    <a:pt x="40" y="4"/>
                  </a:cubicBezTo>
                  <a:cubicBezTo>
                    <a:pt x="37" y="5"/>
                    <a:pt x="35" y="5"/>
                    <a:pt x="32" y="5"/>
                  </a:cubicBezTo>
                  <a:cubicBezTo>
                    <a:pt x="28" y="5"/>
                    <a:pt x="24" y="5"/>
                    <a:pt x="23" y="4"/>
                  </a:cubicBezTo>
                  <a:cubicBezTo>
                    <a:pt x="24" y="4"/>
                    <a:pt x="27" y="3"/>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5" name="Freeform 109"/>
            <p:cNvSpPr>
              <a:spLocks/>
            </p:cNvSpPr>
            <p:nvPr/>
          </p:nvSpPr>
          <p:spPr bwMode="auto">
            <a:xfrm>
              <a:off x="5415" y="-722"/>
              <a:ext cx="97" cy="33"/>
            </a:xfrm>
            <a:custGeom>
              <a:avLst/>
              <a:gdLst>
                <a:gd name="T0" fmla="*/ 27 w 41"/>
                <a:gd name="T1" fmla="*/ 0 h 14"/>
                <a:gd name="T2" fmla="*/ 0 w 41"/>
                <a:gd name="T3" fmla="*/ 11 h 14"/>
                <a:gd name="T4" fmla="*/ 5 w 41"/>
                <a:gd name="T5" fmla="*/ 14 h 14"/>
                <a:gd name="T6" fmla="*/ 13 w 41"/>
                <a:gd name="T7" fmla="*/ 9 h 14"/>
                <a:gd name="T8" fmla="*/ 24 w 41"/>
                <a:gd name="T9" fmla="*/ 14 h 14"/>
                <a:gd name="T10" fmla="*/ 41 w 41"/>
                <a:gd name="T11" fmla="*/ 7 h 14"/>
                <a:gd name="T12" fmla="*/ 27 w 4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41" h="14">
                  <a:moveTo>
                    <a:pt x="27" y="0"/>
                  </a:moveTo>
                  <a:cubicBezTo>
                    <a:pt x="21" y="0"/>
                    <a:pt x="0" y="3"/>
                    <a:pt x="0" y="11"/>
                  </a:cubicBezTo>
                  <a:cubicBezTo>
                    <a:pt x="0" y="13"/>
                    <a:pt x="3" y="14"/>
                    <a:pt x="5" y="14"/>
                  </a:cubicBezTo>
                  <a:cubicBezTo>
                    <a:pt x="10" y="14"/>
                    <a:pt x="12" y="14"/>
                    <a:pt x="13" y="9"/>
                  </a:cubicBezTo>
                  <a:cubicBezTo>
                    <a:pt x="17" y="9"/>
                    <a:pt x="21" y="14"/>
                    <a:pt x="24" y="14"/>
                  </a:cubicBezTo>
                  <a:cubicBezTo>
                    <a:pt x="31" y="14"/>
                    <a:pt x="31" y="7"/>
                    <a:pt x="41" y="7"/>
                  </a:cubicBezTo>
                  <a:cubicBezTo>
                    <a:pt x="39" y="3"/>
                    <a:pt x="33" y="0"/>
                    <a:pt x="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6" name="Freeform 110"/>
            <p:cNvSpPr>
              <a:spLocks/>
            </p:cNvSpPr>
            <p:nvPr/>
          </p:nvSpPr>
          <p:spPr bwMode="auto">
            <a:xfrm>
              <a:off x="5359" y="-833"/>
              <a:ext cx="151" cy="102"/>
            </a:xfrm>
            <a:custGeom>
              <a:avLst/>
              <a:gdLst>
                <a:gd name="T0" fmla="*/ 61 w 64"/>
                <a:gd name="T1" fmla="*/ 0 h 43"/>
                <a:gd name="T2" fmla="*/ 52 w 64"/>
                <a:gd name="T3" fmla="*/ 9 h 43"/>
                <a:gd name="T4" fmla="*/ 20 w 64"/>
                <a:gd name="T5" fmla="*/ 19 h 43"/>
                <a:gd name="T6" fmla="*/ 20 w 64"/>
                <a:gd name="T7" fmla="*/ 26 h 43"/>
                <a:gd name="T8" fmla="*/ 24 w 64"/>
                <a:gd name="T9" fmla="*/ 24 h 43"/>
                <a:gd name="T10" fmla="*/ 29 w 64"/>
                <a:gd name="T11" fmla="*/ 27 h 43"/>
                <a:gd name="T12" fmla="*/ 7 w 64"/>
                <a:gd name="T13" fmla="*/ 27 h 43"/>
                <a:gd name="T14" fmla="*/ 0 w 64"/>
                <a:gd name="T15" fmla="*/ 33 h 43"/>
                <a:gd name="T16" fmla="*/ 27 w 64"/>
                <a:gd name="T17" fmla="*/ 43 h 43"/>
                <a:gd name="T18" fmla="*/ 48 w 64"/>
                <a:gd name="T19" fmla="*/ 37 h 43"/>
                <a:gd name="T20" fmla="*/ 55 w 64"/>
                <a:gd name="T21" fmla="*/ 37 h 43"/>
                <a:gd name="T22" fmla="*/ 64 w 64"/>
                <a:gd name="T23" fmla="*/ 35 h 43"/>
                <a:gd name="T24" fmla="*/ 34 w 64"/>
                <a:gd name="T25" fmla="*/ 27 h 43"/>
                <a:gd name="T26" fmla="*/ 58 w 64"/>
                <a:gd name="T27" fmla="*/ 13 h 43"/>
                <a:gd name="T28" fmla="*/ 63 w 64"/>
                <a:gd name="T29" fmla="*/ 6 h 43"/>
                <a:gd name="T30" fmla="*/ 61 w 64"/>
                <a:gd name="T3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43">
                  <a:moveTo>
                    <a:pt x="61" y="0"/>
                  </a:moveTo>
                  <a:cubicBezTo>
                    <a:pt x="56" y="0"/>
                    <a:pt x="53" y="4"/>
                    <a:pt x="52" y="9"/>
                  </a:cubicBezTo>
                  <a:cubicBezTo>
                    <a:pt x="37" y="9"/>
                    <a:pt x="36" y="19"/>
                    <a:pt x="20" y="19"/>
                  </a:cubicBezTo>
                  <a:cubicBezTo>
                    <a:pt x="20" y="26"/>
                    <a:pt x="20" y="26"/>
                    <a:pt x="20" y="26"/>
                  </a:cubicBezTo>
                  <a:cubicBezTo>
                    <a:pt x="22" y="25"/>
                    <a:pt x="23" y="24"/>
                    <a:pt x="24" y="24"/>
                  </a:cubicBezTo>
                  <a:cubicBezTo>
                    <a:pt x="25" y="24"/>
                    <a:pt x="26" y="26"/>
                    <a:pt x="29" y="27"/>
                  </a:cubicBezTo>
                  <a:cubicBezTo>
                    <a:pt x="7" y="27"/>
                    <a:pt x="7" y="27"/>
                    <a:pt x="7" y="27"/>
                  </a:cubicBezTo>
                  <a:cubicBezTo>
                    <a:pt x="5" y="29"/>
                    <a:pt x="4" y="30"/>
                    <a:pt x="0" y="33"/>
                  </a:cubicBezTo>
                  <a:cubicBezTo>
                    <a:pt x="1" y="33"/>
                    <a:pt x="23" y="43"/>
                    <a:pt x="27" y="43"/>
                  </a:cubicBezTo>
                  <a:cubicBezTo>
                    <a:pt x="33" y="43"/>
                    <a:pt x="42" y="37"/>
                    <a:pt x="48" y="37"/>
                  </a:cubicBezTo>
                  <a:cubicBezTo>
                    <a:pt x="50" y="37"/>
                    <a:pt x="53" y="37"/>
                    <a:pt x="55" y="37"/>
                  </a:cubicBezTo>
                  <a:cubicBezTo>
                    <a:pt x="58" y="37"/>
                    <a:pt x="61" y="36"/>
                    <a:pt x="64" y="35"/>
                  </a:cubicBezTo>
                  <a:cubicBezTo>
                    <a:pt x="52" y="30"/>
                    <a:pt x="48" y="29"/>
                    <a:pt x="34" y="27"/>
                  </a:cubicBezTo>
                  <a:cubicBezTo>
                    <a:pt x="39" y="21"/>
                    <a:pt x="49" y="18"/>
                    <a:pt x="58" y="13"/>
                  </a:cubicBezTo>
                  <a:cubicBezTo>
                    <a:pt x="58" y="10"/>
                    <a:pt x="61" y="8"/>
                    <a:pt x="63" y="6"/>
                  </a:cubicBezTo>
                  <a:cubicBezTo>
                    <a:pt x="63" y="4"/>
                    <a:pt x="62" y="0"/>
                    <a:pt x="6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7" name="Freeform 111"/>
            <p:cNvSpPr>
              <a:spLocks/>
            </p:cNvSpPr>
            <p:nvPr/>
          </p:nvSpPr>
          <p:spPr bwMode="auto">
            <a:xfrm>
              <a:off x="3813" y="-684"/>
              <a:ext cx="496" cy="274"/>
            </a:xfrm>
            <a:custGeom>
              <a:avLst/>
              <a:gdLst>
                <a:gd name="T0" fmla="*/ 86 w 210"/>
                <a:gd name="T1" fmla="*/ 0 h 116"/>
                <a:gd name="T2" fmla="*/ 75 w 210"/>
                <a:gd name="T3" fmla="*/ 8 h 116"/>
                <a:gd name="T4" fmla="*/ 82 w 210"/>
                <a:gd name="T5" fmla="*/ 31 h 116"/>
                <a:gd name="T6" fmla="*/ 58 w 210"/>
                <a:gd name="T7" fmla="*/ 8 h 116"/>
                <a:gd name="T8" fmla="*/ 49 w 210"/>
                <a:gd name="T9" fmla="*/ 17 h 116"/>
                <a:gd name="T10" fmla="*/ 51 w 210"/>
                <a:gd name="T11" fmla="*/ 22 h 116"/>
                <a:gd name="T12" fmla="*/ 38 w 210"/>
                <a:gd name="T13" fmla="*/ 16 h 116"/>
                <a:gd name="T14" fmla="*/ 45 w 210"/>
                <a:gd name="T15" fmla="*/ 8 h 116"/>
                <a:gd name="T16" fmla="*/ 18 w 210"/>
                <a:gd name="T17" fmla="*/ 6 h 116"/>
                <a:gd name="T18" fmla="*/ 0 w 210"/>
                <a:gd name="T19" fmla="*/ 19 h 116"/>
                <a:gd name="T20" fmla="*/ 13 w 210"/>
                <a:gd name="T21" fmla="*/ 32 h 116"/>
                <a:gd name="T22" fmla="*/ 17 w 210"/>
                <a:gd name="T23" fmla="*/ 34 h 116"/>
                <a:gd name="T24" fmla="*/ 32 w 210"/>
                <a:gd name="T25" fmla="*/ 51 h 116"/>
                <a:gd name="T26" fmla="*/ 28 w 210"/>
                <a:gd name="T27" fmla="*/ 52 h 116"/>
                <a:gd name="T28" fmla="*/ 45 w 210"/>
                <a:gd name="T29" fmla="*/ 61 h 116"/>
                <a:gd name="T30" fmla="*/ 60 w 210"/>
                <a:gd name="T31" fmla="*/ 47 h 116"/>
                <a:gd name="T32" fmla="*/ 65 w 210"/>
                <a:gd name="T33" fmla="*/ 47 h 116"/>
                <a:gd name="T34" fmla="*/ 73 w 210"/>
                <a:gd name="T35" fmla="*/ 51 h 116"/>
                <a:gd name="T36" fmla="*/ 86 w 210"/>
                <a:gd name="T37" fmla="*/ 51 h 116"/>
                <a:gd name="T38" fmla="*/ 59 w 210"/>
                <a:gd name="T39" fmla="*/ 64 h 116"/>
                <a:gd name="T40" fmla="*/ 45 w 210"/>
                <a:gd name="T41" fmla="*/ 70 h 116"/>
                <a:gd name="T42" fmla="*/ 53 w 210"/>
                <a:gd name="T43" fmla="*/ 78 h 116"/>
                <a:gd name="T44" fmla="*/ 65 w 210"/>
                <a:gd name="T45" fmla="*/ 77 h 116"/>
                <a:gd name="T46" fmla="*/ 88 w 210"/>
                <a:gd name="T47" fmla="*/ 79 h 116"/>
                <a:gd name="T48" fmla="*/ 71 w 210"/>
                <a:gd name="T49" fmla="*/ 83 h 116"/>
                <a:gd name="T50" fmla="*/ 58 w 210"/>
                <a:gd name="T51" fmla="*/ 83 h 116"/>
                <a:gd name="T52" fmla="*/ 51 w 210"/>
                <a:gd name="T53" fmla="*/ 83 h 116"/>
                <a:gd name="T54" fmla="*/ 93 w 210"/>
                <a:gd name="T55" fmla="*/ 116 h 116"/>
                <a:gd name="T56" fmla="*/ 108 w 210"/>
                <a:gd name="T57" fmla="*/ 87 h 116"/>
                <a:gd name="T58" fmla="*/ 116 w 210"/>
                <a:gd name="T59" fmla="*/ 83 h 116"/>
                <a:gd name="T60" fmla="*/ 145 w 210"/>
                <a:gd name="T61" fmla="*/ 46 h 116"/>
                <a:gd name="T62" fmla="*/ 158 w 210"/>
                <a:gd name="T63" fmla="*/ 54 h 116"/>
                <a:gd name="T64" fmla="*/ 150 w 210"/>
                <a:gd name="T65" fmla="*/ 55 h 116"/>
                <a:gd name="T66" fmla="*/ 161 w 210"/>
                <a:gd name="T67" fmla="*/ 70 h 116"/>
                <a:gd name="T68" fmla="*/ 153 w 210"/>
                <a:gd name="T69" fmla="*/ 85 h 116"/>
                <a:gd name="T70" fmla="*/ 177 w 210"/>
                <a:gd name="T71" fmla="*/ 86 h 116"/>
                <a:gd name="T72" fmla="*/ 177 w 210"/>
                <a:gd name="T73" fmla="*/ 95 h 116"/>
                <a:gd name="T74" fmla="*/ 210 w 210"/>
                <a:gd name="T75" fmla="*/ 77 h 116"/>
                <a:gd name="T76" fmla="*/ 190 w 210"/>
                <a:gd name="T77" fmla="*/ 58 h 116"/>
                <a:gd name="T78" fmla="*/ 173 w 210"/>
                <a:gd name="T79" fmla="*/ 58 h 116"/>
                <a:gd name="T80" fmla="*/ 173 w 210"/>
                <a:gd name="T81" fmla="*/ 50 h 116"/>
                <a:gd name="T82" fmla="*/ 168 w 210"/>
                <a:gd name="T83" fmla="*/ 51 h 116"/>
                <a:gd name="T84" fmla="*/ 163 w 210"/>
                <a:gd name="T85" fmla="*/ 50 h 116"/>
                <a:gd name="T86" fmla="*/ 169 w 210"/>
                <a:gd name="T87" fmla="*/ 50 h 116"/>
                <a:gd name="T88" fmla="*/ 126 w 210"/>
                <a:gd name="T89" fmla="*/ 27 h 116"/>
                <a:gd name="T90" fmla="*/ 121 w 210"/>
                <a:gd name="T91" fmla="*/ 27 h 116"/>
                <a:gd name="T92" fmla="*/ 115 w 210"/>
                <a:gd name="T93" fmla="*/ 14 h 116"/>
                <a:gd name="T94" fmla="*/ 105 w 210"/>
                <a:gd name="T95" fmla="*/ 21 h 116"/>
                <a:gd name="T96" fmla="*/ 107 w 210"/>
                <a:gd name="T97" fmla="*/ 11 h 116"/>
                <a:gd name="T98" fmla="*/ 86 w 210"/>
                <a:gd name="T9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0" h="116">
                  <a:moveTo>
                    <a:pt x="86" y="0"/>
                  </a:moveTo>
                  <a:cubicBezTo>
                    <a:pt x="79" y="0"/>
                    <a:pt x="75" y="0"/>
                    <a:pt x="75" y="8"/>
                  </a:cubicBezTo>
                  <a:cubicBezTo>
                    <a:pt x="75" y="18"/>
                    <a:pt x="78" y="23"/>
                    <a:pt x="82" y="31"/>
                  </a:cubicBezTo>
                  <a:cubicBezTo>
                    <a:pt x="68" y="26"/>
                    <a:pt x="72" y="8"/>
                    <a:pt x="58" y="8"/>
                  </a:cubicBezTo>
                  <a:cubicBezTo>
                    <a:pt x="53" y="8"/>
                    <a:pt x="49" y="12"/>
                    <a:pt x="49" y="17"/>
                  </a:cubicBezTo>
                  <a:cubicBezTo>
                    <a:pt x="49" y="19"/>
                    <a:pt x="50" y="21"/>
                    <a:pt x="51" y="22"/>
                  </a:cubicBezTo>
                  <a:cubicBezTo>
                    <a:pt x="47" y="20"/>
                    <a:pt x="43" y="19"/>
                    <a:pt x="38" y="16"/>
                  </a:cubicBezTo>
                  <a:cubicBezTo>
                    <a:pt x="40" y="13"/>
                    <a:pt x="42" y="12"/>
                    <a:pt x="45" y="8"/>
                  </a:cubicBezTo>
                  <a:cubicBezTo>
                    <a:pt x="32" y="6"/>
                    <a:pt x="27" y="6"/>
                    <a:pt x="18" y="6"/>
                  </a:cubicBezTo>
                  <a:cubicBezTo>
                    <a:pt x="13" y="6"/>
                    <a:pt x="2" y="16"/>
                    <a:pt x="0" y="19"/>
                  </a:cubicBezTo>
                  <a:cubicBezTo>
                    <a:pt x="3" y="23"/>
                    <a:pt x="9" y="32"/>
                    <a:pt x="13" y="32"/>
                  </a:cubicBezTo>
                  <a:cubicBezTo>
                    <a:pt x="15" y="32"/>
                    <a:pt x="16" y="33"/>
                    <a:pt x="17" y="34"/>
                  </a:cubicBezTo>
                  <a:cubicBezTo>
                    <a:pt x="15" y="42"/>
                    <a:pt x="23" y="47"/>
                    <a:pt x="32" y="51"/>
                  </a:cubicBezTo>
                  <a:cubicBezTo>
                    <a:pt x="30" y="51"/>
                    <a:pt x="29" y="52"/>
                    <a:pt x="28" y="52"/>
                  </a:cubicBezTo>
                  <a:cubicBezTo>
                    <a:pt x="30" y="58"/>
                    <a:pt x="36" y="61"/>
                    <a:pt x="45" y="61"/>
                  </a:cubicBezTo>
                  <a:cubicBezTo>
                    <a:pt x="56" y="61"/>
                    <a:pt x="56" y="49"/>
                    <a:pt x="60" y="47"/>
                  </a:cubicBezTo>
                  <a:cubicBezTo>
                    <a:pt x="62" y="47"/>
                    <a:pt x="63" y="47"/>
                    <a:pt x="65" y="47"/>
                  </a:cubicBezTo>
                  <a:cubicBezTo>
                    <a:pt x="67" y="48"/>
                    <a:pt x="71" y="51"/>
                    <a:pt x="73" y="51"/>
                  </a:cubicBezTo>
                  <a:cubicBezTo>
                    <a:pt x="75" y="51"/>
                    <a:pt x="79" y="51"/>
                    <a:pt x="86" y="51"/>
                  </a:cubicBezTo>
                  <a:cubicBezTo>
                    <a:pt x="80" y="56"/>
                    <a:pt x="66" y="62"/>
                    <a:pt x="59" y="64"/>
                  </a:cubicBezTo>
                  <a:cubicBezTo>
                    <a:pt x="57" y="65"/>
                    <a:pt x="45" y="65"/>
                    <a:pt x="45" y="70"/>
                  </a:cubicBezTo>
                  <a:cubicBezTo>
                    <a:pt x="45" y="76"/>
                    <a:pt x="48" y="78"/>
                    <a:pt x="53" y="78"/>
                  </a:cubicBezTo>
                  <a:cubicBezTo>
                    <a:pt x="57" y="78"/>
                    <a:pt x="62" y="77"/>
                    <a:pt x="65" y="77"/>
                  </a:cubicBezTo>
                  <a:cubicBezTo>
                    <a:pt x="68" y="77"/>
                    <a:pt x="85" y="77"/>
                    <a:pt x="88" y="79"/>
                  </a:cubicBezTo>
                  <a:cubicBezTo>
                    <a:pt x="82" y="81"/>
                    <a:pt x="76" y="79"/>
                    <a:pt x="71" y="83"/>
                  </a:cubicBezTo>
                  <a:cubicBezTo>
                    <a:pt x="71" y="83"/>
                    <a:pt x="64" y="83"/>
                    <a:pt x="58" y="83"/>
                  </a:cubicBezTo>
                  <a:cubicBezTo>
                    <a:pt x="55" y="83"/>
                    <a:pt x="53" y="83"/>
                    <a:pt x="51" y="83"/>
                  </a:cubicBezTo>
                  <a:cubicBezTo>
                    <a:pt x="51" y="101"/>
                    <a:pt x="80" y="108"/>
                    <a:pt x="93" y="116"/>
                  </a:cubicBezTo>
                  <a:cubicBezTo>
                    <a:pt x="100" y="109"/>
                    <a:pt x="99" y="94"/>
                    <a:pt x="108" y="87"/>
                  </a:cubicBezTo>
                  <a:cubicBezTo>
                    <a:pt x="111" y="85"/>
                    <a:pt x="115" y="86"/>
                    <a:pt x="116" y="83"/>
                  </a:cubicBezTo>
                  <a:cubicBezTo>
                    <a:pt x="121" y="69"/>
                    <a:pt x="127" y="46"/>
                    <a:pt x="145" y="46"/>
                  </a:cubicBezTo>
                  <a:cubicBezTo>
                    <a:pt x="145" y="46"/>
                    <a:pt x="149" y="53"/>
                    <a:pt x="158" y="54"/>
                  </a:cubicBezTo>
                  <a:cubicBezTo>
                    <a:pt x="155" y="54"/>
                    <a:pt x="153" y="54"/>
                    <a:pt x="150" y="55"/>
                  </a:cubicBezTo>
                  <a:cubicBezTo>
                    <a:pt x="152" y="59"/>
                    <a:pt x="157" y="69"/>
                    <a:pt x="161" y="70"/>
                  </a:cubicBezTo>
                  <a:cubicBezTo>
                    <a:pt x="160" y="78"/>
                    <a:pt x="154" y="75"/>
                    <a:pt x="153" y="85"/>
                  </a:cubicBezTo>
                  <a:cubicBezTo>
                    <a:pt x="160" y="85"/>
                    <a:pt x="171" y="85"/>
                    <a:pt x="177" y="86"/>
                  </a:cubicBezTo>
                  <a:cubicBezTo>
                    <a:pt x="176" y="88"/>
                    <a:pt x="176" y="91"/>
                    <a:pt x="177" y="95"/>
                  </a:cubicBezTo>
                  <a:cubicBezTo>
                    <a:pt x="190" y="91"/>
                    <a:pt x="196" y="82"/>
                    <a:pt x="210" y="77"/>
                  </a:cubicBezTo>
                  <a:cubicBezTo>
                    <a:pt x="205" y="70"/>
                    <a:pt x="190" y="74"/>
                    <a:pt x="190" y="58"/>
                  </a:cubicBezTo>
                  <a:cubicBezTo>
                    <a:pt x="183" y="58"/>
                    <a:pt x="181" y="58"/>
                    <a:pt x="173" y="58"/>
                  </a:cubicBezTo>
                  <a:cubicBezTo>
                    <a:pt x="174" y="56"/>
                    <a:pt x="174" y="53"/>
                    <a:pt x="173" y="50"/>
                  </a:cubicBezTo>
                  <a:cubicBezTo>
                    <a:pt x="171" y="50"/>
                    <a:pt x="169" y="51"/>
                    <a:pt x="168" y="51"/>
                  </a:cubicBezTo>
                  <a:cubicBezTo>
                    <a:pt x="166" y="51"/>
                    <a:pt x="165" y="51"/>
                    <a:pt x="163" y="50"/>
                  </a:cubicBezTo>
                  <a:cubicBezTo>
                    <a:pt x="165" y="50"/>
                    <a:pt x="167" y="50"/>
                    <a:pt x="169" y="50"/>
                  </a:cubicBezTo>
                  <a:cubicBezTo>
                    <a:pt x="163" y="43"/>
                    <a:pt x="135" y="27"/>
                    <a:pt x="126" y="27"/>
                  </a:cubicBezTo>
                  <a:cubicBezTo>
                    <a:pt x="125" y="27"/>
                    <a:pt x="123" y="27"/>
                    <a:pt x="121" y="27"/>
                  </a:cubicBezTo>
                  <a:cubicBezTo>
                    <a:pt x="122" y="23"/>
                    <a:pt x="123" y="14"/>
                    <a:pt x="115" y="14"/>
                  </a:cubicBezTo>
                  <a:cubicBezTo>
                    <a:pt x="111" y="14"/>
                    <a:pt x="110" y="19"/>
                    <a:pt x="105" y="21"/>
                  </a:cubicBezTo>
                  <a:cubicBezTo>
                    <a:pt x="105" y="17"/>
                    <a:pt x="107" y="14"/>
                    <a:pt x="107" y="11"/>
                  </a:cubicBezTo>
                  <a:cubicBezTo>
                    <a:pt x="107" y="5"/>
                    <a:pt x="93" y="0"/>
                    <a:pt x="8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8" name="Freeform 112"/>
            <p:cNvSpPr>
              <a:spLocks/>
            </p:cNvSpPr>
            <p:nvPr/>
          </p:nvSpPr>
          <p:spPr bwMode="auto">
            <a:xfrm>
              <a:off x="4073" y="-724"/>
              <a:ext cx="324" cy="116"/>
            </a:xfrm>
            <a:custGeom>
              <a:avLst/>
              <a:gdLst>
                <a:gd name="T0" fmla="*/ 80 w 137"/>
                <a:gd name="T1" fmla="*/ 0 h 49"/>
                <a:gd name="T2" fmla="*/ 73 w 137"/>
                <a:gd name="T3" fmla="*/ 0 h 49"/>
                <a:gd name="T4" fmla="*/ 60 w 137"/>
                <a:gd name="T5" fmla="*/ 12 h 49"/>
                <a:gd name="T6" fmla="*/ 39 w 137"/>
                <a:gd name="T7" fmla="*/ 1 h 49"/>
                <a:gd name="T8" fmla="*/ 24 w 137"/>
                <a:gd name="T9" fmla="*/ 1 h 49"/>
                <a:gd name="T10" fmla="*/ 27 w 137"/>
                <a:gd name="T11" fmla="*/ 6 h 49"/>
                <a:gd name="T12" fmla="*/ 18 w 137"/>
                <a:gd name="T13" fmla="*/ 6 h 49"/>
                <a:gd name="T14" fmla="*/ 18 w 137"/>
                <a:gd name="T15" fmla="*/ 9 h 49"/>
                <a:gd name="T16" fmla="*/ 15 w 137"/>
                <a:gd name="T17" fmla="*/ 10 h 49"/>
                <a:gd name="T18" fmla="*/ 7 w 137"/>
                <a:gd name="T19" fmla="*/ 8 h 49"/>
                <a:gd name="T20" fmla="*/ 0 w 137"/>
                <a:gd name="T21" fmla="*/ 8 h 49"/>
                <a:gd name="T22" fmla="*/ 7 w 137"/>
                <a:gd name="T23" fmla="*/ 20 h 49"/>
                <a:gd name="T24" fmla="*/ 13 w 137"/>
                <a:gd name="T25" fmla="*/ 28 h 49"/>
                <a:gd name="T26" fmla="*/ 26 w 137"/>
                <a:gd name="T27" fmla="*/ 26 h 49"/>
                <a:gd name="T28" fmla="*/ 51 w 137"/>
                <a:gd name="T29" fmla="*/ 28 h 49"/>
                <a:gd name="T30" fmla="*/ 38 w 137"/>
                <a:gd name="T31" fmla="*/ 30 h 49"/>
                <a:gd name="T32" fmla="*/ 27 w 137"/>
                <a:gd name="T33" fmla="*/ 31 h 49"/>
                <a:gd name="T34" fmla="*/ 34 w 137"/>
                <a:gd name="T35" fmla="*/ 39 h 49"/>
                <a:gd name="T36" fmla="*/ 64 w 137"/>
                <a:gd name="T37" fmla="*/ 39 h 49"/>
                <a:gd name="T38" fmla="*/ 82 w 137"/>
                <a:gd name="T39" fmla="*/ 49 h 49"/>
                <a:gd name="T40" fmla="*/ 137 w 137"/>
                <a:gd name="T41" fmla="*/ 22 h 49"/>
                <a:gd name="T42" fmla="*/ 113 w 137"/>
                <a:gd name="T43" fmla="*/ 8 h 49"/>
                <a:gd name="T44" fmla="*/ 96 w 137"/>
                <a:gd name="T45" fmla="*/ 8 h 49"/>
                <a:gd name="T46" fmla="*/ 80 w 137"/>
                <a:gd name="T47" fmla="*/ 13 h 49"/>
                <a:gd name="T48" fmla="*/ 80 w 137"/>
                <a:gd name="T4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49">
                  <a:moveTo>
                    <a:pt x="80" y="0"/>
                  </a:moveTo>
                  <a:cubicBezTo>
                    <a:pt x="73" y="0"/>
                    <a:pt x="73" y="0"/>
                    <a:pt x="73" y="0"/>
                  </a:cubicBezTo>
                  <a:cubicBezTo>
                    <a:pt x="71" y="2"/>
                    <a:pt x="67" y="12"/>
                    <a:pt x="60" y="12"/>
                  </a:cubicBezTo>
                  <a:cubicBezTo>
                    <a:pt x="58" y="12"/>
                    <a:pt x="42" y="4"/>
                    <a:pt x="39" y="1"/>
                  </a:cubicBezTo>
                  <a:cubicBezTo>
                    <a:pt x="24" y="1"/>
                    <a:pt x="24" y="1"/>
                    <a:pt x="24" y="1"/>
                  </a:cubicBezTo>
                  <a:cubicBezTo>
                    <a:pt x="27" y="6"/>
                    <a:pt x="27" y="6"/>
                    <a:pt x="27" y="6"/>
                  </a:cubicBezTo>
                  <a:cubicBezTo>
                    <a:pt x="18" y="6"/>
                    <a:pt x="18" y="6"/>
                    <a:pt x="18" y="6"/>
                  </a:cubicBezTo>
                  <a:cubicBezTo>
                    <a:pt x="18" y="9"/>
                    <a:pt x="18" y="9"/>
                    <a:pt x="18" y="9"/>
                  </a:cubicBezTo>
                  <a:cubicBezTo>
                    <a:pt x="17" y="10"/>
                    <a:pt x="16" y="10"/>
                    <a:pt x="15" y="10"/>
                  </a:cubicBezTo>
                  <a:cubicBezTo>
                    <a:pt x="12" y="10"/>
                    <a:pt x="10" y="9"/>
                    <a:pt x="7" y="8"/>
                  </a:cubicBezTo>
                  <a:cubicBezTo>
                    <a:pt x="0" y="8"/>
                    <a:pt x="0" y="8"/>
                    <a:pt x="0" y="8"/>
                  </a:cubicBezTo>
                  <a:cubicBezTo>
                    <a:pt x="0" y="13"/>
                    <a:pt x="3" y="17"/>
                    <a:pt x="7" y="20"/>
                  </a:cubicBezTo>
                  <a:cubicBezTo>
                    <a:pt x="7" y="26"/>
                    <a:pt x="9" y="28"/>
                    <a:pt x="13" y="28"/>
                  </a:cubicBezTo>
                  <a:cubicBezTo>
                    <a:pt x="16" y="28"/>
                    <a:pt x="21" y="26"/>
                    <a:pt x="26" y="26"/>
                  </a:cubicBezTo>
                  <a:cubicBezTo>
                    <a:pt x="27" y="26"/>
                    <a:pt x="49" y="28"/>
                    <a:pt x="51" y="28"/>
                  </a:cubicBezTo>
                  <a:cubicBezTo>
                    <a:pt x="48" y="29"/>
                    <a:pt x="42" y="29"/>
                    <a:pt x="38" y="30"/>
                  </a:cubicBezTo>
                  <a:cubicBezTo>
                    <a:pt x="36" y="30"/>
                    <a:pt x="31" y="30"/>
                    <a:pt x="27" y="31"/>
                  </a:cubicBezTo>
                  <a:cubicBezTo>
                    <a:pt x="28" y="35"/>
                    <a:pt x="29" y="38"/>
                    <a:pt x="34" y="39"/>
                  </a:cubicBezTo>
                  <a:cubicBezTo>
                    <a:pt x="64" y="39"/>
                    <a:pt x="64" y="39"/>
                    <a:pt x="64" y="39"/>
                  </a:cubicBezTo>
                  <a:cubicBezTo>
                    <a:pt x="68" y="46"/>
                    <a:pt x="73" y="49"/>
                    <a:pt x="82" y="49"/>
                  </a:cubicBezTo>
                  <a:cubicBezTo>
                    <a:pt x="98" y="49"/>
                    <a:pt x="124" y="30"/>
                    <a:pt x="137" y="22"/>
                  </a:cubicBezTo>
                  <a:cubicBezTo>
                    <a:pt x="134" y="15"/>
                    <a:pt x="124" y="8"/>
                    <a:pt x="113" y="8"/>
                  </a:cubicBezTo>
                  <a:cubicBezTo>
                    <a:pt x="105" y="8"/>
                    <a:pt x="108" y="8"/>
                    <a:pt x="96" y="8"/>
                  </a:cubicBezTo>
                  <a:cubicBezTo>
                    <a:pt x="88" y="8"/>
                    <a:pt x="85" y="13"/>
                    <a:pt x="80" y="13"/>
                  </a:cubicBezTo>
                  <a:cubicBezTo>
                    <a:pt x="79" y="9"/>
                    <a:pt x="80" y="6"/>
                    <a:pt x="8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39" name="Freeform 113"/>
            <p:cNvSpPr>
              <a:spLocks noEditPoints="1"/>
            </p:cNvSpPr>
            <p:nvPr/>
          </p:nvSpPr>
          <p:spPr bwMode="auto">
            <a:xfrm>
              <a:off x="3794" y="-594"/>
              <a:ext cx="61" cy="54"/>
            </a:xfrm>
            <a:custGeom>
              <a:avLst/>
              <a:gdLst>
                <a:gd name="T0" fmla="*/ 8 w 26"/>
                <a:gd name="T1" fmla="*/ 1 h 23"/>
                <a:gd name="T2" fmla="*/ 26 w 26"/>
                <a:gd name="T3" fmla="*/ 23 h 23"/>
                <a:gd name="T4" fmla="*/ 8 w 26"/>
                <a:gd name="T5" fmla="*/ 1 h 23"/>
                <a:gd name="T6" fmla="*/ 8 w 26"/>
                <a:gd name="T7" fmla="*/ 0 h 23"/>
                <a:gd name="T8" fmla="*/ 8 w 26"/>
                <a:gd name="T9" fmla="*/ 1 h 23"/>
                <a:gd name="T10" fmla="*/ 8 w 26"/>
                <a:gd name="T11" fmla="*/ 1 h 23"/>
                <a:gd name="T12" fmla="*/ 8 w 26"/>
                <a:gd name="T13" fmla="*/ 0 h 23"/>
                <a:gd name="T14" fmla="*/ 9 w 26"/>
                <a:gd name="T15" fmla="*/ 0 h 23"/>
                <a:gd name="T16" fmla="*/ 8 w 26"/>
                <a:gd name="T17" fmla="*/ 1 h 23"/>
                <a:gd name="T18" fmla="*/ 9 w 26"/>
                <a:gd name="T19" fmla="*/ 2 h 23"/>
                <a:gd name="T20" fmla="*/ 9 w 26"/>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23">
                  <a:moveTo>
                    <a:pt x="8" y="1"/>
                  </a:moveTo>
                  <a:cubicBezTo>
                    <a:pt x="0" y="6"/>
                    <a:pt x="16" y="20"/>
                    <a:pt x="26" y="23"/>
                  </a:cubicBezTo>
                  <a:cubicBezTo>
                    <a:pt x="22" y="11"/>
                    <a:pt x="15" y="9"/>
                    <a:pt x="8" y="1"/>
                  </a:cubicBezTo>
                  <a:moveTo>
                    <a:pt x="8" y="0"/>
                  </a:moveTo>
                  <a:cubicBezTo>
                    <a:pt x="8" y="0"/>
                    <a:pt x="8" y="0"/>
                    <a:pt x="8" y="1"/>
                  </a:cubicBezTo>
                  <a:cubicBezTo>
                    <a:pt x="8" y="1"/>
                    <a:pt x="8" y="1"/>
                    <a:pt x="8" y="1"/>
                  </a:cubicBezTo>
                  <a:cubicBezTo>
                    <a:pt x="8" y="0"/>
                    <a:pt x="8" y="0"/>
                    <a:pt x="8" y="0"/>
                  </a:cubicBezTo>
                  <a:moveTo>
                    <a:pt x="9" y="0"/>
                  </a:moveTo>
                  <a:cubicBezTo>
                    <a:pt x="9" y="0"/>
                    <a:pt x="9" y="0"/>
                    <a:pt x="8" y="1"/>
                  </a:cubicBezTo>
                  <a:cubicBezTo>
                    <a:pt x="9" y="2"/>
                    <a:pt x="9" y="2"/>
                    <a:pt x="9" y="2"/>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0" name="Freeform 114"/>
            <p:cNvSpPr>
              <a:spLocks/>
            </p:cNvSpPr>
            <p:nvPr/>
          </p:nvSpPr>
          <p:spPr bwMode="auto">
            <a:xfrm>
              <a:off x="3087" y="872"/>
              <a:ext cx="156" cy="187"/>
            </a:xfrm>
            <a:custGeom>
              <a:avLst/>
              <a:gdLst>
                <a:gd name="T0" fmla="*/ 48 w 66"/>
                <a:gd name="T1" fmla="*/ 0 h 79"/>
                <a:gd name="T2" fmla="*/ 39 w 66"/>
                <a:gd name="T3" fmla="*/ 0 h 79"/>
                <a:gd name="T4" fmla="*/ 23 w 66"/>
                <a:gd name="T5" fmla="*/ 10 h 79"/>
                <a:gd name="T6" fmla="*/ 26 w 66"/>
                <a:gd name="T7" fmla="*/ 17 h 79"/>
                <a:gd name="T8" fmla="*/ 11 w 66"/>
                <a:gd name="T9" fmla="*/ 23 h 79"/>
                <a:gd name="T10" fmla="*/ 10 w 66"/>
                <a:gd name="T11" fmla="*/ 22 h 79"/>
                <a:gd name="T12" fmla="*/ 5 w 66"/>
                <a:gd name="T13" fmla="*/ 28 h 79"/>
                <a:gd name="T14" fmla="*/ 15 w 66"/>
                <a:gd name="T15" fmla="*/ 39 h 79"/>
                <a:gd name="T16" fmla="*/ 0 w 66"/>
                <a:gd name="T17" fmla="*/ 66 h 79"/>
                <a:gd name="T18" fmla="*/ 13 w 66"/>
                <a:gd name="T19" fmla="*/ 79 h 79"/>
                <a:gd name="T20" fmla="*/ 23 w 66"/>
                <a:gd name="T21" fmla="*/ 76 h 79"/>
                <a:gd name="T22" fmla="*/ 42 w 66"/>
                <a:gd name="T23" fmla="*/ 65 h 79"/>
                <a:gd name="T24" fmla="*/ 46 w 66"/>
                <a:gd name="T25" fmla="*/ 65 h 79"/>
                <a:gd name="T26" fmla="*/ 56 w 66"/>
                <a:gd name="T27" fmla="*/ 62 h 79"/>
                <a:gd name="T28" fmla="*/ 56 w 66"/>
                <a:gd name="T29" fmla="*/ 47 h 79"/>
                <a:gd name="T30" fmla="*/ 56 w 66"/>
                <a:gd name="T31" fmla="*/ 29 h 79"/>
                <a:gd name="T32" fmla="*/ 66 w 66"/>
                <a:gd name="T33" fmla="*/ 22 h 79"/>
                <a:gd name="T34" fmla="*/ 48 w 66"/>
                <a:gd name="T3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79">
                  <a:moveTo>
                    <a:pt x="48" y="0"/>
                  </a:moveTo>
                  <a:cubicBezTo>
                    <a:pt x="45" y="0"/>
                    <a:pt x="42" y="0"/>
                    <a:pt x="39" y="0"/>
                  </a:cubicBezTo>
                  <a:cubicBezTo>
                    <a:pt x="34" y="0"/>
                    <a:pt x="23" y="6"/>
                    <a:pt x="23" y="10"/>
                  </a:cubicBezTo>
                  <a:cubicBezTo>
                    <a:pt x="23" y="13"/>
                    <a:pt x="24" y="14"/>
                    <a:pt x="26" y="17"/>
                  </a:cubicBezTo>
                  <a:cubicBezTo>
                    <a:pt x="23" y="20"/>
                    <a:pt x="14" y="23"/>
                    <a:pt x="11" y="23"/>
                  </a:cubicBezTo>
                  <a:cubicBezTo>
                    <a:pt x="11" y="23"/>
                    <a:pt x="10" y="22"/>
                    <a:pt x="10" y="22"/>
                  </a:cubicBezTo>
                  <a:cubicBezTo>
                    <a:pt x="8" y="22"/>
                    <a:pt x="5" y="23"/>
                    <a:pt x="5" y="28"/>
                  </a:cubicBezTo>
                  <a:cubicBezTo>
                    <a:pt x="5" y="34"/>
                    <a:pt x="10" y="37"/>
                    <a:pt x="15" y="39"/>
                  </a:cubicBezTo>
                  <a:cubicBezTo>
                    <a:pt x="13" y="52"/>
                    <a:pt x="0" y="53"/>
                    <a:pt x="0" y="66"/>
                  </a:cubicBezTo>
                  <a:cubicBezTo>
                    <a:pt x="0" y="73"/>
                    <a:pt x="7" y="79"/>
                    <a:pt x="13" y="79"/>
                  </a:cubicBezTo>
                  <a:cubicBezTo>
                    <a:pt x="16" y="79"/>
                    <a:pt x="21" y="78"/>
                    <a:pt x="23" y="76"/>
                  </a:cubicBezTo>
                  <a:cubicBezTo>
                    <a:pt x="27" y="74"/>
                    <a:pt x="34" y="65"/>
                    <a:pt x="42" y="65"/>
                  </a:cubicBezTo>
                  <a:cubicBezTo>
                    <a:pt x="43" y="65"/>
                    <a:pt x="45" y="65"/>
                    <a:pt x="46" y="65"/>
                  </a:cubicBezTo>
                  <a:cubicBezTo>
                    <a:pt x="50" y="65"/>
                    <a:pt x="54" y="65"/>
                    <a:pt x="56" y="62"/>
                  </a:cubicBezTo>
                  <a:cubicBezTo>
                    <a:pt x="60" y="58"/>
                    <a:pt x="56" y="52"/>
                    <a:pt x="56" y="47"/>
                  </a:cubicBezTo>
                  <a:cubicBezTo>
                    <a:pt x="56" y="47"/>
                    <a:pt x="56" y="33"/>
                    <a:pt x="56" y="29"/>
                  </a:cubicBezTo>
                  <a:cubicBezTo>
                    <a:pt x="56" y="25"/>
                    <a:pt x="66" y="26"/>
                    <a:pt x="66" y="22"/>
                  </a:cubicBezTo>
                  <a:cubicBezTo>
                    <a:pt x="66" y="13"/>
                    <a:pt x="60" y="0"/>
                    <a:pt x="4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1" name="Freeform 115"/>
            <p:cNvSpPr>
              <a:spLocks/>
            </p:cNvSpPr>
            <p:nvPr/>
          </p:nvSpPr>
          <p:spPr bwMode="auto">
            <a:xfrm>
              <a:off x="3191" y="714"/>
              <a:ext cx="33" cy="28"/>
            </a:xfrm>
            <a:custGeom>
              <a:avLst/>
              <a:gdLst>
                <a:gd name="T0" fmla="*/ 14 w 14"/>
                <a:gd name="T1" fmla="*/ 0 h 12"/>
                <a:gd name="T2" fmla="*/ 0 w 14"/>
                <a:gd name="T3" fmla="*/ 6 h 12"/>
                <a:gd name="T4" fmla="*/ 3 w 14"/>
                <a:gd name="T5" fmla="*/ 12 h 12"/>
                <a:gd name="T6" fmla="*/ 14 w 14"/>
                <a:gd name="T7" fmla="*/ 0 h 12"/>
              </a:gdLst>
              <a:ahLst/>
              <a:cxnLst>
                <a:cxn ang="0">
                  <a:pos x="T0" y="T1"/>
                </a:cxn>
                <a:cxn ang="0">
                  <a:pos x="T2" y="T3"/>
                </a:cxn>
                <a:cxn ang="0">
                  <a:pos x="T4" y="T5"/>
                </a:cxn>
                <a:cxn ang="0">
                  <a:pos x="T6" y="T7"/>
                </a:cxn>
              </a:cxnLst>
              <a:rect l="0" t="0" r="r" b="b"/>
              <a:pathLst>
                <a:path w="14" h="12">
                  <a:moveTo>
                    <a:pt x="14" y="0"/>
                  </a:moveTo>
                  <a:cubicBezTo>
                    <a:pt x="9" y="0"/>
                    <a:pt x="0" y="2"/>
                    <a:pt x="0" y="6"/>
                  </a:cubicBezTo>
                  <a:cubicBezTo>
                    <a:pt x="0" y="8"/>
                    <a:pt x="2" y="12"/>
                    <a:pt x="3" y="12"/>
                  </a:cubicBezTo>
                  <a:cubicBezTo>
                    <a:pt x="9" y="12"/>
                    <a:pt x="14" y="6"/>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2" name="Freeform 116"/>
            <p:cNvSpPr>
              <a:spLocks/>
            </p:cNvSpPr>
            <p:nvPr/>
          </p:nvSpPr>
          <p:spPr bwMode="auto">
            <a:xfrm>
              <a:off x="3210" y="697"/>
              <a:ext cx="295" cy="431"/>
            </a:xfrm>
            <a:custGeom>
              <a:avLst/>
              <a:gdLst>
                <a:gd name="T0" fmla="*/ 30 w 125"/>
                <a:gd name="T1" fmla="*/ 0 h 182"/>
                <a:gd name="T2" fmla="*/ 19 w 125"/>
                <a:gd name="T3" fmla="*/ 16 h 182"/>
                <a:gd name="T4" fmla="*/ 14 w 125"/>
                <a:gd name="T5" fmla="*/ 26 h 182"/>
                <a:gd name="T6" fmla="*/ 9 w 125"/>
                <a:gd name="T7" fmla="*/ 24 h 182"/>
                <a:gd name="T8" fmla="*/ 12 w 125"/>
                <a:gd name="T9" fmla="*/ 34 h 182"/>
                <a:gd name="T10" fmla="*/ 9 w 125"/>
                <a:gd name="T11" fmla="*/ 45 h 182"/>
                <a:gd name="T12" fmla="*/ 17 w 125"/>
                <a:gd name="T13" fmla="*/ 54 h 182"/>
                <a:gd name="T14" fmla="*/ 14 w 125"/>
                <a:gd name="T15" fmla="*/ 66 h 182"/>
                <a:gd name="T16" fmla="*/ 19 w 125"/>
                <a:gd name="T17" fmla="*/ 59 h 182"/>
                <a:gd name="T18" fmla="*/ 28 w 125"/>
                <a:gd name="T19" fmla="*/ 71 h 182"/>
                <a:gd name="T20" fmla="*/ 31 w 125"/>
                <a:gd name="T21" fmla="*/ 87 h 182"/>
                <a:gd name="T22" fmla="*/ 48 w 125"/>
                <a:gd name="T23" fmla="*/ 84 h 182"/>
                <a:gd name="T24" fmla="*/ 54 w 125"/>
                <a:gd name="T25" fmla="*/ 98 h 182"/>
                <a:gd name="T26" fmla="*/ 57 w 125"/>
                <a:gd name="T27" fmla="*/ 106 h 182"/>
                <a:gd name="T28" fmla="*/ 37 w 125"/>
                <a:gd name="T29" fmla="*/ 131 h 182"/>
                <a:gd name="T30" fmla="*/ 25 w 125"/>
                <a:gd name="T31" fmla="*/ 150 h 182"/>
                <a:gd name="T32" fmla="*/ 45 w 125"/>
                <a:gd name="T33" fmla="*/ 154 h 182"/>
                <a:gd name="T34" fmla="*/ 56 w 125"/>
                <a:gd name="T35" fmla="*/ 152 h 182"/>
                <a:gd name="T36" fmla="*/ 19 w 125"/>
                <a:gd name="T37" fmla="*/ 178 h 182"/>
                <a:gd name="T38" fmla="*/ 23 w 125"/>
                <a:gd name="T39" fmla="*/ 182 h 182"/>
                <a:gd name="T40" fmla="*/ 38 w 125"/>
                <a:gd name="T41" fmla="*/ 177 h 182"/>
                <a:gd name="T42" fmla="*/ 56 w 125"/>
                <a:gd name="T43" fmla="*/ 172 h 182"/>
                <a:gd name="T44" fmla="*/ 104 w 125"/>
                <a:gd name="T45" fmla="*/ 167 h 182"/>
                <a:gd name="T46" fmla="*/ 119 w 125"/>
                <a:gd name="T47" fmla="*/ 155 h 182"/>
                <a:gd name="T48" fmla="*/ 125 w 125"/>
                <a:gd name="T49" fmla="*/ 132 h 182"/>
                <a:gd name="T50" fmla="*/ 112 w 125"/>
                <a:gd name="T51" fmla="*/ 122 h 182"/>
                <a:gd name="T52" fmla="*/ 110 w 125"/>
                <a:gd name="T53" fmla="*/ 122 h 182"/>
                <a:gd name="T54" fmla="*/ 104 w 125"/>
                <a:gd name="T55" fmla="*/ 122 h 182"/>
                <a:gd name="T56" fmla="*/ 101 w 125"/>
                <a:gd name="T57" fmla="*/ 107 h 182"/>
                <a:gd name="T58" fmla="*/ 64 w 125"/>
                <a:gd name="T59" fmla="*/ 60 h 182"/>
                <a:gd name="T60" fmla="*/ 58 w 125"/>
                <a:gd name="T61" fmla="*/ 60 h 182"/>
                <a:gd name="T62" fmla="*/ 51 w 125"/>
                <a:gd name="T63" fmla="*/ 60 h 182"/>
                <a:gd name="T64" fmla="*/ 70 w 125"/>
                <a:gd name="T65" fmla="*/ 23 h 182"/>
                <a:gd name="T66" fmla="*/ 37 w 125"/>
                <a:gd name="T67" fmla="*/ 19 h 182"/>
                <a:gd name="T68" fmla="*/ 45 w 125"/>
                <a:gd name="T69"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5" h="182">
                  <a:moveTo>
                    <a:pt x="45" y="0"/>
                  </a:moveTo>
                  <a:cubicBezTo>
                    <a:pt x="41" y="0"/>
                    <a:pt x="36" y="0"/>
                    <a:pt x="30" y="0"/>
                  </a:cubicBezTo>
                  <a:cubicBezTo>
                    <a:pt x="27" y="0"/>
                    <a:pt x="21" y="5"/>
                    <a:pt x="21" y="7"/>
                  </a:cubicBezTo>
                  <a:cubicBezTo>
                    <a:pt x="21" y="10"/>
                    <a:pt x="19" y="12"/>
                    <a:pt x="19" y="16"/>
                  </a:cubicBezTo>
                  <a:cubicBezTo>
                    <a:pt x="16" y="16"/>
                    <a:pt x="12" y="18"/>
                    <a:pt x="12" y="23"/>
                  </a:cubicBezTo>
                  <a:cubicBezTo>
                    <a:pt x="12" y="24"/>
                    <a:pt x="13" y="25"/>
                    <a:pt x="14" y="26"/>
                  </a:cubicBezTo>
                  <a:cubicBezTo>
                    <a:pt x="14" y="27"/>
                    <a:pt x="13" y="29"/>
                    <a:pt x="12" y="29"/>
                  </a:cubicBezTo>
                  <a:cubicBezTo>
                    <a:pt x="11" y="29"/>
                    <a:pt x="9" y="27"/>
                    <a:pt x="9" y="24"/>
                  </a:cubicBezTo>
                  <a:cubicBezTo>
                    <a:pt x="0" y="24"/>
                    <a:pt x="0" y="24"/>
                    <a:pt x="0" y="24"/>
                  </a:cubicBezTo>
                  <a:cubicBezTo>
                    <a:pt x="0" y="31"/>
                    <a:pt x="4" y="33"/>
                    <a:pt x="12" y="34"/>
                  </a:cubicBezTo>
                  <a:cubicBezTo>
                    <a:pt x="12" y="38"/>
                    <a:pt x="12" y="38"/>
                    <a:pt x="12" y="38"/>
                  </a:cubicBezTo>
                  <a:cubicBezTo>
                    <a:pt x="12" y="39"/>
                    <a:pt x="9" y="43"/>
                    <a:pt x="9" y="45"/>
                  </a:cubicBezTo>
                  <a:cubicBezTo>
                    <a:pt x="9" y="47"/>
                    <a:pt x="13" y="49"/>
                    <a:pt x="17" y="50"/>
                  </a:cubicBezTo>
                  <a:cubicBezTo>
                    <a:pt x="17" y="54"/>
                    <a:pt x="17" y="54"/>
                    <a:pt x="17" y="54"/>
                  </a:cubicBezTo>
                  <a:cubicBezTo>
                    <a:pt x="15" y="55"/>
                    <a:pt x="14" y="56"/>
                    <a:pt x="14" y="58"/>
                  </a:cubicBezTo>
                  <a:cubicBezTo>
                    <a:pt x="14" y="61"/>
                    <a:pt x="14" y="62"/>
                    <a:pt x="14" y="66"/>
                  </a:cubicBezTo>
                  <a:cubicBezTo>
                    <a:pt x="19" y="66"/>
                    <a:pt x="19" y="66"/>
                    <a:pt x="19" y="66"/>
                  </a:cubicBezTo>
                  <a:cubicBezTo>
                    <a:pt x="18" y="64"/>
                    <a:pt x="16" y="63"/>
                    <a:pt x="19" y="59"/>
                  </a:cubicBezTo>
                  <a:cubicBezTo>
                    <a:pt x="20" y="60"/>
                    <a:pt x="23" y="61"/>
                    <a:pt x="28" y="61"/>
                  </a:cubicBezTo>
                  <a:cubicBezTo>
                    <a:pt x="26" y="65"/>
                    <a:pt x="28" y="66"/>
                    <a:pt x="28" y="71"/>
                  </a:cubicBezTo>
                  <a:cubicBezTo>
                    <a:pt x="28" y="75"/>
                    <a:pt x="22" y="78"/>
                    <a:pt x="22" y="82"/>
                  </a:cubicBezTo>
                  <a:cubicBezTo>
                    <a:pt x="22" y="87"/>
                    <a:pt x="26" y="87"/>
                    <a:pt x="31" y="87"/>
                  </a:cubicBezTo>
                  <a:cubicBezTo>
                    <a:pt x="35" y="87"/>
                    <a:pt x="38" y="84"/>
                    <a:pt x="43" y="84"/>
                  </a:cubicBezTo>
                  <a:cubicBezTo>
                    <a:pt x="45" y="84"/>
                    <a:pt x="46" y="84"/>
                    <a:pt x="48" y="84"/>
                  </a:cubicBezTo>
                  <a:cubicBezTo>
                    <a:pt x="47" y="87"/>
                    <a:pt x="44" y="88"/>
                    <a:pt x="44" y="92"/>
                  </a:cubicBezTo>
                  <a:cubicBezTo>
                    <a:pt x="44" y="96"/>
                    <a:pt x="49" y="98"/>
                    <a:pt x="54" y="98"/>
                  </a:cubicBezTo>
                  <a:cubicBezTo>
                    <a:pt x="55" y="98"/>
                    <a:pt x="56" y="98"/>
                    <a:pt x="57" y="98"/>
                  </a:cubicBezTo>
                  <a:cubicBezTo>
                    <a:pt x="57" y="106"/>
                    <a:pt x="57" y="106"/>
                    <a:pt x="57" y="106"/>
                  </a:cubicBezTo>
                  <a:cubicBezTo>
                    <a:pt x="54" y="111"/>
                    <a:pt x="42" y="116"/>
                    <a:pt x="33" y="116"/>
                  </a:cubicBezTo>
                  <a:cubicBezTo>
                    <a:pt x="33" y="121"/>
                    <a:pt x="37" y="124"/>
                    <a:pt x="37" y="131"/>
                  </a:cubicBezTo>
                  <a:cubicBezTo>
                    <a:pt x="37" y="139"/>
                    <a:pt x="22" y="139"/>
                    <a:pt x="22" y="147"/>
                  </a:cubicBezTo>
                  <a:cubicBezTo>
                    <a:pt x="22" y="148"/>
                    <a:pt x="24" y="150"/>
                    <a:pt x="25" y="150"/>
                  </a:cubicBezTo>
                  <a:cubicBezTo>
                    <a:pt x="28" y="150"/>
                    <a:pt x="27" y="147"/>
                    <a:pt x="30" y="147"/>
                  </a:cubicBezTo>
                  <a:cubicBezTo>
                    <a:pt x="36" y="147"/>
                    <a:pt x="38" y="154"/>
                    <a:pt x="45" y="154"/>
                  </a:cubicBezTo>
                  <a:cubicBezTo>
                    <a:pt x="49" y="154"/>
                    <a:pt x="52" y="151"/>
                    <a:pt x="55" y="148"/>
                  </a:cubicBezTo>
                  <a:cubicBezTo>
                    <a:pt x="55" y="149"/>
                    <a:pt x="56" y="151"/>
                    <a:pt x="56" y="152"/>
                  </a:cubicBezTo>
                  <a:cubicBezTo>
                    <a:pt x="56" y="159"/>
                    <a:pt x="45" y="157"/>
                    <a:pt x="38" y="159"/>
                  </a:cubicBezTo>
                  <a:cubicBezTo>
                    <a:pt x="36" y="159"/>
                    <a:pt x="20" y="176"/>
                    <a:pt x="19" y="178"/>
                  </a:cubicBezTo>
                  <a:cubicBezTo>
                    <a:pt x="19" y="182"/>
                    <a:pt x="19" y="182"/>
                    <a:pt x="19" y="182"/>
                  </a:cubicBezTo>
                  <a:cubicBezTo>
                    <a:pt x="23" y="182"/>
                    <a:pt x="23" y="182"/>
                    <a:pt x="23" y="182"/>
                  </a:cubicBezTo>
                  <a:cubicBezTo>
                    <a:pt x="25" y="179"/>
                    <a:pt x="27" y="177"/>
                    <a:pt x="30" y="177"/>
                  </a:cubicBezTo>
                  <a:cubicBezTo>
                    <a:pt x="38" y="177"/>
                    <a:pt x="38" y="177"/>
                    <a:pt x="38" y="177"/>
                  </a:cubicBezTo>
                  <a:cubicBezTo>
                    <a:pt x="38" y="173"/>
                    <a:pt x="41" y="168"/>
                    <a:pt x="46" y="168"/>
                  </a:cubicBezTo>
                  <a:cubicBezTo>
                    <a:pt x="50" y="168"/>
                    <a:pt x="52" y="172"/>
                    <a:pt x="56" y="172"/>
                  </a:cubicBezTo>
                  <a:cubicBezTo>
                    <a:pt x="64" y="172"/>
                    <a:pt x="78" y="167"/>
                    <a:pt x="83" y="167"/>
                  </a:cubicBezTo>
                  <a:cubicBezTo>
                    <a:pt x="86" y="167"/>
                    <a:pt x="98" y="167"/>
                    <a:pt x="104" y="167"/>
                  </a:cubicBezTo>
                  <a:cubicBezTo>
                    <a:pt x="111" y="167"/>
                    <a:pt x="114" y="164"/>
                    <a:pt x="119" y="159"/>
                  </a:cubicBezTo>
                  <a:cubicBezTo>
                    <a:pt x="119" y="155"/>
                    <a:pt x="119" y="155"/>
                    <a:pt x="119" y="155"/>
                  </a:cubicBezTo>
                  <a:cubicBezTo>
                    <a:pt x="116" y="155"/>
                    <a:pt x="114" y="155"/>
                    <a:pt x="108" y="153"/>
                  </a:cubicBezTo>
                  <a:cubicBezTo>
                    <a:pt x="113" y="146"/>
                    <a:pt x="125" y="141"/>
                    <a:pt x="125" y="132"/>
                  </a:cubicBezTo>
                  <a:cubicBezTo>
                    <a:pt x="125" y="127"/>
                    <a:pt x="121" y="122"/>
                    <a:pt x="114" y="122"/>
                  </a:cubicBezTo>
                  <a:cubicBezTo>
                    <a:pt x="113" y="122"/>
                    <a:pt x="112" y="122"/>
                    <a:pt x="112" y="122"/>
                  </a:cubicBezTo>
                  <a:cubicBezTo>
                    <a:pt x="110" y="122"/>
                    <a:pt x="110" y="122"/>
                    <a:pt x="107" y="124"/>
                  </a:cubicBezTo>
                  <a:cubicBezTo>
                    <a:pt x="110" y="122"/>
                    <a:pt x="110" y="122"/>
                    <a:pt x="110" y="122"/>
                  </a:cubicBezTo>
                  <a:cubicBezTo>
                    <a:pt x="108" y="123"/>
                    <a:pt x="107" y="125"/>
                    <a:pt x="104" y="126"/>
                  </a:cubicBezTo>
                  <a:cubicBezTo>
                    <a:pt x="104" y="122"/>
                    <a:pt x="104" y="122"/>
                    <a:pt x="104" y="122"/>
                  </a:cubicBezTo>
                  <a:cubicBezTo>
                    <a:pt x="105" y="121"/>
                    <a:pt x="106" y="120"/>
                    <a:pt x="106" y="118"/>
                  </a:cubicBezTo>
                  <a:cubicBezTo>
                    <a:pt x="106" y="114"/>
                    <a:pt x="101" y="111"/>
                    <a:pt x="101" y="107"/>
                  </a:cubicBezTo>
                  <a:cubicBezTo>
                    <a:pt x="101" y="94"/>
                    <a:pt x="87" y="91"/>
                    <a:pt x="78" y="82"/>
                  </a:cubicBezTo>
                  <a:cubicBezTo>
                    <a:pt x="72" y="76"/>
                    <a:pt x="74" y="63"/>
                    <a:pt x="64" y="60"/>
                  </a:cubicBezTo>
                  <a:cubicBezTo>
                    <a:pt x="63" y="60"/>
                    <a:pt x="62" y="60"/>
                    <a:pt x="61" y="60"/>
                  </a:cubicBezTo>
                  <a:cubicBezTo>
                    <a:pt x="60" y="60"/>
                    <a:pt x="59" y="60"/>
                    <a:pt x="58" y="60"/>
                  </a:cubicBezTo>
                  <a:cubicBezTo>
                    <a:pt x="57" y="60"/>
                    <a:pt x="57" y="60"/>
                    <a:pt x="56" y="60"/>
                  </a:cubicBezTo>
                  <a:cubicBezTo>
                    <a:pt x="54" y="60"/>
                    <a:pt x="53" y="60"/>
                    <a:pt x="51" y="60"/>
                  </a:cubicBezTo>
                  <a:cubicBezTo>
                    <a:pt x="52" y="58"/>
                    <a:pt x="54" y="56"/>
                    <a:pt x="56" y="55"/>
                  </a:cubicBezTo>
                  <a:cubicBezTo>
                    <a:pt x="56" y="44"/>
                    <a:pt x="72" y="38"/>
                    <a:pt x="70" y="23"/>
                  </a:cubicBezTo>
                  <a:cubicBezTo>
                    <a:pt x="39" y="23"/>
                    <a:pt x="39" y="23"/>
                    <a:pt x="39" y="23"/>
                  </a:cubicBezTo>
                  <a:cubicBezTo>
                    <a:pt x="38" y="22"/>
                    <a:pt x="37" y="21"/>
                    <a:pt x="37" y="19"/>
                  </a:cubicBezTo>
                  <a:cubicBezTo>
                    <a:pt x="39" y="12"/>
                    <a:pt x="50" y="13"/>
                    <a:pt x="50" y="5"/>
                  </a:cubicBezTo>
                  <a:cubicBezTo>
                    <a:pt x="50" y="4"/>
                    <a:pt x="47" y="0"/>
                    <a:pt x="4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3" name="Freeform 117"/>
            <p:cNvSpPr>
              <a:spLocks/>
            </p:cNvSpPr>
            <p:nvPr/>
          </p:nvSpPr>
          <p:spPr bwMode="auto">
            <a:xfrm>
              <a:off x="3274" y="920"/>
              <a:ext cx="14" cy="14"/>
            </a:xfrm>
            <a:custGeom>
              <a:avLst/>
              <a:gdLst>
                <a:gd name="T0" fmla="*/ 6 w 6"/>
                <a:gd name="T1" fmla="*/ 0 h 6"/>
                <a:gd name="T2" fmla="*/ 3 w 6"/>
                <a:gd name="T3" fmla="*/ 0 h 6"/>
                <a:gd name="T4" fmla="*/ 0 w 6"/>
                <a:gd name="T5" fmla="*/ 6 h 6"/>
                <a:gd name="T6" fmla="*/ 5 w 6"/>
                <a:gd name="T7" fmla="*/ 6 h 6"/>
                <a:gd name="T8" fmla="*/ 6 w 6"/>
                <a:gd name="T9" fmla="*/ 0 h 6"/>
              </a:gdLst>
              <a:ahLst/>
              <a:cxnLst>
                <a:cxn ang="0">
                  <a:pos x="T0" y="T1"/>
                </a:cxn>
                <a:cxn ang="0">
                  <a:pos x="T2" y="T3"/>
                </a:cxn>
                <a:cxn ang="0">
                  <a:pos x="T4" y="T5"/>
                </a:cxn>
                <a:cxn ang="0">
                  <a:pos x="T6" y="T7"/>
                </a:cxn>
                <a:cxn ang="0">
                  <a:pos x="T8" y="T9"/>
                </a:cxn>
              </a:cxnLst>
              <a:rect l="0" t="0" r="r" b="b"/>
              <a:pathLst>
                <a:path w="6" h="6">
                  <a:moveTo>
                    <a:pt x="6" y="0"/>
                  </a:moveTo>
                  <a:cubicBezTo>
                    <a:pt x="5" y="0"/>
                    <a:pt x="4" y="0"/>
                    <a:pt x="3" y="0"/>
                  </a:cubicBezTo>
                  <a:cubicBezTo>
                    <a:pt x="0" y="2"/>
                    <a:pt x="0" y="4"/>
                    <a:pt x="0" y="6"/>
                  </a:cubicBezTo>
                  <a:cubicBezTo>
                    <a:pt x="3" y="6"/>
                    <a:pt x="4" y="6"/>
                    <a:pt x="5" y="6"/>
                  </a:cubicBezTo>
                  <a:cubicBezTo>
                    <a:pt x="5" y="4"/>
                    <a:pt x="6" y="2"/>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4" name="Freeform 118"/>
            <p:cNvSpPr>
              <a:spLocks/>
            </p:cNvSpPr>
            <p:nvPr/>
          </p:nvSpPr>
          <p:spPr bwMode="auto">
            <a:xfrm>
              <a:off x="2600" y="260"/>
              <a:ext cx="362" cy="163"/>
            </a:xfrm>
            <a:custGeom>
              <a:avLst/>
              <a:gdLst>
                <a:gd name="T0" fmla="*/ 24 w 153"/>
                <a:gd name="T1" fmla="*/ 0 h 69"/>
                <a:gd name="T2" fmla="*/ 20 w 153"/>
                <a:gd name="T3" fmla="*/ 0 h 69"/>
                <a:gd name="T4" fmla="*/ 10 w 153"/>
                <a:gd name="T5" fmla="*/ 6 h 69"/>
                <a:gd name="T6" fmla="*/ 10 w 153"/>
                <a:gd name="T7" fmla="*/ 10 h 69"/>
                <a:gd name="T8" fmla="*/ 4 w 153"/>
                <a:gd name="T9" fmla="*/ 8 h 69"/>
                <a:gd name="T10" fmla="*/ 0 w 153"/>
                <a:gd name="T11" fmla="*/ 9 h 69"/>
                <a:gd name="T12" fmla="*/ 26 w 153"/>
                <a:gd name="T13" fmla="*/ 21 h 69"/>
                <a:gd name="T14" fmla="*/ 29 w 153"/>
                <a:gd name="T15" fmla="*/ 25 h 69"/>
                <a:gd name="T16" fmla="*/ 1 w 153"/>
                <a:gd name="T17" fmla="*/ 30 h 69"/>
                <a:gd name="T18" fmla="*/ 8 w 153"/>
                <a:gd name="T19" fmla="*/ 32 h 69"/>
                <a:gd name="T20" fmla="*/ 13 w 153"/>
                <a:gd name="T21" fmla="*/ 32 h 69"/>
                <a:gd name="T22" fmla="*/ 19 w 153"/>
                <a:gd name="T23" fmla="*/ 31 h 69"/>
                <a:gd name="T24" fmla="*/ 24 w 153"/>
                <a:gd name="T25" fmla="*/ 32 h 69"/>
                <a:gd name="T26" fmla="*/ 21 w 153"/>
                <a:gd name="T27" fmla="*/ 48 h 69"/>
                <a:gd name="T28" fmla="*/ 16 w 153"/>
                <a:gd name="T29" fmla="*/ 50 h 69"/>
                <a:gd name="T30" fmla="*/ 40 w 153"/>
                <a:gd name="T31" fmla="*/ 60 h 69"/>
                <a:gd name="T32" fmla="*/ 87 w 153"/>
                <a:gd name="T33" fmla="*/ 69 h 69"/>
                <a:gd name="T34" fmla="*/ 128 w 153"/>
                <a:gd name="T35" fmla="*/ 56 h 69"/>
                <a:gd name="T36" fmla="*/ 152 w 153"/>
                <a:gd name="T37" fmla="*/ 37 h 69"/>
                <a:gd name="T38" fmla="*/ 153 w 153"/>
                <a:gd name="T39" fmla="*/ 36 h 69"/>
                <a:gd name="T40" fmla="*/ 133 w 153"/>
                <a:gd name="T41" fmla="*/ 10 h 69"/>
                <a:gd name="T42" fmla="*/ 136 w 153"/>
                <a:gd name="T43" fmla="*/ 5 h 69"/>
                <a:gd name="T44" fmla="*/ 124 w 153"/>
                <a:gd name="T45" fmla="*/ 8 h 69"/>
                <a:gd name="T46" fmla="*/ 114 w 153"/>
                <a:gd name="T47" fmla="*/ 1 h 69"/>
                <a:gd name="T48" fmla="*/ 112 w 153"/>
                <a:gd name="T49" fmla="*/ 2 h 69"/>
                <a:gd name="T50" fmla="*/ 108 w 153"/>
                <a:gd name="T51" fmla="*/ 1 h 69"/>
                <a:gd name="T52" fmla="*/ 106 w 153"/>
                <a:gd name="T53" fmla="*/ 9 h 69"/>
                <a:gd name="T54" fmla="*/ 102 w 153"/>
                <a:gd name="T55" fmla="*/ 7 h 69"/>
                <a:gd name="T56" fmla="*/ 88 w 153"/>
                <a:gd name="T57" fmla="*/ 10 h 69"/>
                <a:gd name="T58" fmla="*/ 71 w 153"/>
                <a:gd name="T59" fmla="*/ 9 h 69"/>
                <a:gd name="T60" fmla="*/ 71 w 153"/>
                <a:gd name="T61" fmla="*/ 14 h 69"/>
                <a:gd name="T62" fmla="*/ 64 w 153"/>
                <a:gd name="T63" fmla="*/ 10 h 69"/>
                <a:gd name="T64" fmla="*/ 51 w 153"/>
                <a:gd name="T65" fmla="*/ 13 h 69"/>
                <a:gd name="T66" fmla="*/ 44 w 153"/>
                <a:gd name="T67" fmla="*/ 9 h 69"/>
                <a:gd name="T68" fmla="*/ 44 w 153"/>
                <a:gd name="T69" fmla="*/ 15 h 69"/>
                <a:gd name="T70" fmla="*/ 35 w 153"/>
                <a:gd name="T71" fmla="*/ 19 h 69"/>
                <a:gd name="T72" fmla="*/ 27 w 153"/>
                <a:gd name="T73" fmla="*/ 8 h 69"/>
                <a:gd name="T74" fmla="*/ 24 w 153"/>
                <a:gd name="T7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69">
                  <a:moveTo>
                    <a:pt x="24" y="0"/>
                  </a:moveTo>
                  <a:cubicBezTo>
                    <a:pt x="22" y="0"/>
                    <a:pt x="21" y="0"/>
                    <a:pt x="20" y="0"/>
                  </a:cubicBezTo>
                  <a:cubicBezTo>
                    <a:pt x="15" y="0"/>
                    <a:pt x="14" y="6"/>
                    <a:pt x="10" y="6"/>
                  </a:cubicBezTo>
                  <a:cubicBezTo>
                    <a:pt x="10" y="8"/>
                    <a:pt x="10" y="9"/>
                    <a:pt x="10" y="10"/>
                  </a:cubicBezTo>
                  <a:cubicBezTo>
                    <a:pt x="8" y="9"/>
                    <a:pt x="6" y="8"/>
                    <a:pt x="4" y="8"/>
                  </a:cubicBezTo>
                  <a:cubicBezTo>
                    <a:pt x="3" y="8"/>
                    <a:pt x="1" y="9"/>
                    <a:pt x="0" y="9"/>
                  </a:cubicBezTo>
                  <a:cubicBezTo>
                    <a:pt x="1" y="15"/>
                    <a:pt x="20" y="21"/>
                    <a:pt x="26" y="21"/>
                  </a:cubicBezTo>
                  <a:cubicBezTo>
                    <a:pt x="26" y="22"/>
                    <a:pt x="27" y="24"/>
                    <a:pt x="29" y="25"/>
                  </a:cubicBezTo>
                  <a:cubicBezTo>
                    <a:pt x="23" y="27"/>
                    <a:pt x="9" y="30"/>
                    <a:pt x="1" y="30"/>
                  </a:cubicBezTo>
                  <a:cubicBezTo>
                    <a:pt x="3" y="32"/>
                    <a:pt x="5" y="32"/>
                    <a:pt x="8" y="32"/>
                  </a:cubicBezTo>
                  <a:cubicBezTo>
                    <a:pt x="10" y="32"/>
                    <a:pt x="12" y="32"/>
                    <a:pt x="13" y="32"/>
                  </a:cubicBezTo>
                  <a:cubicBezTo>
                    <a:pt x="15" y="32"/>
                    <a:pt x="17" y="31"/>
                    <a:pt x="19" y="31"/>
                  </a:cubicBezTo>
                  <a:cubicBezTo>
                    <a:pt x="21" y="31"/>
                    <a:pt x="22" y="31"/>
                    <a:pt x="24" y="32"/>
                  </a:cubicBezTo>
                  <a:cubicBezTo>
                    <a:pt x="23" y="38"/>
                    <a:pt x="21" y="41"/>
                    <a:pt x="21" y="48"/>
                  </a:cubicBezTo>
                  <a:cubicBezTo>
                    <a:pt x="20" y="48"/>
                    <a:pt x="18" y="49"/>
                    <a:pt x="16" y="50"/>
                  </a:cubicBezTo>
                  <a:cubicBezTo>
                    <a:pt x="28" y="50"/>
                    <a:pt x="32" y="58"/>
                    <a:pt x="40" y="60"/>
                  </a:cubicBezTo>
                  <a:cubicBezTo>
                    <a:pt x="54" y="65"/>
                    <a:pt x="68" y="69"/>
                    <a:pt x="87" y="69"/>
                  </a:cubicBezTo>
                  <a:cubicBezTo>
                    <a:pt x="105" y="69"/>
                    <a:pt x="115" y="60"/>
                    <a:pt x="128" y="56"/>
                  </a:cubicBezTo>
                  <a:cubicBezTo>
                    <a:pt x="135" y="54"/>
                    <a:pt x="147" y="45"/>
                    <a:pt x="152" y="37"/>
                  </a:cubicBezTo>
                  <a:cubicBezTo>
                    <a:pt x="153" y="36"/>
                    <a:pt x="153" y="36"/>
                    <a:pt x="153" y="36"/>
                  </a:cubicBezTo>
                  <a:cubicBezTo>
                    <a:pt x="153" y="21"/>
                    <a:pt x="133" y="25"/>
                    <a:pt x="133" y="10"/>
                  </a:cubicBezTo>
                  <a:cubicBezTo>
                    <a:pt x="133" y="8"/>
                    <a:pt x="135" y="6"/>
                    <a:pt x="136" y="5"/>
                  </a:cubicBezTo>
                  <a:cubicBezTo>
                    <a:pt x="132" y="5"/>
                    <a:pt x="128" y="8"/>
                    <a:pt x="124" y="8"/>
                  </a:cubicBezTo>
                  <a:cubicBezTo>
                    <a:pt x="118" y="8"/>
                    <a:pt x="114" y="7"/>
                    <a:pt x="114" y="1"/>
                  </a:cubicBezTo>
                  <a:cubicBezTo>
                    <a:pt x="113" y="1"/>
                    <a:pt x="113" y="2"/>
                    <a:pt x="112" y="2"/>
                  </a:cubicBezTo>
                  <a:cubicBezTo>
                    <a:pt x="111" y="2"/>
                    <a:pt x="110" y="1"/>
                    <a:pt x="108" y="1"/>
                  </a:cubicBezTo>
                  <a:cubicBezTo>
                    <a:pt x="107" y="3"/>
                    <a:pt x="106" y="4"/>
                    <a:pt x="106" y="9"/>
                  </a:cubicBezTo>
                  <a:cubicBezTo>
                    <a:pt x="105" y="7"/>
                    <a:pt x="103" y="7"/>
                    <a:pt x="102" y="7"/>
                  </a:cubicBezTo>
                  <a:cubicBezTo>
                    <a:pt x="98" y="7"/>
                    <a:pt x="93" y="10"/>
                    <a:pt x="88" y="10"/>
                  </a:cubicBezTo>
                  <a:cubicBezTo>
                    <a:pt x="83" y="10"/>
                    <a:pt x="79" y="9"/>
                    <a:pt x="71" y="9"/>
                  </a:cubicBezTo>
                  <a:cubicBezTo>
                    <a:pt x="71" y="10"/>
                    <a:pt x="71" y="12"/>
                    <a:pt x="71" y="14"/>
                  </a:cubicBezTo>
                  <a:cubicBezTo>
                    <a:pt x="69" y="13"/>
                    <a:pt x="68" y="11"/>
                    <a:pt x="64" y="10"/>
                  </a:cubicBezTo>
                  <a:cubicBezTo>
                    <a:pt x="51" y="13"/>
                    <a:pt x="51" y="13"/>
                    <a:pt x="51" y="13"/>
                  </a:cubicBezTo>
                  <a:cubicBezTo>
                    <a:pt x="48" y="13"/>
                    <a:pt x="47" y="11"/>
                    <a:pt x="44" y="9"/>
                  </a:cubicBezTo>
                  <a:cubicBezTo>
                    <a:pt x="43" y="11"/>
                    <a:pt x="43" y="12"/>
                    <a:pt x="44" y="15"/>
                  </a:cubicBezTo>
                  <a:cubicBezTo>
                    <a:pt x="42" y="16"/>
                    <a:pt x="39" y="19"/>
                    <a:pt x="35" y="19"/>
                  </a:cubicBezTo>
                  <a:cubicBezTo>
                    <a:pt x="31" y="19"/>
                    <a:pt x="26" y="12"/>
                    <a:pt x="27" y="8"/>
                  </a:cubicBezTo>
                  <a:cubicBezTo>
                    <a:pt x="26" y="5"/>
                    <a:pt x="24" y="3"/>
                    <a:pt x="2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5" name="Freeform 119"/>
            <p:cNvSpPr>
              <a:spLocks/>
            </p:cNvSpPr>
            <p:nvPr/>
          </p:nvSpPr>
          <p:spPr bwMode="auto">
            <a:xfrm>
              <a:off x="435" y="2246"/>
              <a:ext cx="371" cy="128"/>
            </a:xfrm>
            <a:custGeom>
              <a:avLst/>
              <a:gdLst>
                <a:gd name="T0" fmla="*/ 43 w 157"/>
                <a:gd name="T1" fmla="*/ 0 h 54"/>
                <a:gd name="T2" fmla="*/ 0 w 157"/>
                <a:gd name="T3" fmla="*/ 23 h 54"/>
                <a:gd name="T4" fmla="*/ 5 w 157"/>
                <a:gd name="T5" fmla="*/ 23 h 54"/>
                <a:gd name="T6" fmla="*/ 34 w 157"/>
                <a:gd name="T7" fmla="*/ 11 h 54"/>
                <a:gd name="T8" fmla="*/ 37 w 157"/>
                <a:gd name="T9" fmla="*/ 11 h 54"/>
                <a:gd name="T10" fmla="*/ 42 w 157"/>
                <a:gd name="T11" fmla="*/ 12 h 54"/>
                <a:gd name="T12" fmla="*/ 43 w 157"/>
                <a:gd name="T13" fmla="*/ 18 h 54"/>
                <a:gd name="T14" fmla="*/ 58 w 157"/>
                <a:gd name="T15" fmla="*/ 18 h 54"/>
                <a:gd name="T16" fmla="*/ 77 w 157"/>
                <a:gd name="T17" fmla="*/ 26 h 54"/>
                <a:gd name="T18" fmla="*/ 83 w 157"/>
                <a:gd name="T19" fmla="*/ 25 h 54"/>
                <a:gd name="T20" fmla="*/ 88 w 157"/>
                <a:gd name="T21" fmla="*/ 27 h 54"/>
                <a:gd name="T22" fmla="*/ 93 w 157"/>
                <a:gd name="T23" fmla="*/ 31 h 54"/>
                <a:gd name="T24" fmla="*/ 111 w 157"/>
                <a:gd name="T25" fmla="*/ 42 h 54"/>
                <a:gd name="T26" fmla="*/ 106 w 157"/>
                <a:gd name="T27" fmla="*/ 47 h 54"/>
                <a:gd name="T28" fmla="*/ 106 w 157"/>
                <a:gd name="T29" fmla="*/ 50 h 54"/>
                <a:gd name="T30" fmla="*/ 137 w 157"/>
                <a:gd name="T31" fmla="*/ 54 h 54"/>
                <a:gd name="T32" fmla="*/ 157 w 157"/>
                <a:gd name="T33" fmla="*/ 48 h 54"/>
                <a:gd name="T34" fmla="*/ 145 w 157"/>
                <a:gd name="T35" fmla="*/ 37 h 54"/>
                <a:gd name="T36" fmla="*/ 137 w 157"/>
                <a:gd name="T37" fmla="*/ 37 h 54"/>
                <a:gd name="T38" fmla="*/ 137 w 157"/>
                <a:gd name="T39" fmla="*/ 33 h 54"/>
                <a:gd name="T40" fmla="*/ 104 w 157"/>
                <a:gd name="T41" fmla="*/ 20 h 54"/>
                <a:gd name="T42" fmla="*/ 95 w 157"/>
                <a:gd name="T43" fmla="*/ 13 h 54"/>
                <a:gd name="T44" fmla="*/ 43 w 157"/>
                <a:gd name="T4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7" h="54">
                  <a:moveTo>
                    <a:pt x="43" y="0"/>
                  </a:moveTo>
                  <a:cubicBezTo>
                    <a:pt x="20" y="0"/>
                    <a:pt x="8" y="9"/>
                    <a:pt x="0" y="23"/>
                  </a:cubicBezTo>
                  <a:cubicBezTo>
                    <a:pt x="5" y="23"/>
                    <a:pt x="5" y="23"/>
                    <a:pt x="5" y="23"/>
                  </a:cubicBezTo>
                  <a:cubicBezTo>
                    <a:pt x="10" y="18"/>
                    <a:pt x="24" y="11"/>
                    <a:pt x="34" y="11"/>
                  </a:cubicBezTo>
                  <a:cubicBezTo>
                    <a:pt x="35" y="11"/>
                    <a:pt x="36" y="11"/>
                    <a:pt x="37" y="11"/>
                  </a:cubicBezTo>
                  <a:cubicBezTo>
                    <a:pt x="39" y="11"/>
                    <a:pt x="40" y="11"/>
                    <a:pt x="42" y="12"/>
                  </a:cubicBezTo>
                  <a:cubicBezTo>
                    <a:pt x="40" y="14"/>
                    <a:pt x="40" y="16"/>
                    <a:pt x="43" y="18"/>
                  </a:cubicBezTo>
                  <a:cubicBezTo>
                    <a:pt x="58" y="18"/>
                    <a:pt x="58" y="18"/>
                    <a:pt x="58" y="18"/>
                  </a:cubicBezTo>
                  <a:cubicBezTo>
                    <a:pt x="66" y="18"/>
                    <a:pt x="69" y="26"/>
                    <a:pt x="77" y="26"/>
                  </a:cubicBezTo>
                  <a:cubicBezTo>
                    <a:pt x="79" y="26"/>
                    <a:pt x="81" y="25"/>
                    <a:pt x="83" y="25"/>
                  </a:cubicBezTo>
                  <a:cubicBezTo>
                    <a:pt x="85" y="25"/>
                    <a:pt x="86" y="26"/>
                    <a:pt x="88" y="27"/>
                  </a:cubicBezTo>
                  <a:cubicBezTo>
                    <a:pt x="90" y="28"/>
                    <a:pt x="89" y="31"/>
                    <a:pt x="93" y="31"/>
                  </a:cubicBezTo>
                  <a:cubicBezTo>
                    <a:pt x="95" y="39"/>
                    <a:pt x="104" y="39"/>
                    <a:pt x="111" y="42"/>
                  </a:cubicBezTo>
                  <a:cubicBezTo>
                    <a:pt x="111" y="45"/>
                    <a:pt x="109" y="47"/>
                    <a:pt x="106" y="47"/>
                  </a:cubicBezTo>
                  <a:cubicBezTo>
                    <a:pt x="106" y="48"/>
                    <a:pt x="106" y="49"/>
                    <a:pt x="106" y="50"/>
                  </a:cubicBezTo>
                  <a:cubicBezTo>
                    <a:pt x="116" y="50"/>
                    <a:pt x="125" y="54"/>
                    <a:pt x="137" y="54"/>
                  </a:cubicBezTo>
                  <a:cubicBezTo>
                    <a:pt x="143" y="54"/>
                    <a:pt x="153" y="54"/>
                    <a:pt x="157" y="48"/>
                  </a:cubicBezTo>
                  <a:cubicBezTo>
                    <a:pt x="153" y="46"/>
                    <a:pt x="151" y="39"/>
                    <a:pt x="145" y="37"/>
                  </a:cubicBezTo>
                  <a:cubicBezTo>
                    <a:pt x="137" y="37"/>
                    <a:pt x="137" y="37"/>
                    <a:pt x="137" y="37"/>
                  </a:cubicBezTo>
                  <a:cubicBezTo>
                    <a:pt x="136" y="36"/>
                    <a:pt x="137" y="34"/>
                    <a:pt x="137" y="33"/>
                  </a:cubicBezTo>
                  <a:cubicBezTo>
                    <a:pt x="125" y="33"/>
                    <a:pt x="111" y="27"/>
                    <a:pt x="104" y="20"/>
                  </a:cubicBezTo>
                  <a:cubicBezTo>
                    <a:pt x="103" y="19"/>
                    <a:pt x="99" y="13"/>
                    <a:pt x="95" y="13"/>
                  </a:cubicBezTo>
                  <a:cubicBezTo>
                    <a:pt x="78" y="13"/>
                    <a:pt x="67" y="0"/>
                    <a:pt x="4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6" name="Freeform 120"/>
            <p:cNvSpPr>
              <a:spLocks/>
            </p:cNvSpPr>
            <p:nvPr/>
          </p:nvSpPr>
          <p:spPr bwMode="auto">
            <a:xfrm>
              <a:off x="487" y="2294"/>
              <a:ext cx="19" cy="21"/>
            </a:xfrm>
            <a:custGeom>
              <a:avLst/>
              <a:gdLst>
                <a:gd name="T0" fmla="*/ 6 w 8"/>
                <a:gd name="T1" fmla="*/ 0 h 9"/>
                <a:gd name="T2" fmla="*/ 4 w 8"/>
                <a:gd name="T3" fmla="*/ 0 h 9"/>
                <a:gd name="T4" fmla="*/ 4 w 8"/>
                <a:gd name="T5" fmla="*/ 4 h 9"/>
                <a:gd name="T6" fmla="*/ 0 w 8"/>
                <a:gd name="T7" fmla="*/ 9 h 9"/>
                <a:gd name="T8" fmla="*/ 1 w 8"/>
                <a:gd name="T9" fmla="*/ 9 h 9"/>
                <a:gd name="T10" fmla="*/ 7 w 8"/>
                <a:gd name="T11" fmla="*/ 9 h 9"/>
                <a:gd name="T12" fmla="*/ 7 w 8"/>
                <a:gd name="T13" fmla="*/ 1 h 9"/>
                <a:gd name="T14" fmla="*/ 6 w 8"/>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0"/>
                  </a:moveTo>
                  <a:cubicBezTo>
                    <a:pt x="4" y="0"/>
                    <a:pt x="4" y="0"/>
                    <a:pt x="4" y="0"/>
                  </a:cubicBezTo>
                  <a:cubicBezTo>
                    <a:pt x="4" y="4"/>
                    <a:pt x="4" y="4"/>
                    <a:pt x="4" y="4"/>
                  </a:cubicBezTo>
                  <a:cubicBezTo>
                    <a:pt x="3" y="4"/>
                    <a:pt x="0" y="5"/>
                    <a:pt x="0" y="9"/>
                  </a:cubicBezTo>
                  <a:cubicBezTo>
                    <a:pt x="0" y="9"/>
                    <a:pt x="0" y="9"/>
                    <a:pt x="1" y="9"/>
                  </a:cubicBezTo>
                  <a:cubicBezTo>
                    <a:pt x="4" y="9"/>
                    <a:pt x="7" y="9"/>
                    <a:pt x="7" y="9"/>
                  </a:cubicBezTo>
                  <a:cubicBezTo>
                    <a:pt x="8" y="6"/>
                    <a:pt x="8" y="3"/>
                    <a:pt x="7" y="1"/>
                  </a:cubicBez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7" name="Freeform 121"/>
            <p:cNvSpPr>
              <a:spLocks/>
            </p:cNvSpPr>
            <p:nvPr/>
          </p:nvSpPr>
          <p:spPr bwMode="auto">
            <a:xfrm>
              <a:off x="671" y="2421"/>
              <a:ext cx="62" cy="26"/>
            </a:xfrm>
            <a:custGeom>
              <a:avLst/>
              <a:gdLst>
                <a:gd name="T0" fmla="*/ 6 w 26"/>
                <a:gd name="T1" fmla="*/ 0 h 11"/>
                <a:gd name="T2" fmla="*/ 0 w 26"/>
                <a:gd name="T3" fmla="*/ 3 h 11"/>
                <a:gd name="T4" fmla="*/ 9 w 26"/>
                <a:gd name="T5" fmla="*/ 11 h 11"/>
                <a:gd name="T6" fmla="*/ 26 w 26"/>
                <a:gd name="T7" fmla="*/ 7 h 11"/>
                <a:gd name="T8" fmla="*/ 21 w 26"/>
                <a:gd name="T9" fmla="*/ 3 h 11"/>
                <a:gd name="T10" fmla="*/ 23 w 26"/>
                <a:gd name="T11" fmla="*/ 4 h 11"/>
                <a:gd name="T12" fmla="*/ 6 w 26"/>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26" h="11">
                  <a:moveTo>
                    <a:pt x="6" y="0"/>
                  </a:moveTo>
                  <a:cubicBezTo>
                    <a:pt x="4" y="0"/>
                    <a:pt x="0" y="1"/>
                    <a:pt x="0" y="3"/>
                  </a:cubicBezTo>
                  <a:cubicBezTo>
                    <a:pt x="0" y="7"/>
                    <a:pt x="5" y="11"/>
                    <a:pt x="9" y="11"/>
                  </a:cubicBezTo>
                  <a:cubicBezTo>
                    <a:pt x="15" y="11"/>
                    <a:pt x="20" y="8"/>
                    <a:pt x="26" y="7"/>
                  </a:cubicBezTo>
                  <a:cubicBezTo>
                    <a:pt x="26" y="5"/>
                    <a:pt x="25" y="4"/>
                    <a:pt x="21" y="3"/>
                  </a:cubicBezTo>
                  <a:cubicBezTo>
                    <a:pt x="23" y="4"/>
                    <a:pt x="23" y="4"/>
                    <a:pt x="23" y="4"/>
                  </a:cubicBezTo>
                  <a:cubicBezTo>
                    <a:pt x="19" y="3"/>
                    <a:pt x="12"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8" name="Freeform 122"/>
            <p:cNvSpPr>
              <a:spLocks/>
            </p:cNvSpPr>
            <p:nvPr/>
          </p:nvSpPr>
          <p:spPr bwMode="auto">
            <a:xfrm>
              <a:off x="1066" y="2417"/>
              <a:ext cx="50" cy="21"/>
            </a:xfrm>
            <a:custGeom>
              <a:avLst/>
              <a:gdLst>
                <a:gd name="T0" fmla="*/ 5 w 21"/>
                <a:gd name="T1" fmla="*/ 0 h 9"/>
                <a:gd name="T2" fmla="*/ 0 w 21"/>
                <a:gd name="T3" fmla="*/ 4 h 9"/>
                <a:gd name="T4" fmla="*/ 13 w 21"/>
                <a:gd name="T5" fmla="*/ 9 h 9"/>
                <a:gd name="T6" fmla="*/ 21 w 21"/>
                <a:gd name="T7" fmla="*/ 6 h 9"/>
                <a:gd name="T8" fmla="*/ 5 w 21"/>
                <a:gd name="T9" fmla="*/ 0 h 9"/>
              </a:gdLst>
              <a:ahLst/>
              <a:cxnLst>
                <a:cxn ang="0">
                  <a:pos x="T0" y="T1"/>
                </a:cxn>
                <a:cxn ang="0">
                  <a:pos x="T2" y="T3"/>
                </a:cxn>
                <a:cxn ang="0">
                  <a:pos x="T4" y="T5"/>
                </a:cxn>
                <a:cxn ang="0">
                  <a:pos x="T6" y="T7"/>
                </a:cxn>
                <a:cxn ang="0">
                  <a:pos x="T8" y="T9"/>
                </a:cxn>
              </a:cxnLst>
              <a:rect l="0" t="0" r="r" b="b"/>
              <a:pathLst>
                <a:path w="21" h="9">
                  <a:moveTo>
                    <a:pt x="5" y="0"/>
                  </a:moveTo>
                  <a:cubicBezTo>
                    <a:pt x="4" y="0"/>
                    <a:pt x="0" y="1"/>
                    <a:pt x="0" y="4"/>
                  </a:cubicBezTo>
                  <a:cubicBezTo>
                    <a:pt x="0" y="9"/>
                    <a:pt x="7" y="9"/>
                    <a:pt x="13" y="9"/>
                  </a:cubicBezTo>
                  <a:cubicBezTo>
                    <a:pt x="16" y="9"/>
                    <a:pt x="20" y="9"/>
                    <a:pt x="21" y="6"/>
                  </a:cubicBezTo>
                  <a:cubicBezTo>
                    <a:pt x="20" y="3"/>
                    <a:pt x="7"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49" name="Freeform 123"/>
            <p:cNvSpPr>
              <a:spLocks/>
            </p:cNvSpPr>
            <p:nvPr/>
          </p:nvSpPr>
          <p:spPr bwMode="auto">
            <a:xfrm>
              <a:off x="809" y="2365"/>
              <a:ext cx="212" cy="85"/>
            </a:xfrm>
            <a:custGeom>
              <a:avLst/>
              <a:gdLst>
                <a:gd name="T0" fmla="*/ 20 w 90"/>
                <a:gd name="T1" fmla="*/ 0 h 36"/>
                <a:gd name="T2" fmla="*/ 16 w 90"/>
                <a:gd name="T3" fmla="*/ 4 h 36"/>
                <a:gd name="T4" fmla="*/ 23 w 90"/>
                <a:gd name="T5" fmla="*/ 10 h 36"/>
                <a:gd name="T6" fmla="*/ 26 w 90"/>
                <a:gd name="T7" fmla="*/ 21 h 36"/>
                <a:gd name="T8" fmla="*/ 19 w 90"/>
                <a:gd name="T9" fmla="*/ 22 h 36"/>
                <a:gd name="T10" fmla="*/ 3 w 90"/>
                <a:gd name="T11" fmla="*/ 21 h 36"/>
                <a:gd name="T12" fmla="*/ 0 w 90"/>
                <a:gd name="T13" fmla="*/ 24 h 36"/>
                <a:gd name="T14" fmla="*/ 6 w 90"/>
                <a:gd name="T15" fmla="*/ 32 h 36"/>
                <a:gd name="T16" fmla="*/ 7 w 90"/>
                <a:gd name="T17" fmla="*/ 28 h 36"/>
                <a:gd name="T18" fmla="*/ 9 w 90"/>
                <a:gd name="T19" fmla="*/ 28 h 36"/>
                <a:gd name="T20" fmla="*/ 13 w 90"/>
                <a:gd name="T21" fmla="*/ 28 h 36"/>
                <a:gd name="T22" fmla="*/ 26 w 90"/>
                <a:gd name="T23" fmla="*/ 27 h 36"/>
                <a:gd name="T24" fmla="*/ 37 w 90"/>
                <a:gd name="T25" fmla="*/ 29 h 36"/>
                <a:gd name="T26" fmla="*/ 43 w 90"/>
                <a:gd name="T27" fmla="*/ 36 h 36"/>
                <a:gd name="T28" fmla="*/ 55 w 90"/>
                <a:gd name="T29" fmla="*/ 27 h 36"/>
                <a:gd name="T30" fmla="*/ 61 w 90"/>
                <a:gd name="T31" fmla="*/ 29 h 36"/>
                <a:gd name="T32" fmla="*/ 70 w 90"/>
                <a:gd name="T33" fmla="*/ 25 h 36"/>
                <a:gd name="T34" fmla="*/ 90 w 90"/>
                <a:gd name="T35" fmla="*/ 25 h 36"/>
                <a:gd name="T36" fmla="*/ 75 w 90"/>
                <a:gd name="T37" fmla="*/ 13 h 36"/>
                <a:gd name="T38" fmla="*/ 78 w 90"/>
                <a:gd name="T39" fmla="*/ 16 h 36"/>
                <a:gd name="T40" fmla="*/ 48 w 90"/>
                <a:gd name="T41" fmla="*/ 2 h 36"/>
                <a:gd name="T42" fmla="*/ 33 w 90"/>
                <a:gd name="T43" fmla="*/ 4 h 36"/>
                <a:gd name="T44" fmla="*/ 20 w 90"/>
                <a:gd name="T4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0" h="36">
                  <a:moveTo>
                    <a:pt x="20" y="0"/>
                  </a:moveTo>
                  <a:cubicBezTo>
                    <a:pt x="18" y="0"/>
                    <a:pt x="16" y="2"/>
                    <a:pt x="16" y="4"/>
                  </a:cubicBezTo>
                  <a:cubicBezTo>
                    <a:pt x="16" y="7"/>
                    <a:pt x="19" y="10"/>
                    <a:pt x="23" y="10"/>
                  </a:cubicBezTo>
                  <a:cubicBezTo>
                    <a:pt x="23" y="14"/>
                    <a:pt x="23" y="18"/>
                    <a:pt x="26" y="21"/>
                  </a:cubicBezTo>
                  <a:cubicBezTo>
                    <a:pt x="24" y="22"/>
                    <a:pt x="22" y="22"/>
                    <a:pt x="19" y="22"/>
                  </a:cubicBezTo>
                  <a:cubicBezTo>
                    <a:pt x="15" y="22"/>
                    <a:pt x="10" y="21"/>
                    <a:pt x="3" y="21"/>
                  </a:cubicBezTo>
                  <a:cubicBezTo>
                    <a:pt x="2" y="22"/>
                    <a:pt x="1" y="24"/>
                    <a:pt x="0" y="24"/>
                  </a:cubicBezTo>
                  <a:cubicBezTo>
                    <a:pt x="0" y="27"/>
                    <a:pt x="3" y="31"/>
                    <a:pt x="6" y="32"/>
                  </a:cubicBezTo>
                  <a:cubicBezTo>
                    <a:pt x="6" y="30"/>
                    <a:pt x="7" y="29"/>
                    <a:pt x="7" y="28"/>
                  </a:cubicBezTo>
                  <a:cubicBezTo>
                    <a:pt x="8" y="28"/>
                    <a:pt x="8" y="28"/>
                    <a:pt x="9" y="28"/>
                  </a:cubicBezTo>
                  <a:cubicBezTo>
                    <a:pt x="10" y="28"/>
                    <a:pt x="11" y="28"/>
                    <a:pt x="13" y="28"/>
                  </a:cubicBezTo>
                  <a:cubicBezTo>
                    <a:pt x="16" y="28"/>
                    <a:pt x="21" y="27"/>
                    <a:pt x="26" y="27"/>
                  </a:cubicBezTo>
                  <a:cubicBezTo>
                    <a:pt x="30" y="27"/>
                    <a:pt x="34" y="28"/>
                    <a:pt x="37" y="29"/>
                  </a:cubicBezTo>
                  <a:cubicBezTo>
                    <a:pt x="40" y="31"/>
                    <a:pt x="38" y="36"/>
                    <a:pt x="43" y="36"/>
                  </a:cubicBezTo>
                  <a:cubicBezTo>
                    <a:pt x="49" y="36"/>
                    <a:pt x="48" y="27"/>
                    <a:pt x="55" y="27"/>
                  </a:cubicBezTo>
                  <a:cubicBezTo>
                    <a:pt x="58" y="27"/>
                    <a:pt x="57" y="29"/>
                    <a:pt x="61" y="29"/>
                  </a:cubicBezTo>
                  <a:cubicBezTo>
                    <a:pt x="64" y="29"/>
                    <a:pt x="66" y="27"/>
                    <a:pt x="70" y="25"/>
                  </a:cubicBezTo>
                  <a:cubicBezTo>
                    <a:pt x="90" y="25"/>
                    <a:pt x="90" y="25"/>
                    <a:pt x="90" y="25"/>
                  </a:cubicBezTo>
                  <a:cubicBezTo>
                    <a:pt x="86" y="20"/>
                    <a:pt x="81" y="18"/>
                    <a:pt x="75" y="13"/>
                  </a:cubicBezTo>
                  <a:cubicBezTo>
                    <a:pt x="78" y="16"/>
                    <a:pt x="78" y="16"/>
                    <a:pt x="78" y="16"/>
                  </a:cubicBezTo>
                  <a:cubicBezTo>
                    <a:pt x="69" y="11"/>
                    <a:pt x="65" y="2"/>
                    <a:pt x="48" y="2"/>
                  </a:cubicBezTo>
                  <a:cubicBezTo>
                    <a:pt x="43" y="2"/>
                    <a:pt x="40" y="4"/>
                    <a:pt x="33" y="4"/>
                  </a:cubicBezTo>
                  <a:cubicBezTo>
                    <a:pt x="28" y="4"/>
                    <a:pt x="25" y="0"/>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0" name="Freeform 124"/>
            <p:cNvSpPr>
              <a:spLocks/>
            </p:cNvSpPr>
            <p:nvPr/>
          </p:nvSpPr>
          <p:spPr bwMode="auto">
            <a:xfrm>
              <a:off x="1260" y="2705"/>
              <a:ext cx="26" cy="29"/>
            </a:xfrm>
            <a:custGeom>
              <a:avLst/>
              <a:gdLst>
                <a:gd name="T0" fmla="*/ 11 w 11"/>
                <a:gd name="T1" fmla="*/ 0 h 12"/>
                <a:gd name="T2" fmla="*/ 6 w 11"/>
                <a:gd name="T3" fmla="*/ 0 h 12"/>
                <a:gd name="T4" fmla="*/ 0 w 11"/>
                <a:gd name="T5" fmla="*/ 11 h 12"/>
                <a:gd name="T6" fmla="*/ 0 w 11"/>
                <a:gd name="T7" fmla="*/ 12 h 12"/>
                <a:gd name="T8" fmla="*/ 4 w 11"/>
                <a:gd name="T9" fmla="*/ 11 h 12"/>
                <a:gd name="T10" fmla="*/ 11 w 11"/>
                <a:gd name="T11" fmla="*/ 4 h 12"/>
                <a:gd name="T12" fmla="*/ 11 w 11"/>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11" y="0"/>
                  </a:moveTo>
                  <a:cubicBezTo>
                    <a:pt x="9" y="0"/>
                    <a:pt x="7" y="0"/>
                    <a:pt x="6" y="0"/>
                  </a:cubicBezTo>
                  <a:cubicBezTo>
                    <a:pt x="3" y="0"/>
                    <a:pt x="0" y="6"/>
                    <a:pt x="0" y="11"/>
                  </a:cubicBezTo>
                  <a:cubicBezTo>
                    <a:pt x="0" y="12"/>
                    <a:pt x="0" y="12"/>
                    <a:pt x="0" y="12"/>
                  </a:cubicBezTo>
                  <a:cubicBezTo>
                    <a:pt x="1" y="12"/>
                    <a:pt x="3" y="11"/>
                    <a:pt x="4" y="11"/>
                  </a:cubicBezTo>
                  <a:cubicBezTo>
                    <a:pt x="7" y="11"/>
                    <a:pt x="10" y="6"/>
                    <a:pt x="11" y="4"/>
                  </a:cubicBezTo>
                  <a:cubicBezTo>
                    <a:pt x="11" y="0"/>
                    <a:pt x="11" y="0"/>
                    <a:pt x="1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1" name="Freeform 125"/>
            <p:cNvSpPr>
              <a:spLocks/>
            </p:cNvSpPr>
            <p:nvPr/>
          </p:nvSpPr>
          <p:spPr bwMode="auto">
            <a:xfrm>
              <a:off x="1648" y="3084"/>
              <a:ext cx="85" cy="63"/>
            </a:xfrm>
            <a:custGeom>
              <a:avLst/>
              <a:gdLst>
                <a:gd name="T0" fmla="*/ 12 w 36"/>
                <a:gd name="T1" fmla="*/ 0 h 27"/>
                <a:gd name="T2" fmla="*/ 12 w 36"/>
                <a:gd name="T3" fmla="*/ 0 h 27"/>
                <a:gd name="T4" fmla="*/ 10 w 36"/>
                <a:gd name="T5" fmla="*/ 0 h 27"/>
                <a:gd name="T6" fmla="*/ 0 w 36"/>
                <a:gd name="T7" fmla="*/ 13 h 27"/>
                <a:gd name="T8" fmla="*/ 21 w 36"/>
                <a:gd name="T9" fmla="*/ 27 h 27"/>
                <a:gd name="T10" fmla="*/ 36 w 36"/>
                <a:gd name="T11" fmla="*/ 10 h 27"/>
                <a:gd name="T12" fmla="*/ 32 w 36"/>
                <a:gd name="T13" fmla="*/ 6 h 27"/>
                <a:gd name="T14" fmla="*/ 26 w 36"/>
                <a:gd name="T15" fmla="*/ 8 h 27"/>
                <a:gd name="T16" fmla="*/ 23 w 36"/>
                <a:gd name="T17" fmla="*/ 5 h 27"/>
                <a:gd name="T18" fmla="*/ 12 w 36"/>
                <a:gd name="T19"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7">
                  <a:moveTo>
                    <a:pt x="12" y="0"/>
                  </a:moveTo>
                  <a:cubicBezTo>
                    <a:pt x="12" y="0"/>
                    <a:pt x="12" y="0"/>
                    <a:pt x="12" y="0"/>
                  </a:cubicBezTo>
                  <a:cubicBezTo>
                    <a:pt x="11" y="0"/>
                    <a:pt x="11" y="0"/>
                    <a:pt x="10" y="0"/>
                  </a:cubicBezTo>
                  <a:cubicBezTo>
                    <a:pt x="4" y="0"/>
                    <a:pt x="0" y="5"/>
                    <a:pt x="0" y="13"/>
                  </a:cubicBezTo>
                  <a:cubicBezTo>
                    <a:pt x="0" y="18"/>
                    <a:pt x="13" y="27"/>
                    <a:pt x="21" y="27"/>
                  </a:cubicBezTo>
                  <a:cubicBezTo>
                    <a:pt x="28" y="27"/>
                    <a:pt x="36" y="15"/>
                    <a:pt x="36" y="10"/>
                  </a:cubicBezTo>
                  <a:cubicBezTo>
                    <a:pt x="36" y="9"/>
                    <a:pt x="34" y="6"/>
                    <a:pt x="32" y="6"/>
                  </a:cubicBezTo>
                  <a:cubicBezTo>
                    <a:pt x="30" y="6"/>
                    <a:pt x="28" y="8"/>
                    <a:pt x="26" y="8"/>
                  </a:cubicBezTo>
                  <a:cubicBezTo>
                    <a:pt x="25" y="8"/>
                    <a:pt x="24" y="7"/>
                    <a:pt x="23" y="5"/>
                  </a:cubicBezTo>
                  <a:cubicBezTo>
                    <a:pt x="19" y="5"/>
                    <a:pt x="16" y="2"/>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2" name="Freeform 126"/>
            <p:cNvSpPr>
              <a:spLocks/>
            </p:cNvSpPr>
            <p:nvPr/>
          </p:nvSpPr>
          <p:spPr bwMode="auto">
            <a:xfrm>
              <a:off x="816" y="4690"/>
              <a:ext cx="30" cy="70"/>
            </a:xfrm>
            <a:custGeom>
              <a:avLst/>
              <a:gdLst>
                <a:gd name="T0" fmla="*/ 6 w 13"/>
                <a:gd name="T1" fmla="*/ 0 h 30"/>
                <a:gd name="T2" fmla="*/ 0 w 13"/>
                <a:gd name="T3" fmla="*/ 16 h 30"/>
                <a:gd name="T4" fmla="*/ 0 w 13"/>
                <a:gd name="T5" fmla="*/ 23 h 30"/>
                <a:gd name="T6" fmla="*/ 6 w 13"/>
                <a:gd name="T7" fmla="*/ 30 h 30"/>
                <a:gd name="T8" fmla="*/ 11 w 13"/>
                <a:gd name="T9" fmla="*/ 30 h 30"/>
                <a:gd name="T10" fmla="*/ 11 w 13"/>
                <a:gd name="T11" fmla="*/ 15 h 30"/>
                <a:gd name="T12" fmla="*/ 13 w 13"/>
                <a:gd name="T13" fmla="*/ 9 h 30"/>
                <a:gd name="T14" fmla="*/ 6 w 13"/>
                <a:gd name="T15" fmla="*/ 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30">
                  <a:moveTo>
                    <a:pt x="6" y="0"/>
                  </a:moveTo>
                  <a:cubicBezTo>
                    <a:pt x="3" y="0"/>
                    <a:pt x="0" y="16"/>
                    <a:pt x="0" y="16"/>
                  </a:cubicBezTo>
                  <a:cubicBezTo>
                    <a:pt x="0" y="16"/>
                    <a:pt x="0" y="20"/>
                    <a:pt x="0" y="23"/>
                  </a:cubicBezTo>
                  <a:cubicBezTo>
                    <a:pt x="0" y="25"/>
                    <a:pt x="3" y="30"/>
                    <a:pt x="6" y="30"/>
                  </a:cubicBezTo>
                  <a:cubicBezTo>
                    <a:pt x="11" y="30"/>
                    <a:pt x="11" y="30"/>
                    <a:pt x="11" y="30"/>
                  </a:cubicBezTo>
                  <a:cubicBezTo>
                    <a:pt x="11" y="15"/>
                    <a:pt x="11" y="15"/>
                    <a:pt x="11" y="15"/>
                  </a:cubicBezTo>
                  <a:cubicBezTo>
                    <a:pt x="11" y="13"/>
                    <a:pt x="13" y="12"/>
                    <a:pt x="13" y="9"/>
                  </a:cubicBezTo>
                  <a:cubicBezTo>
                    <a:pt x="13" y="5"/>
                    <a:pt x="11"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3" name="Freeform 127"/>
            <p:cNvSpPr>
              <a:spLocks/>
            </p:cNvSpPr>
            <p:nvPr/>
          </p:nvSpPr>
          <p:spPr bwMode="auto">
            <a:xfrm>
              <a:off x="560" y="2646"/>
              <a:ext cx="1657" cy="2675"/>
            </a:xfrm>
            <a:custGeom>
              <a:avLst/>
              <a:gdLst>
                <a:gd name="T0" fmla="*/ 84 w 701"/>
                <a:gd name="T1" fmla="*/ 33 h 1131"/>
                <a:gd name="T2" fmla="*/ 68 w 701"/>
                <a:gd name="T3" fmla="*/ 61 h 1131"/>
                <a:gd name="T4" fmla="*/ 49 w 701"/>
                <a:gd name="T5" fmla="*/ 72 h 1131"/>
                <a:gd name="T6" fmla="*/ 58 w 701"/>
                <a:gd name="T7" fmla="*/ 120 h 1131"/>
                <a:gd name="T8" fmla="*/ 58 w 701"/>
                <a:gd name="T9" fmla="*/ 123 h 1131"/>
                <a:gd name="T10" fmla="*/ 17 w 701"/>
                <a:gd name="T11" fmla="*/ 177 h 1131"/>
                <a:gd name="T12" fmla="*/ 22 w 701"/>
                <a:gd name="T13" fmla="*/ 229 h 1131"/>
                <a:gd name="T14" fmla="*/ 21 w 701"/>
                <a:gd name="T15" fmla="*/ 293 h 1131"/>
                <a:gd name="T16" fmla="*/ 64 w 701"/>
                <a:gd name="T17" fmla="*/ 374 h 1131"/>
                <a:gd name="T18" fmla="*/ 125 w 701"/>
                <a:gd name="T19" fmla="*/ 443 h 1131"/>
                <a:gd name="T20" fmla="*/ 167 w 701"/>
                <a:gd name="T21" fmla="*/ 549 h 1131"/>
                <a:gd name="T22" fmla="*/ 151 w 701"/>
                <a:gd name="T23" fmla="*/ 647 h 1131"/>
                <a:gd name="T24" fmla="*/ 137 w 701"/>
                <a:gd name="T25" fmla="*/ 749 h 1131"/>
                <a:gd name="T26" fmla="*/ 125 w 701"/>
                <a:gd name="T27" fmla="*/ 820 h 1131"/>
                <a:gd name="T28" fmla="*/ 130 w 701"/>
                <a:gd name="T29" fmla="*/ 859 h 1131"/>
                <a:gd name="T30" fmla="*/ 117 w 701"/>
                <a:gd name="T31" fmla="*/ 945 h 1131"/>
                <a:gd name="T32" fmla="*/ 98 w 701"/>
                <a:gd name="T33" fmla="*/ 947 h 1131"/>
                <a:gd name="T34" fmla="*/ 101 w 701"/>
                <a:gd name="T35" fmla="*/ 1033 h 1131"/>
                <a:gd name="T36" fmla="*/ 106 w 701"/>
                <a:gd name="T37" fmla="*/ 1076 h 1131"/>
                <a:gd name="T38" fmla="*/ 152 w 701"/>
                <a:gd name="T39" fmla="*/ 1102 h 1131"/>
                <a:gd name="T40" fmla="*/ 208 w 701"/>
                <a:gd name="T41" fmla="*/ 1129 h 1131"/>
                <a:gd name="T42" fmla="*/ 249 w 701"/>
                <a:gd name="T43" fmla="*/ 1117 h 1131"/>
                <a:gd name="T44" fmla="*/ 194 w 701"/>
                <a:gd name="T45" fmla="*/ 1022 h 1131"/>
                <a:gd name="T46" fmla="*/ 213 w 701"/>
                <a:gd name="T47" fmla="*/ 941 h 1131"/>
                <a:gd name="T48" fmla="*/ 250 w 701"/>
                <a:gd name="T49" fmla="*/ 876 h 1131"/>
                <a:gd name="T50" fmla="*/ 257 w 701"/>
                <a:gd name="T51" fmla="*/ 872 h 1131"/>
                <a:gd name="T52" fmla="*/ 287 w 701"/>
                <a:gd name="T53" fmla="*/ 846 h 1131"/>
                <a:gd name="T54" fmla="*/ 308 w 701"/>
                <a:gd name="T55" fmla="*/ 809 h 1131"/>
                <a:gd name="T56" fmla="*/ 369 w 701"/>
                <a:gd name="T57" fmla="*/ 782 h 1131"/>
                <a:gd name="T58" fmla="*/ 346 w 701"/>
                <a:gd name="T59" fmla="*/ 731 h 1131"/>
                <a:gd name="T60" fmla="*/ 435 w 701"/>
                <a:gd name="T61" fmla="*/ 699 h 1131"/>
                <a:gd name="T62" fmla="*/ 493 w 701"/>
                <a:gd name="T63" fmla="*/ 627 h 1131"/>
                <a:gd name="T64" fmla="*/ 549 w 701"/>
                <a:gd name="T65" fmla="*/ 547 h 1131"/>
                <a:gd name="T66" fmla="*/ 604 w 701"/>
                <a:gd name="T67" fmla="*/ 524 h 1131"/>
                <a:gd name="T68" fmla="*/ 634 w 701"/>
                <a:gd name="T69" fmla="*/ 454 h 1131"/>
                <a:gd name="T70" fmla="*/ 657 w 701"/>
                <a:gd name="T71" fmla="*/ 371 h 1131"/>
                <a:gd name="T72" fmla="*/ 683 w 701"/>
                <a:gd name="T73" fmla="*/ 263 h 1131"/>
                <a:gd name="T74" fmla="*/ 639 w 701"/>
                <a:gd name="T75" fmla="*/ 237 h 1131"/>
                <a:gd name="T76" fmla="*/ 559 w 701"/>
                <a:gd name="T77" fmla="*/ 229 h 1131"/>
                <a:gd name="T78" fmla="*/ 509 w 701"/>
                <a:gd name="T79" fmla="*/ 195 h 1131"/>
                <a:gd name="T80" fmla="*/ 468 w 701"/>
                <a:gd name="T81" fmla="*/ 215 h 1131"/>
                <a:gd name="T82" fmla="*/ 466 w 701"/>
                <a:gd name="T83" fmla="*/ 155 h 1131"/>
                <a:gd name="T84" fmla="*/ 424 w 701"/>
                <a:gd name="T85" fmla="*/ 106 h 1131"/>
                <a:gd name="T86" fmla="*/ 345 w 701"/>
                <a:gd name="T87" fmla="*/ 81 h 1131"/>
                <a:gd name="T88" fmla="*/ 279 w 701"/>
                <a:gd name="T89" fmla="*/ 31 h 1131"/>
                <a:gd name="T90" fmla="*/ 272 w 701"/>
                <a:gd name="T91" fmla="*/ 24 h 1131"/>
                <a:gd name="T92" fmla="*/ 204 w 701"/>
                <a:gd name="T93" fmla="*/ 28 h 1131"/>
                <a:gd name="T94" fmla="*/ 176 w 701"/>
                <a:gd name="T95" fmla="*/ 15 h 1131"/>
                <a:gd name="T96" fmla="*/ 152 w 701"/>
                <a:gd name="T97" fmla="*/ 50 h 1131"/>
                <a:gd name="T98" fmla="*/ 148 w 701"/>
                <a:gd name="T99" fmla="*/ 0 h 1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01" h="1131">
                  <a:moveTo>
                    <a:pt x="148" y="0"/>
                  </a:moveTo>
                  <a:cubicBezTo>
                    <a:pt x="141" y="0"/>
                    <a:pt x="140" y="8"/>
                    <a:pt x="133" y="10"/>
                  </a:cubicBezTo>
                  <a:cubicBezTo>
                    <a:pt x="120" y="14"/>
                    <a:pt x="111" y="16"/>
                    <a:pt x="99" y="21"/>
                  </a:cubicBezTo>
                  <a:cubicBezTo>
                    <a:pt x="92" y="23"/>
                    <a:pt x="87" y="24"/>
                    <a:pt x="84" y="33"/>
                  </a:cubicBezTo>
                  <a:cubicBezTo>
                    <a:pt x="83" y="37"/>
                    <a:pt x="83" y="44"/>
                    <a:pt x="80" y="46"/>
                  </a:cubicBezTo>
                  <a:cubicBezTo>
                    <a:pt x="76" y="48"/>
                    <a:pt x="71" y="50"/>
                    <a:pt x="71" y="55"/>
                  </a:cubicBezTo>
                  <a:cubicBezTo>
                    <a:pt x="70" y="55"/>
                    <a:pt x="68" y="57"/>
                    <a:pt x="68" y="58"/>
                  </a:cubicBezTo>
                  <a:cubicBezTo>
                    <a:pt x="68" y="59"/>
                    <a:pt x="68" y="60"/>
                    <a:pt x="68" y="61"/>
                  </a:cubicBezTo>
                  <a:cubicBezTo>
                    <a:pt x="66" y="61"/>
                    <a:pt x="66" y="62"/>
                    <a:pt x="65" y="62"/>
                  </a:cubicBezTo>
                  <a:cubicBezTo>
                    <a:pt x="64" y="62"/>
                    <a:pt x="64" y="61"/>
                    <a:pt x="62" y="61"/>
                  </a:cubicBezTo>
                  <a:cubicBezTo>
                    <a:pt x="61" y="62"/>
                    <a:pt x="59" y="63"/>
                    <a:pt x="58" y="64"/>
                  </a:cubicBezTo>
                  <a:cubicBezTo>
                    <a:pt x="55" y="67"/>
                    <a:pt x="51" y="71"/>
                    <a:pt x="49" y="72"/>
                  </a:cubicBezTo>
                  <a:cubicBezTo>
                    <a:pt x="49" y="73"/>
                    <a:pt x="48" y="74"/>
                    <a:pt x="48" y="76"/>
                  </a:cubicBezTo>
                  <a:cubicBezTo>
                    <a:pt x="48" y="85"/>
                    <a:pt x="58" y="84"/>
                    <a:pt x="58" y="95"/>
                  </a:cubicBezTo>
                  <a:cubicBezTo>
                    <a:pt x="58" y="100"/>
                    <a:pt x="55" y="102"/>
                    <a:pt x="55" y="108"/>
                  </a:cubicBezTo>
                  <a:cubicBezTo>
                    <a:pt x="55" y="113"/>
                    <a:pt x="58" y="116"/>
                    <a:pt x="58" y="120"/>
                  </a:cubicBezTo>
                  <a:cubicBezTo>
                    <a:pt x="58" y="121"/>
                    <a:pt x="58" y="122"/>
                    <a:pt x="58" y="123"/>
                  </a:cubicBezTo>
                  <a:cubicBezTo>
                    <a:pt x="58" y="123"/>
                    <a:pt x="58" y="123"/>
                    <a:pt x="58" y="123"/>
                  </a:cubicBezTo>
                  <a:cubicBezTo>
                    <a:pt x="58" y="123"/>
                    <a:pt x="58" y="123"/>
                    <a:pt x="58" y="123"/>
                  </a:cubicBezTo>
                  <a:cubicBezTo>
                    <a:pt x="58" y="123"/>
                    <a:pt x="58" y="123"/>
                    <a:pt x="58" y="123"/>
                  </a:cubicBezTo>
                  <a:cubicBezTo>
                    <a:pt x="56" y="127"/>
                    <a:pt x="56" y="127"/>
                    <a:pt x="56" y="127"/>
                  </a:cubicBezTo>
                  <a:cubicBezTo>
                    <a:pt x="56" y="128"/>
                    <a:pt x="59" y="131"/>
                    <a:pt x="62" y="132"/>
                  </a:cubicBezTo>
                  <a:cubicBezTo>
                    <a:pt x="58" y="146"/>
                    <a:pt x="45" y="143"/>
                    <a:pt x="39" y="154"/>
                  </a:cubicBezTo>
                  <a:cubicBezTo>
                    <a:pt x="35" y="163"/>
                    <a:pt x="31" y="177"/>
                    <a:pt x="17" y="177"/>
                  </a:cubicBezTo>
                  <a:cubicBezTo>
                    <a:pt x="19" y="200"/>
                    <a:pt x="6" y="198"/>
                    <a:pt x="6" y="210"/>
                  </a:cubicBezTo>
                  <a:cubicBezTo>
                    <a:pt x="6" y="218"/>
                    <a:pt x="7" y="228"/>
                    <a:pt x="14" y="228"/>
                  </a:cubicBezTo>
                  <a:cubicBezTo>
                    <a:pt x="16" y="228"/>
                    <a:pt x="17" y="227"/>
                    <a:pt x="18" y="227"/>
                  </a:cubicBezTo>
                  <a:cubicBezTo>
                    <a:pt x="19" y="227"/>
                    <a:pt x="20" y="228"/>
                    <a:pt x="22" y="229"/>
                  </a:cubicBezTo>
                  <a:cubicBezTo>
                    <a:pt x="20" y="237"/>
                    <a:pt x="10" y="239"/>
                    <a:pt x="6" y="247"/>
                  </a:cubicBezTo>
                  <a:cubicBezTo>
                    <a:pt x="4" y="249"/>
                    <a:pt x="0" y="257"/>
                    <a:pt x="0" y="263"/>
                  </a:cubicBezTo>
                  <a:cubicBezTo>
                    <a:pt x="0" y="273"/>
                    <a:pt x="7" y="283"/>
                    <a:pt x="13" y="289"/>
                  </a:cubicBezTo>
                  <a:cubicBezTo>
                    <a:pt x="15" y="291"/>
                    <a:pt x="19" y="290"/>
                    <a:pt x="21" y="293"/>
                  </a:cubicBezTo>
                  <a:cubicBezTo>
                    <a:pt x="23" y="297"/>
                    <a:pt x="24" y="304"/>
                    <a:pt x="27" y="308"/>
                  </a:cubicBezTo>
                  <a:cubicBezTo>
                    <a:pt x="29" y="309"/>
                    <a:pt x="33" y="308"/>
                    <a:pt x="34" y="312"/>
                  </a:cubicBezTo>
                  <a:cubicBezTo>
                    <a:pt x="39" y="322"/>
                    <a:pt x="42" y="328"/>
                    <a:pt x="46" y="341"/>
                  </a:cubicBezTo>
                  <a:cubicBezTo>
                    <a:pt x="49" y="352"/>
                    <a:pt x="60" y="362"/>
                    <a:pt x="64" y="374"/>
                  </a:cubicBezTo>
                  <a:cubicBezTo>
                    <a:pt x="66" y="382"/>
                    <a:pt x="74" y="386"/>
                    <a:pt x="74" y="394"/>
                  </a:cubicBezTo>
                  <a:cubicBezTo>
                    <a:pt x="74" y="401"/>
                    <a:pt x="72" y="407"/>
                    <a:pt x="76" y="411"/>
                  </a:cubicBezTo>
                  <a:cubicBezTo>
                    <a:pt x="86" y="420"/>
                    <a:pt x="93" y="428"/>
                    <a:pt x="108" y="432"/>
                  </a:cubicBezTo>
                  <a:cubicBezTo>
                    <a:pt x="115" y="435"/>
                    <a:pt x="119" y="437"/>
                    <a:pt x="125" y="443"/>
                  </a:cubicBezTo>
                  <a:cubicBezTo>
                    <a:pt x="131" y="449"/>
                    <a:pt x="137" y="448"/>
                    <a:pt x="145" y="451"/>
                  </a:cubicBezTo>
                  <a:cubicBezTo>
                    <a:pt x="154" y="456"/>
                    <a:pt x="162" y="464"/>
                    <a:pt x="167" y="477"/>
                  </a:cubicBezTo>
                  <a:cubicBezTo>
                    <a:pt x="169" y="483"/>
                    <a:pt x="171" y="514"/>
                    <a:pt x="171" y="519"/>
                  </a:cubicBezTo>
                  <a:cubicBezTo>
                    <a:pt x="171" y="528"/>
                    <a:pt x="167" y="542"/>
                    <a:pt x="167" y="549"/>
                  </a:cubicBezTo>
                  <a:cubicBezTo>
                    <a:pt x="167" y="556"/>
                    <a:pt x="167" y="556"/>
                    <a:pt x="167" y="572"/>
                  </a:cubicBezTo>
                  <a:cubicBezTo>
                    <a:pt x="166" y="578"/>
                    <a:pt x="163" y="587"/>
                    <a:pt x="163" y="591"/>
                  </a:cubicBezTo>
                  <a:cubicBezTo>
                    <a:pt x="163" y="592"/>
                    <a:pt x="163" y="594"/>
                    <a:pt x="163" y="596"/>
                  </a:cubicBezTo>
                  <a:cubicBezTo>
                    <a:pt x="163" y="614"/>
                    <a:pt x="151" y="627"/>
                    <a:pt x="151" y="647"/>
                  </a:cubicBezTo>
                  <a:cubicBezTo>
                    <a:pt x="151" y="655"/>
                    <a:pt x="145" y="663"/>
                    <a:pt x="148" y="672"/>
                  </a:cubicBezTo>
                  <a:cubicBezTo>
                    <a:pt x="149" y="712"/>
                    <a:pt x="149" y="712"/>
                    <a:pt x="149" y="712"/>
                  </a:cubicBezTo>
                  <a:cubicBezTo>
                    <a:pt x="146" y="724"/>
                    <a:pt x="146" y="733"/>
                    <a:pt x="142" y="746"/>
                  </a:cubicBezTo>
                  <a:cubicBezTo>
                    <a:pt x="141" y="748"/>
                    <a:pt x="139" y="747"/>
                    <a:pt x="137" y="749"/>
                  </a:cubicBezTo>
                  <a:cubicBezTo>
                    <a:pt x="134" y="753"/>
                    <a:pt x="133" y="760"/>
                    <a:pt x="131" y="764"/>
                  </a:cubicBezTo>
                  <a:cubicBezTo>
                    <a:pt x="127" y="771"/>
                    <a:pt x="119" y="784"/>
                    <a:pt x="119" y="796"/>
                  </a:cubicBezTo>
                  <a:cubicBezTo>
                    <a:pt x="119" y="799"/>
                    <a:pt x="120" y="814"/>
                    <a:pt x="122" y="814"/>
                  </a:cubicBezTo>
                  <a:cubicBezTo>
                    <a:pt x="122" y="814"/>
                    <a:pt x="125" y="817"/>
                    <a:pt x="125" y="820"/>
                  </a:cubicBezTo>
                  <a:cubicBezTo>
                    <a:pt x="125" y="822"/>
                    <a:pt x="123" y="823"/>
                    <a:pt x="120" y="823"/>
                  </a:cubicBezTo>
                  <a:cubicBezTo>
                    <a:pt x="118" y="833"/>
                    <a:pt x="114" y="837"/>
                    <a:pt x="114" y="847"/>
                  </a:cubicBezTo>
                  <a:cubicBezTo>
                    <a:pt x="114" y="853"/>
                    <a:pt x="118" y="865"/>
                    <a:pt x="122" y="865"/>
                  </a:cubicBezTo>
                  <a:cubicBezTo>
                    <a:pt x="125" y="865"/>
                    <a:pt x="126" y="861"/>
                    <a:pt x="130" y="859"/>
                  </a:cubicBezTo>
                  <a:cubicBezTo>
                    <a:pt x="130" y="859"/>
                    <a:pt x="131" y="859"/>
                    <a:pt x="131" y="859"/>
                  </a:cubicBezTo>
                  <a:cubicBezTo>
                    <a:pt x="132" y="859"/>
                    <a:pt x="133" y="859"/>
                    <a:pt x="134" y="859"/>
                  </a:cubicBezTo>
                  <a:cubicBezTo>
                    <a:pt x="134" y="867"/>
                    <a:pt x="134" y="867"/>
                    <a:pt x="134" y="867"/>
                  </a:cubicBezTo>
                  <a:cubicBezTo>
                    <a:pt x="117" y="945"/>
                    <a:pt x="117" y="945"/>
                    <a:pt x="117" y="945"/>
                  </a:cubicBezTo>
                  <a:cubicBezTo>
                    <a:pt x="109" y="945"/>
                    <a:pt x="113" y="936"/>
                    <a:pt x="103" y="936"/>
                  </a:cubicBezTo>
                  <a:cubicBezTo>
                    <a:pt x="101" y="936"/>
                    <a:pt x="99" y="938"/>
                    <a:pt x="99" y="941"/>
                  </a:cubicBezTo>
                  <a:cubicBezTo>
                    <a:pt x="98" y="941"/>
                    <a:pt x="98" y="941"/>
                    <a:pt x="98" y="941"/>
                  </a:cubicBezTo>
                  <a:cubicBezTo>
                    <a:pt x="98" y="947"/>
                    <a:pt x="98" y="947"/>
                    <a:pt x="98" y="947"/>
                  </a:cubicBezTo>
                  <a:cubicBezTo>
                    <a:pt x="99" y="953"/>
                    <a:pt x="105" y="961"/>
                    <a:pt x="105" y="965"/>
                  </a:cubicBezTo>
                  <a:cubicBezTo>
                    <a:pt x="105" y="974"/>
                    <a:pt x="93" y="977"/>
                    <a:pt x="93" y="987"/>
                  </a:cubicBezTo>
                  <a:cubicBezTo>
                    <a:pt x="93" y="996"/>
                    <a:pt x="101" y="1014"/>
                    <a:pt x="101" y="1026"/>
                  </a:cubicBezTo>
                  <a:cubicBezTo>
                    <a:pt x="101" y="1028"/>
                    <a:pt x="101" y="1030"/>
                    <a:pt x="101" y="1033"/>
                  </a:cubicBezTo>
                  <a:cubicBezTo>
                    <a:pt x="101" y="1044"/>
                    <a:pt x="115" y="1042"/>
                    <a:pt x="115" y="1055"/>
                  </a:cubicBezTo>
                  <a:cubicBezTo>
                    <a:pt x="115" y="1058"/>
                    <a:pt x="113" y="1061"/>
                    <a:pt x="112" y="1064"/>
                  </a:cubicBezTo>
                  <a:cubicBezTo>
                    <a:pt x="113" y="1065"/>
                    <a:pt x="114" y="1066"/>
                    <a:pt x="116" y="1067"/>
                  </a:cubicBezTo>
                  <a:cubicBezTo>
                    <a:pt x="115" y="1071"/>
                    <a:pt x="106" y="1071"/>
                    <a:pt x="106" y="1076"/>
                  </a:cubicBezTo>
                  <a:cubicBezTo>
                    <a:pt x="106" y="1077"/>
                    <a:pt x="109" y="1079"/>
                    <a:pt x="111" y="1081"/>
                  </a:cubicBezTo>
                  <a:cubicBezTo>
                    <a:pt x="118" y="1088"/>
                    <a:pt x="122" y="1095"/>
                    <a:pt x="137" y="1095"/>
                  </a:cubicBezTo>
                  <a:cubicBezTo>
                    <a:pt x="137" y="1098"/>
                    <a:pt x="138" y="1102"/>
                    <a:pt x="142" y="1102"/>
                  </a:cubicBezTo>
                  <a:cubicBezTo>
                    <a:pt x="146" y="1102"/>
                    <a:pt x="148" y="1102"/>
                    <a:pt x="152" y="1102"/>
                  </a:cubicBezTo>
                  <a:cubicBezTo>
                    <a:pt x="152" y="1111"/>
                    <a:pt x="164" y="1111"/>
                    <a:pt x="172" y="1114"/>
                  </a:cubicBezTo>
                  <a:cubicBezTo>
                    <a:pt x="180" y="1117"/>
                    <a:pt x="176" y="1131"/>
                    <a:pt x="188" y="1131"/>
                  </a:cubicBezTo>
                  <a:cubicBezTo>
                    <a:pt x="194" y="1131"/>
                    <a:pt x="198" y="1131"/>
                    <a:pt x="203" y="1131"/>
                  </a:cubicBezTo>
                  <a:cubicBezTo>
                    <a:pt x="205" y="1131"/>
                    <a:pt x="207" y="1129"/>
                    <a:pt x="208" y="1129"/>
                  </a:cubicBezTo>
                  <a:cubicBezTo>
                    <a:pt x="211" y="1129"/>
                    <a:pt x="210" y="1129"/>
                    <a:pt x="214" y="1129"/>
                  </a:cubicBezTo>
                  <a:cubicBezTo>
                    <a:pt x="219" y="1129"/>
                    <a:pt x="232" y="1119"/>
                    <a:pt x="240" y="1119"/>
                  </a:cubicBezTo>
                  <a:cubicBezTo>
                    <a:pt x="242" y="1119"/>
                    <a:pt x="243" y="1119"/>
                    <a:pt x="245" y="1119"/>
                  </a:cubicBezTo>
                  <a:cubicBezTo>
                    <a:pt x="246" y="1119"/>
                    <a:pt x="247" y="1119"/>
                    <a:pt x="249" y="1117"/>
                  </a:cubicBezTo>
                  <a:cubicBezTo>
                    <a:pt x="234" y="1110"/>
                    <a:pt x="220" y="1106"/>
                    <a:pt x="208" y="1094"/>
                  </a:cubicBezTo>
                  <a:cubicBezTo>
                    <a:pt x="202" y="1087"/>
                    <a:pt x="202" y="1063"/>
                    <a:pt x="193" y="1058"/>
                  </a:cubicBezTo>
                  <a:cubicBezTo>
                    <a:pt x="189" y="1057"/>
                    <a:pt x="185" y="1051"/>
                    <a:pt x="185" y="1045"/>
                  </a:cubicBezTo>
                  <a:cubicBezTo>
                    <a:pt x="185" y="1035"/>
                    <a:pt x="187" y="1028"/>
                    <a:pt x="194" y="1022"/>
                  </a:cubicBezTo>
                  <a:cubicBezTo>
                    <a:pt x="198" y="1017"/>
                    <a:pt x="207" y="1020"/>
                    <a:pt x="210" y="1013"/>
                  </a:cubicBezTo>
                  <a:cubicBezTo>
                    <a:pt x="214" y="1006"/>
                    <a:pt x="212" y="999"/>
                    <a:pt x="216" y="995"/>
                  </a:cubicBezTo>
                  <a:cubicBezTo>
                    <a:pt x="224" y="987"/>
                    <a:pt x="237" y="986"/>
                    <a:pt x="237" y="971"/>
                  </a:cubicBezTo>
                  <a:cubicBezTo>
                    <a:pt x="237" y="955"/>
                    <a:pt x="213" y="962"/>
                    <a:pt x="213" y="941"/>
                  </a:cubicBezTo>
                  <a:cubicBezTo>
                    <a:pt x="213" y="932"/>
                    <a:pt x="221" y="925"/>
                    <a:pt x="229" y="923"/>
                  </a:cubicBezTo>
                  <a:cubicBezTo>
                    <a:pt x="233" y="922"/>
                    <a:pt x="242" y="922"/>
                    <a:pt x="243" y="916"/>
                  </a:cubicBezTo>
                  <a:cubicBezTo>
                    <a:pt x="246" y="903"/>
                    <a:pt x="246" y="893"/>
                    <a:pt x="256" y="884"/>
                  </a:cubicBezTo>
                  <a:cubicBezTo>
                    <a:pt x="253" y="883"/>
                    <a:pt x="250" y="882"/>
                    <a:pt x="250" y="876"/>
                  </a:cubicBezTo>
                  <a:cubicBezTo>
                    <a:pt x="255" y="876"/>
                    <a:pt x="257" y="881"/>
                    <a:pt x="264" y="881"/>
                  </a:cubicBezTo>
                  <a:cubicBezTo>
                    <a:pt x="265" y="881"/>
                    <a:pt x="269" y="877"/>
                    <a:pt x="269" y="874"/>
                  </a:cubicBezTo>
                  <a:cubicBezTo>
                    <a:pt x="269" y="871"/>
                    <a:pt x="266" y="871"/>
                    <a:pt x="264" y="869"/>
                  </a:cubicBezTo>
                  <a:cubicBezTo>
                    <a:pt x="263" y="869"/>
                    <a:pt x="260" y="872"/>
                    <a:pt x="257" y="872"/>
                  </a:cubicBezTo>
                  <a:cubicBezTo>
                    <a:pt x="252" y="872"/>
                    <a:pt x="246" y="859"/>
                    <a:pt x="246" y="851"/>
                  </a:cubicBezTo>
                  <a:cubicBezTo>
                    <a:pt x="246" y="849"/>
                    <a:pt x="247" y="845"/>
                    <a:pt x="251" y="845"/>
                  </a:cubicBezTo>
                  <a:cubicBezTo>
                    <a:pt x="262" y="845"/>
                    <a:pt x="264" y="852"/>
                    <a:pt x="275" y="852"/>
                  </a:cubicBezTo>
                  <a:cubicBezTo>
                    <a:pt x="279" y="852"/>
                    <a:pt x="287" y="849"/>
                    <a:pt x="287" y="846"/>
                  </a:cubicBezTo>
                  <a:cubicBezTo>
                    <a:pt x="287" y="845"/>
                    <a:pt x="287" y="842"/>
                    <a:pt x="287" y="841"/>
                  </a:cubicBezTo>
                  <a:cubicBezTo>
                    <a:pt x="291" y="833"/>
                    <a:pt x="285" y="817"/>
                    <a:pt x="292" y="811"/>
                  </a:cubicBezTo>
                  <a:cubicBezTo>
                    <a:pt x="294" y="809"/>
                    <a:pt x="297" y="809"/>
                    <a:pt x="300" y="809"/>
                  </a:cubicBezTo>
                  <a:cubicBezTo>
                    <a:pt x="302" y="809"/>
                    <a:pt x="305" y="809"/>
                    <a:pt x="308" y="809"/>
                  </a:cubicBezTo>
                  <a:cubicBezTo>
                    <a:pt x="311" y="809"/>
                    <a:pt x="314" y="810"/>
                    <a:pt x="317" y="810"/>
                  </a:cubicBezTo>
                  <a:cubicBezTo>
                    <a:pt x="319" y="810"/>
                    <a:pt x="321" y="809"/>
                    <a:pt x="323" y="809"/>
                  </a:cubicBezTo>
                  <a:cubicBezTo>
                    <a:pt x="336" y="805"/>
                    <a:pt x="347" y="807"/>
                    <a:pt x="356" y="798"/>
                  </a:cubicBezTo>
                  <a:cubicBezTo>
                    <a:pt x="361" y="793"/>
                    <a:pt x="365" y="790"/>
                    <a:pt x="369" y="782"/>
                  </a:cubicBezTo>
                  <a:cubicBezTo>
                    <a:pt x="372" y="778"/>
                    <a:pt x="372" y="775"/>
                    <a:pt x="372" y="768"/>
                  </a:cubicBezTo>
                  <a:cubicBezTo>
                    <a:pt x="372" y="762"/>
                    <a:pt x="364" y="762"/>
                    <a:pt x="362" y="757"/>
                  </a:cubicBezTo>
                  <a:cubicBezTo>
                    <a:pt x="360" y="750"/>
                    <a:pt x="360" y="744"/>
                    <a:pt x="356" y="740"/>
                  </a:cubicBezTo>
                  <a:cubicBezTo>
                    <a:pt x="354" y="739"/>
                    <a:pt x="346" y="736"/>
                    <a:pt x="346" y="731"/>
                  </a:cubicBezTo>
                  <a:cubicBezTo>
                    <a:pt x="346" y="730"/>
                    <a:pt x="349" y="729"/>
                    <a:pt x="350" y="729"/>
                  </a:cubicBezTo>
                  <a:cubicBezTo>
                    <a:pt x="358" y="729"/>
                    <a:pt x="365" y="735"/>
                    <a:pt x="373" y="735"/>
                  </a:cubicBezTo>
                  <a:cubicBezTo>
                    <a:pt x="376" y="735"/>
                    <a:pt x="388" y="741"/>
                    <a:pt x="397" y="741"/>
                  </a:cubicBezTo>
                  <a:cubicBezTo>
                    <a:pt x="421" y="741"/>
                    <a:pt x="425" y="714"/>
                    <a:pt x="435" y="699"/>
                  </a:cubicBezTo>
                  <a:cubicBezTo>
                    <a:pt x="444" y="685"/>
                    <a:pt x="455" y="683"/>
                    <a:pt x="464" y="669"/>
                  </a:cubicBezTo>
                  <a:cubicBezTo>
                    <a:pt x="469" y="662"/>
                    <a:pt x="468" y="658"/>
                    <a:pt x="472" y="652"/>
                  </a:cubicBezTo>
                  <a:cubicBezTo>
                    <a:pt x="472" y="652"/>
                    <a:pt x="472" y="652"/>
                    <a:pt x="472" y="652"/>
                  </a:cubicBezTo>
                  <a:cubicBezTo>
                    <a:pt x="477" y="641"/>
                    <a:pt x="482" y="632"/>
                    <a:pt x="493" y="627"/>
                  </a:cubicBezTo>
                  <a:cubicBezTo>
                    <a:pt x="493" y="602"/>
                    <a:pt x="493" y="602"/>
                    <a:pt x="493" y="602"/>
                  </a:cubicBezTo>
                  <a:cubicBezTo>
                    <a:pt x="493" y="592"/>
                    <a:pt x="492" y="585"/>
                    <a:pt x="499" y="578"/>
                  </a:cubicBezTo>
                  <a:cubicBezTo>
                    <a:pt x="503" y="573"/>
                    <a:pt x="510" y="573"/>
                    <a:pt x="514" y="567"/>
                  </a:cubicBezTo>
                  <a:cubicBezTo>
                    <a:pt x="524" y="552"/>
                    <a:pt x="537" y="559"/>
                    <a:pt x="549" y="547"/>
                  </a:cubicBezTo>
                  <a:cubicBezTo>
                    <a:pt x="551" y="545"/>
                    <a:pt x="552" y="542"/>
                    <a:pt x="555" y="541"/>
                  </a:cubicBezTo>
                  <a:cubicBezTo>
                    <a:pt x="561" y="538"/>
                    <a:pt x="567" y="538"/>
                    <a:pt x="574" y="538"/>
                  </a:cubicBezTo>
                  <a:cubicBezTo>
                    <a:pt x="576" y="538"/>
                    <a:pt x="578" y="538"/>
                    <a:pt x="581" y="538"/>
                  </a:cubicBezTo>
                  <a:cubicBezTo>
                    <a:pt x="590" y="538"/>
                    <a:pt x="601" y="530"/>
                    <a:pt x="604" y="524"/>
                  </a:cubicBezTo>
                  <a:cubicBezTo>
                    <a:pt x="605" y="522"/>
                    <a:pt x="604" y="515"/>
                    <a:pt x="606" y="512"/>
                  </a:cubicBezTo>
                  <a:cubicBezTo>
                    <a:pt x="614" y="502"/>
                    <a:pt x="617" y="496"/>
                    <a:pt x="625" y="484"/>
                  </a:cubicBezTo>
                  <a:cubicBezTo>
                    <a:pt x="626" y="482"/>
                    <a:pt x="628" y="472"/>
                    <a:pt x="628" y="466"/>
                  </a:cubicBezTo>
                  <a:cubicBezTo>
                    <a:pt x="628" y="462"/>
                    <a:pt x="632" y="457"/>
                    <a:pt x="634" y="454"/>
                  </a:cubicBezTo>
                  <a:cubicBezTo>
                    <a:pt x="635" y="453"/>
                    <a:pt x="637" y="450"/>
                    <a:pt x="637" y="448"/>
                  </a:cubicBezTo>
                  <a:cubicBezTo>
                    <a:pt x="637" y="441"/>
                    <a:pt x="641" y="432"/>
                    <a:pt x="641" y="423"/>
                  </a:cubicBezTo>
                  <a:cubicBezTo>
                    <a:pt x="641" y="410"/>
                    <a:pt x="633" y="393"/>
                    <a:pt x="641" y="385"/>
                  </a:cubicBezTo>
                  <a:cubicBezTo>
                    <a:pt x="646" y="380"/>
                    <a:pt x="652" y="379"/>
                    <a:pt x="657" y="371"/>
                  </a:cubicBezTo>
                  <a:cubicBezTo>
                    <a:pt x="660" y="366"/>
                    <a:pt x="663" y="365"/>
                    <a:pt x="666" y="360"/>
                  </a:cubicBezTo>
                  <a:cubicBezTo>
                    <a:pt x="680" y="338"/>
                    <a:pt x="701" y="328"/>
                    <a:pt x="701" y="289"/>
                  </a:cubicBezTo>
                  <a:cubicBezTo>
                    <a:pt x="701" y="278"/>
                    <a:pt x="699" y="267"/>
                    <a:pt x="688" y="264"/>
                  </a:cubicBezTo>
                  <a:cubicBezTo>
                    <a:pt x="686" y="263"/>
                    <a:pt x="684" y="263"/>
                    <a:pt x="683" y="263"/>
                  </a:cubicBezTo>
                  <a:cubicBezTo>
                    <a:pt x="681" y="263"/>
                    <a:pt x="680" y="263"/>
                    <a:pt x="679" y="263"/>
                  </a:cubicBezTo>
                  <a:cubicBezTo>
                    <a:pt x="677" y="263"/>
                    <a:pt x="676" y="263"/>
                    <a:pt x="674" y="263"/>
                  </a:cubicBezTo>
                  <a:cubicBezTo>
                    <a:pt x="673" y="263"/>
                    <a:pt x="671" y="263"/>
                    <a:pt x="669" y="263"/>
                  </a:cubicBezTo>
                  <a:cubicBezTo>
                    <a:pt x="660" y="260"/>
                    <a:pt x="644" y="245"/>
                    <a:pt x="639" y="237"/>
                  </a:cubicBezTo>
                  <a:cubicBezTo>
                    <a:pt x="633" y="235"/>
                    <a:pt x="624" y="231"/>
                    <a:pt x="614" y="229"/>
                  </a:cubicBezTo>
                  <a:cubicBezTo>
                    <a:pt x="594" y="231"/>
                    <a:pt x="594" y="231"/>
                    <a:pt x="594" y="231"/>
                  </a:cubicBezTo>
                  <a:cubicBezTo>
                    <a:pt x="584" y="231"/>
                    <a:pt x="582" y="223"/>
                    <a:pt x="571" y="223"/>
                  </a:cubicBezTo>
                  <a:cubicBezTo>
                    <a:pt x="566" y="223"/>
                    <a:pt x="564" y="227"/>
                    <a:pt x="559" y="229"/>
                  </a:cubicBezTo>
                  <a:cubicBezTo>
                    <a:pt x="555" y="229"/>
                    <a:pt x="555" y="229"/>
                    <a:pt x="555" y="229"/>
                  </a:cubicBezTo>
                  <a:cubicBezTo>
                    <a:pt x="555" y="224"/>
                    <a:pt x="556" y="220"/>
                    <a:pt x="554" y="215"/>
                  </a:cubicBezTo>
                  <a:cubicBezTo>
                    <a:pt x="553" y="211"/>
                    <a:pt x="548" y="212"/>
                    <a:pt x="544" y="210"/>
                  </a:cubicBezTo>
                  <a:cubicBezTo>
                    <a:pt x="537" y="205"/>
                    <a:pt x="518" y="195"/>
                    <a:pt x="509" y="195"/>
                  </a:cubicBezTo>
                  <a:cubicBezTo>
                    <a:pt x="500" y="195"/>
                    <a:pt x="494" y="207"/>
                    <a:pt x="489" y="215"/>
                  </a:cubicBezTo>
                  <a:cubicBezTo>
                    <a:pt x="487" y="218"/>
                    <a:pt x="485" y="221"/>
                    <a:pt x="483" y="221"/>
                  </a:cubicBezTo>
                  <a:cubicBezTo>
                    <a:pt x="481" y="221"/>
                    <a:pt x="480" y="217"/>
                    <a:pt x="480" y="215"/>
                  </a:cubicBezTo>
                  <a:cubicBezTo>
                    <a:pt x="468" y="215"/>
                    <a:pt x="468" y="215"/>
                    <a:pt x="468" y="215"/>
                  </a:cubicBezTo>
                  <a:cubicBezTo>
                    <a:pt x="467" y="210"/>
                    <a:pt x="464" y="206"/>
                    <a:pt x="459" y="203"/>
                  </a:cubicBezTo>
                  <a:cubicBezTo>
                    <a:pt x="456" y="202"/>
                    <a:pt x="451" y="203"/>
                    <a:pt x="451" y="198"/>
                  </a:cubicBezTo>
                  <a:cubicBezTo>
                    <a:pt x="451" y="182"/>
                    <a:pt x="467" y="176"/>
                    <a:pt x="475" y="166"/>
                  </a:cubicBezTo>
                  <a:cubicBezTo>
                    <a:pt x="475" y="161"/>
                    <a:pt x="468" y="161"/>
                    <a:pt x="466" y="155"/>
                  </a:cubicBezTo>
                  <a:cubicBezTo>
                    <a:pt x="463" y="150"/>
                    <a:pt x="456" y="133"/>
                    <a:pt x="456" y="126"/>
                  </a:cubicBezTo>
                  <a:cubicBezTo>
                    <a:pt x="447" y="124"/>
                    <a:pt x="436" y="107"/>
                    <a:pt x="427" y="107"/>
                  </a:cubicBezTo>
                  <a:cubicBezTo>
                    <a:pt x="426" y="107"/>
                    <a:pt x="425" y="107"/>
                    <a:pt x="424" y="107"/>
                  </a:cubicBezTo>
                  <a:cubicBezTo>
                    <a:pt x="424" y="106"/>
                    <a:pt x="424" y="106"/>
                    <a:pt x="424" y="106"/>
                  </a:cubicBezTo>
                  <a:cubicBezTo>
                    <a:pt x="419" y="106"/>
                    <a:pt x="411" y="101"/>
                    <a:pt x="407" y="100"/>
                  </a:cubicBezTo>
                  <a:cubicBezTo>
                    <a:pt x="393" y="100"/>
                    <a:pt x="393" y="100"/>
                    <a:pt x="393" y="100"/>
                  </a:cubicBezTo>
                  <a:cubicBezTo>
                    <a:pt x="379" y="97"/>
                    <a:pt x="357" y="99"/>
                    <a:pt x="353" y="84"/>
                  </a:cubicBezTo>
                  <a:cubicBezTo>
                    <a:pt x="350" y="84"/>
                    <a:pt x="346" y="83"/>
                    <a:pt x="345" y="81"/>
                  </a:cubicBezTo>
                  <a:cubicBezTo>
                    <a:pt x="339" y="68"/>
                    <a:pt x="334" y="69"/>
                    <a:pt x="324" y="59"/>
                  </a:cubicBezTo>
                  <a:cubicBezTo>
                    <a:pt x="309" y="59"/>
                    <a:pt x="309" y="59"/>
                    <a:pt x="309" y="59"/>
                  </a:cubicBezTo>
                  <a:cubicBezTo>
                    <a:pt x="307" y="52"/>
                    <a:pt x="309" y="44"/>
                    <a:pt x="302" y="42"/>
                  </a:cubicBezTo>
                  <a:cubicBezTo>
                    <a:pt x="294" y="40"/>
                    <a:pt x="283" y="38"/>
                    <a:pt x="279" y="31"/>
                  </a:cubicBezTo>
                  <a:cubicBezTo>
                    <a:pt x="279" y="27"/>
                    <a:pt x="279" y="27"/>
                    <a:pt x="279" y="27"/>
                  </a:cubicBezTo>
                  <a:cubicBezTo>
                    <a:pt x="280" y="27"/>
                    <a:pt x="281" y="27"/>
                    <a:pt x="282" y="27"/>
                  </a:cubicBezTo>
                  <a:cubicBezTo>
                    <a:pt x="283" y="27"/>
                    <a:pt x="286" y="26"/>
                    <a:pt x="287" y="25"/>
                  </a:cubicBezTo>
                  <a:cubicBezTo>
                    <a:pt x="287" y="25"/>
                    <a:pt x="278" y="24"/>
                    <a:pt x="272" y="24"/>
                  </a:cubicBezTo>
                  <a:cubicBezTo>
                    <a:pt x="271" y="25"/>
                    <a:pt x="260" y="25"/>
                    <a:pt x="259" y="27"/>
                  </a:cubicBezTo>
                  <a:cubicBezTo>
                    <a:pt x="256" y="33"/>
                    <a:pt x="251" y="33"/>
                    <a:pt x="243" y="34"/>
                  </a:cubicBezTo>
                  <a:cubicBezTo>
                    <a:pt x="239" y="34"/>
                    <a:pt x="232" y="33"/>
                    <a:pt x="232" y="28"/>
                  </a:cubicBezTo>
                  <a:cubicBezTo>
                    <a:pt x="227" y="28"/>
                    <a:pt x="212" y="28"/>
                    <a:pt x="204" y="28"/>
                  </a:cubicBezTo>
                  <a:cubicBezTo>
                    <a:pt x="200" y="28"/>
                    <a:pt x="197" y="24"/>
                    <a:pt x="197" y="19"/>
                  </a:cubicBezTo>
                  <a:cubicBezTo>
                    <a:pt x="189" y="17"/>
                    <a:pt x="178" y="14"/>
                    <a:pt x="175" y="6"/>
                  </a:cubicBezTo>
                  <a:cubicBezTo>
                    <a:pt x="166" y="5"/>
                    <a:pt x="166" y="5"/>
                    <a:pt x="166" y="5"/>
                  </a:cubicBezTo>
                  <a:cubicBezTo>
                    <a:pt x="166" y="12"/>
                    <a:pt x="174" y="9"/>
                    <a:pt x="176" y="15"/>
                  </a:cubicBezTo>
                  <a:cubicBezTo>
                    <a:pt x="164" y="15"/>
                    <a:pt x="164" y="15"/>
                    <a:pt x="164" y="15"/>
                  </a:cubicBezTo>
                  <a:cubicBezTo>
                    <a:pt x="159" y="19"/>
                    <a:pt x="150" y="18"/>
                    <a:pt x="150" y="25"/>
                  </a:cubicBezTo>
                  <a:cubicBezTo>
                    <a:pt x="150" y="32"/>
                    <a:pt x="157" y="35"/>
                    <a:pt x="157" y="42"/>
                  </a:cubicBezTo>
                  <a:cubicBezTo>
                    <a:pt x="157" y="44"/>
                    <a:pt x="154" y="50"/>
                    <a:pt x="152" y="50"/>
                  </a:cubicBezTo>
                  <a:cubicBezTo>
                    <a:pt x="146" y="50"/>
                    <a:pt x="143" y="40"/>
                    <a:pt x="143" y="34"/>
                  </a:cubicBezTo>
                  <a:cubicBezTo>
                    <a:pt x="143" y="30"/>
                    <a:pt x="146" y="21"/>
                    <a:pt x="148" y="13"/>
                  </a:cubicBezTo>
                  <a:cubicBezTo>
                    <a:pt x="150" y="13"/>
                    <a:pt x="153" y="11"/>
                    <a:pt x="153" y="6"/>
                  </a:cubicBezTo>
                  <a:cubicBezTo>
                    <a:pt x="153" y="6"/>
                    <a:pt x="151" y="0"/>
                    <a:pt x="14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4" name="Freeform 128"/>
            <p:cNvSpPr>
              <a:spLocks/>
            </p:cNvSpPr>
            <p:nvPr/>
          </p:nvSpPr>
          <p:spPr bwMode="auto">
            <a:xfrm>
              <a:off x="662" y="2178"/>
              <a:ext cx="19" cy="23"/>
            </a:xfrm>
            <a:custGeom>
              <a:avLst/>
              <a:gdLst>
                <a:gd name="T0" fmla="*/ 0 w 8"/>
                <a:gd name="T1" fmla="*/ 0 h 10"/>
                <a:gd name="T2" fmla="*/ 0 w 8"/>
                <a:gd name="T3" fmla="*/ 0 h 10"/>
                <a:gd name="T4" fmla="*/ 5 w 8"/>
                <a:gd name="T5" fmla="*/ 10 h 10"/>
                <a:gd name="T6" fmla="*/ 8 w 8"/>
                <a:gd name="T7" fmla="*/ 7 h 10"/>
                <a:gd name="T8" fmla="*/ 2 w 8"/>
                <a:gd name="T9" fmla="*/ 0 h 10"/>
                <a:gd name="T10" fmla="*/ 0 w 8"/>
                <a:gd name="T11" fmla="*/ 0 h 10"/>
              </a:gdLst>
              <a:ahLst/>
              <a:cxnLst>
                <a:cxn ang="0">
                  <a:pos x="T0" y="T1"/>
                </a:cxn>
                <a:cxn ang="0">
                  <a:pos x="T2" y="T3"/>
                </a:cxn>
                <a:cxn ang="0">
                  <a:pos x="T4" y="T5"/>
                </a:cxn>
                <a:cxn ang="0">
                  <a:pos x="T6" y="T7"/>
                </a:cxn>
                <a:cxn ang="0">
                  <a:pos x="T8" y="T9"/>
                </a:cxn>
                <a:cxn ang="0">
                  <a:pos x="T10" y="T11"/>
                </a:cxn>
              </a:cxnLst>
              <a:rect l="0" t="0" r="r" b="b"/>
              <a:pathLst>
                <a:path w="8" h="10">
                  <a:moveTo>
                    <a:pt x="0" y="0"/>
                  </a:moveTo>
                  <a:cubicBezTo>
                    <a:pt x="0" y="0"/>
                    <a:pt x="0" y="0"/>
                    <a:pt x="0" y="0"/>
                  </a:cubicBezTo>
                  <a:cubicBezTo>
                    <a:pt x="0" y="4"/>
                    <a:pt x="0" y="10"/>
                    <a:pt x="5" y="10"/>
                  </a:cubicBezTo>
                  <a:cubicBezTo>
                    <a:pt x="6" y="10"/>
                    <a:pt x="8" y="9"/>
                    <a:pt x="8" y="7"/>
                  </a:cubicBezTo>
                  <a:cubicBezTo>
                    <a:pt x="8" y="4"/>
                    <a:pt x="6" y="1"/>
                    <a:pt x="2"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5" name="Freeform 129"/>
            <p:cNvSpPr>
              <a:spLocks/>
            </p:cNvSpPr>
            <p:nvPr/>
          </p:nvSpPr>
          <p:spPr bwMode="auto">
            <a:xfrm>
              <a:off x="643" y="2107"/>
              <a:ext cx="31" cy="9"/>
            </a:xfrm>
            <a:custGeom>
              <a:avLst/>
              <a:gdLst>
                <a:gd name="T0" fmla="*/ 7 w 13"/>
                <a:gd name="T1" fmla="*/ 0 h 4"/>
                <a:gd name="T2" fmla="*/ 0 w 13"/>
                <a:gd name="T3" fmla="*/ 4 h 4"/>
                <a:gd name="T4" fmla="*/ 8 w 13"/>
                <a:gd name="T5" fmla="*/ 4 h 4"/>
                <a:gd name="T6" fmla="*/ 13 w 13"/>
                <a:gd name="T7" fmla="*/ 4 h 4"/>
                <a:gd name="T8" fmla="*/ 7 w 13"/>
                <a:gd name="T9" fmla="*/ 0 h 4"/>
              </a:gdLst>
              <a:ahLst/>
              <a:cxnLst>
                <a:cxn ang="0">
                  <a:pos x="T0" y="T1"/>
                </a:cxn>
                <a:cxn ang="0">
                  <a:pos x="T2" y="T3"/>
                </a:cxn>
                <a:cxn ang="0">
                  <a:pos x="T4" y="T5"/>
                </a:cxn>
                <a:cxn ang="0">
                  <a:pos x="T6" y="T7"/>
                </a:cxn>
                <a:cxn ang="0">
                  <a:pos x="T8" y="T9"/>
                </a:cxn>
              </a:cxnLst>
              <a:rect l="0" t="0" r="r" b="b"/>
              <a:pathLst>
                <a:path w="13" h="4">
                  <a:moveTo>
                    <a:pt x="7" y="0"/>
                  </a:moveTo>
                  <a:cubicBezTo>
                    <a:pt x="4" y="0"/>
                    <a:pt x="1" y="2"/>
                    <a:pt x="0" y="4"/>
                  </a:cubicBezTo>
                  <a:cubicBezTo>
                    <a:pt x="2" y="4"/>
                    <a:pt x="5" y="4"/>
                    <a:pt x="8" y="4"/>
                  </a:cubicBezTo>
                  <a:cubicBezTo>
                    <a:pt x="10" y="4"/>
                    <a:pt x="12" y="4"/>
                    <a:pt x="13" y="4"/>
                  </a:cubicBezTo>
                  <a:cubicBezTo>
                    <a:pt x="12" y="3"/>
                    <a:pt x="11"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6" name="Freeform 130"/>
            <p:cNvSpPr>
              <a:spLocks/>
            </p:cNvSpPr>
            <p:nvPr/>
          </p:nvSpPr>
          <p:spPr bwMode="auto">
            <a:xfrm>
              <a:off x="697" y="2121"/>
              <a:ext cx="8" cy="12"/>
            </a:xfrm>
            <a:custGeom>
              <a:avLst/>
              <a:gdLst>
                <a:gd name="T0" fmla="*/ 0 w 3"/>
                <a:gd name="T1" fmla="*/ 0 h 5"/>
                <a:gd name="T2" fmla="*/ 3 w 3"/>
                <a:gd name="T3" fmla="*/ 5 h 5"/>
                <a:gd name="T4" fmla="*/ 3 w 3"/>
                <a:gd name="T5" fmla="*/ 5 h 5"/>
                <a:gd name="T6" fmla="*/ 0 w 3"/>
                <a:gd name="T7" fmla="*/ 0 h 5"/>
              </a:gdLst>
              <a:ahLst/>
              <a:cxnLst>
                <a:cxn ang="0">
                  <a:pos x="T0" y="T1"/>
                </a:cxn>
                <a:cxn ang="0">
                  <a:pos x="T2" y="T3"/>
                </a:cxn>
                <a:cxn ang="0">
                  <a:pos x="T4" y="T5"/>
                </a:cxn>
                <a:cxn ang="0">
                  <a:pos x="T6" y="T7"/>
                </a:cxn>
              </a:cxnLst>
              <a:rect l="0" t="0" r="r" b="b"/>
              <a:pathLst>
                <a:path w="3" h="5">
                  <a:moveTo>
                    <a:pt x="0" y="0"/>
                  </a:moveTo>
                  <a:cubicBezTo>
                    <a:pt x="0" y="2"/>
                    <a:pt x="1" y="5"/>
                    <a:pt x="3" y="5"/>
                  </a:cubicBezTo>
                  <a:cubicBezTo>
                    <a:pt x="3" y="5"/>
                    <a:pt x="3" y="5"/>
                    <a:pt x="3" y="5"/>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7" name="Freeform 131"/>
            <p:cNvSpPr>
              <a:spLocks/>
            </p:cNvSpPr>
            <p:nvPr/>
          </p:nvSpPr>
          <p:spPr bwMode="auto">
            <a:xfrm>
              <a:off x="825" y="2310"/>
              <a:ext cx="24" cy="19"/>
            </a:xfrm>
            <a:custGeom>
              <a:avLst/>
              <a:gdLst>
                <a:gd name="T0" fmla="*/ 10 w 10"/>
                <a:gd name="T1" fmla="*/ 0 h 8"/>
                <a:gd name="T2" fmla="*/ 2 w 10"/>
                <a:gd name="T3" fmla="*/ 5 h 8"/>
                <a:gd name="T4" fmla="*/ 0 w 10"/>
                <a:gd name="T5" fmla="*/ 4 h 8"/>
                <a:gd name="T6" fmla="*/ 0 w 10"/>
                <a:gd name="T7" fmla="*/ 7 h 8"/>
                <a:gd name="T8" fmla="*/ 0 w 10"/>
                <a:gd name="T9" fmla="*/ 8 h 8"/>
                <a:gd name="T10" fmla="*/ 2 w 10"/>
                <a:gd name="T11" fmla="*/ 7 h 8"/>
                <a:gd name="T12" fmla="*/ 10 w 10"/>
                <a:gd name="T13" fmla="*/ 4 h 8"/>
                <a:gd name="T14" fmla="*/ 10 w 10"/>
                <a:gd name="T15" fmla="*/ 0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8">
                  <a:moveTo>
                    <a:pt x="10" y="0"/>
                  </a:moveTo>
                  <a:cubicBezTo>
                    <a:pt x="9" y="2"/>
                    <a:pt x="5" y="5"/>
                    <a:pt x="2" y="5"/>
                  </a:cubicBezTo>
                  <a:cubicBezTo>
                    <a:pt x="1" y="5"/>
                    <a:pt x="0" y="4"/>
                    <a:pt x="0" y="4"/>
                  </a:cubicBezTo>
                  <a:cubicBezTo>
                    <a:pt x="0" y="5"/>
                    <a:pt x="0" y="6"/>
                    <a:pt x="0" y="7"/>
                  </a:cubicBezTo>
                  <a:cubicBezTo>
                    <a:pt x="0" y="8"/>
                    <a:pt x="0" y="8"/>
                    <a:pt x="0" y="8"/>
                  </a:cubicBezTo>
                  <a:cubicBezTo>
                    <a:pt x="1" y="8"/>
                    <a:pt x="2" y="7"/>
                    <a:pt x="2" y="7"/>
                  </a:cubicBezTo>
                  <a:cubicBezTo>
                    <a:pt x="5" y="7"/>
                    <a:pt x="8" y="6"/>
                    <a:pt x="10" y="4"/>
                  </a:cubicBez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8" name="Freeform 132"/>
            <p:cNvSpPr>
              <a:spLocks/>
            </p:cNvSpPr>
            <p:nvPr/>
          </p:nvSpPr>
          <p:spPr bwMode="auto">
            <a:xfrm>
              <a:off x="-988" y="1163"/>
              <a:ext cx="2054" cy="1008"/>
            </a:xfrm>
            <a:custGeom>
              <a:avLst/>
              <a:gdLst>
                <a:gd name="T0" fmla="*/ 24 w 869"/>
                <a:gd name="T1" fmla="*/ 7 h 426"/>
                <a:gd name="T2" fmla="*/ 31 w 869"/>
                <a:gd name="T3" fmla="*/ 19 h 426"/>
                <a:gd name="T4" fmla="*/ 1 w 869"/>
                <a:gd name="T5" fmla="*/ 28 h 426"/>
                <a:gd name="T6" fmla="*/ 10 w 869"/>
                <a:gd name="T7" fmla="*/ 159 h 426"/>
                <a:gd name="T8" fmla="*/ 56 w 869"/>
                <a:gd name="T9" fmla="*/ 256 h 426"/>
                <a:gd name="T10" fmla="*/ 147 w 869"/>
                <a:gd name="T11" fmla="*/ 302 h 426"/>
                <a:gd name="T12" fmla="*/ 248 w 869"/>
                <a:gd name="T13" fmla="*/ 315 h 426"/>
                <a:gd name="T14" fmla="*/ 319 w 869"/>
                <a:gd name="T15" fmla="*/ 362 h 426"/>
                <a:gd name="T16" fmla="*/ 410 w 869"/>
                <a:gd name="T17" fmla="*/ 410 h 426"/>
                <a:gd name="T18" fmla="*/ 427 w 869"/>
                <a:gd name="T19" fmla="*/ 371 h 426"/>
                <a:gd name="T20" fmla="*/ 436 w 869"/>
                <a:gd name="T21" fmla="*/ 371 h 426"/>
                <a:gd name="T22" fmla="*/ 485 w 869"/>
                <a:gd name="T23" fmla="*/ 354 h 426"/>
                <a:gd name="T24" fmla="*/ 531 w 869"/>
                <a:gd name="T25" fmla="*/ 360 h 426"/>
                <a:gd name="T26" fmla="*/ 523 w 869"/>
                <a:gd name="T27" fmla="*/ 344 h 426"/>
                <a:gd name="T28" fmla="*/ 568 w 869"/>
                <a:gd name="T29" fmla="*/ 339 h 426"/>
                <a:gd name="T30" fmla="*/ 633 w 869"/>
                <a:gd name="T31" fmla="*/ 394 h 426"/>
                <a:gd name="T32" fmla="*/ 671 w 869"/>
                <a:gd name="T33" fmla="*/ 405 h 426"/>
                <a:gd name="T34" fmla="*/ 665 w 869"/>
                <a:gd name="T35" fmla="*/ 382 h 426"/>
                <a:gd name="T36" fmla="*/ 705 w 869"/>
                <a:gd name="T37" fmla="*/ 279 h 426"/>
                <a:gd name="T38" fmla="*/ 733 w 869"/>
                <a:gd name="T39" fmla="*/ 260 h 426"/>
                <a:gd name="T40" fmla="*/ 729 w 869"/>
                <a:gd name="T41" fmla="*/ 252 h 426"/>
                <a:gd name="T42" fmla="*/ 735 w 869"/>
                <a:gd name="T43" fmla="*/ 235 h 426"/>
                <a:gd name="T44" fmla="*/ 731 w 869"/>
                <a:gd name="T45" fmla="*/ 222 h 426"/>
                <a:gd name="T46" fmla="*/ 735 w 869"/>
                <a:gd name="T47" fmla="*/ 214 h 426"/>
                <a:gd name="T48" fmla="*/ 749 w 869"/>
                <a:gd name="T49" fmla="*/ 202 h 426"/>
                <a:gd name="T50" fmla="*/ 751 w 869"/>
                <a:gd name="T51" fmla="*/ 193 h 426"/>
                <a:gd name="T52" fmla="*/ 764 w 869"/>
                <a:gd name="T53" fmla="*/ 160 h 426"/>
                <a:gd name="T54" fmla="*/ 785 w 869"/>
                <a:gd name="T55" fmla="*/ 157 h 426"/>
                <a:gd name="T56" fmla="*/ 810 w 869"/>
                <a:gd name="T57" fmla="*/ 147 h 426"/>
                <a:gd name="T58" fmla="*/ 827 w 869"/>
                <a:gd name="T59" fmla="*/ 141 h 426"/>
                <a:gd name="T60" fmla="*/ 814 w 869"/>
                <a:gd name="T61" fmla="*/ 131 h 426"/>
                <a:gd name="T62" fmla="*/ 852 w 869"/>
                <a:gd name="T63" fmla="*/ 96 h 426"/>
                <a:gd name="T64" fmla="*/ 861 w 869"/>
                <a:gd name="T65" fmla="*/ 50 h 426"/>
                <a:gd name="T66" fmla="*/ 857 w 869"/>
                <a:gd name="T67" fmla="*/ 38 h 426"/>
                <a:gd name="T68" fmla="*/ 843 w 869"/>
                <a:gd name="T69" fmla="*/ 38 h 426"/>
                <a:gd name="T70" fmla="*/ 809 w 869"/>
                <a:gd name="T71" fmla="*/ 76 h 426"/>
                <a:gd name="T72" fmla="*/ 768 w 869"/>
                <a:gd name="T73" fmla="*/ 78 h 426"/>
                <a:gd name="T74" fmla="*/ 702 w 869"/>
                <a:gd name="T75" fmla="*/ 117 h 426"/>
                <a:gd name="T76" fmla="*/ 677 w 869"/>
                <a:gd name="T77" fmla="*/ 120 h 426"/>
                <a:gd name="T78" fmla="*/ 681 w 869"/>
                <a:gd name="T79" fmla="*/ 130 h 426"/>
                <a:gd name="T80" fmla="*/ 677 w 869"/>
                <a:gd name="T81" fmla="*/ 132 h 426"/>
                <a:gd name="T82" fmla="*/ 632 w 869"/>
                <a:gd name="T83" fmla="*/ 148 h 426"/>
                <a:gd name="T84" fmla="*/ 624 w 869"/>
                <a:gd name="T85" fmla="*/ 135 h 426"/>
                <a:gd name="T86" fmla="*/ 618 w 869"/>
                <a:gd name="T87" fmla="*/ 104 h 426"/>
                <a:gd name="T88" fmla="*/ 581 w 869"/>
                <a:gd name="T89" fmla="*/ 83 h 426"/>
                <a:gd name="T90" fmla="*/ 565 w 869"/>
                <a:gd name="T91" fmla="*/ 146 h 426"/>
                <a:gd name="T92" fmla="*/ 553 w 869"/>
                <a:gd name="T93" fmla="*/ 90 h 426"/>
                <a:gd name="T94" fmla="*/ 610 w 869"/>
                <a:gd name="T95" fmla="*/ 65 h 426"/>
                <a:gd name="T96" fmla="*/ 566 w 869"/>
                <a:gd name="T97" fmla="*/ 57 h 426"/>
                <a:gd name="T98" fmla="*/ 552 w 869"/>
                <a:gd name="T99" fmla="*/ 37 h 426"/>
                <a:gd name="T100" fmla="*/ 506 w 869"/>
                <a:gd name="T101" fmla="*/ 51 h 426"/>
                <a:gd name="T102" fmla="*/ 530 w 869"/>
                <a:gd name="T103" fmla="*/ 24 h 426"/>
                <a:gd name="T104" fmla="*/ 447 w 869"/>
                <a:gd name="T105" fmla="*/ 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9" h="426">
                  <a:moveTo>
                    <a:pt x="447" y="0"/>
                  </a:moveTo>
                  <a:cubicBezTo>
                    <a:pt x="447" y="7"/>
                    <a:pt x="447" y="7"/>
                    <a:pt x="447" y="7"/>
                  </a:cubicBezTo>
                  <a:cubicBezTo>
                    <a:pt x="24" y="7"/>
                    <a:pt x="24" y="7"/>
                    <a:pt x="24" y="7"/>
                  </a:cubicBezTo>
                  <a:cubicBezTo>
                    <a:pt x="25" y="7"/>
                    <a:pt x="25" y="7"/>
                    <a:pt x="25" y="7"/>
                  </a:cubicBezTo>
                  <a:cubicBezTo>
                    <a:pt x="25" y="7"/>
                    <a:pt x="24" y="7"/>
                    <a:pt x="24" y="7"/>
                  </a:cubicBezTo>
                  <a:cubicBezTo>
                    <a:pt x="27" y="12"/>
                    <a:pt x="31" y="14"/>
                    <a:pt x="31" y="19"/>
                  </a:cubicBezTo>
                  <a:cubicBezTo>
                    <a:pt x="31" y="24"/>
                    <a:pt x="27" y="30"/>
                    <a:pt x="24" y="33"/>
                  </a:cubicBezTo>
                  <a:cubicBezTo>
                    <a:pt x="21" y="28"/>
                    <a:pt x="17" y="24"/>
                    <a:pt x="9" y="24"/>
                  </a:cubicBezTo>
                  <a:cubicBezTo>
                    <a:pt x="7" y="24"/>
                    <a:pt x="1" y="25"/>
                    <a:pt x="1" y="28"/>
                  </a:cubicBezTo>
                  <a:cubicBezTo>
                    <a:pt x="1" y="39"/>
                    <a:pt x="14" y="44"/>
                    <a:pt x="14" y="56"/>
                  </a:cubicBezTo>
                  <a:cubicBezTo>
                    <a:pt x="14" y="72"/>
                    <a:pt x="0" y="102"/>
                    <a:pt x="5" y="115"/>
                  </a:cubicBezTo>
                  <a:cubicBezTo>
                    <a:pt x="10" y="128"/>
                    <a:pt x="4" y="148"/>
                    <a:pt x="10" y="159"/>
                  </a:cubicBezTo>
                  <a:cubicBezTo>
                    <a:pt x="7" y="161"/>
                    <a:pt x="2" y="165"/>
                    <a:pt x="5" y="169"/>
                  </a:cubicBezTo>
                  <a:cubicBezTo>
                    <a:pt x="14" y="185"/>
                    <a:pt x="26" y="208"/>
                    <a:pt x="37" y="210"/>
                  </a:cubicBezTo>
                  <a:cubicBezTo>
                    <a:pt x="34" y="232"/>
                    <a:pt x="49" y="238"/>
                    <a:pt x="56" y="256"/>
                  </a:cubicBezTo>
                  <a:cubicBezTo>
                    <a:pt x="58" y="261"/>
                    <a:pt x="56" y="267"/>
                    <a:pt x="60" y="268"/>
                  </a:cubicBezTo>
                  <a:cubicBezTo>
                    <a:pt x="79" y="275"/>
                    <a:pt x="106" y="287"/>
                    <a:pt x="114" y="302"/>
                  </a:cubicBezTo>
                  <a:cubicBezTo>
                    <a:pt x="147" y="302"/>
                    <a:pt x="147" y="302"/>
                    <a:pt x="147" y="302"/>
                  </a:cubicBezTo>
                  <a:cubicBezTo>
                    <a:pt x="204" y="321"/>
                    <a:pt x="204" y="321"/>
                    <a:pt x="204" y="321"/>
                  </a:cubicBezTo>
                  <a:cubicBezTo>
                    <a:pt x="248" y="321"/>
                    <a:pt x="248" y="321"/>
                    <a:pt x="248" y="321"/>
                  </a:cubicBezTo>
                  <a:cubicBezTo>
                    <a:pt x="248" y="315"/>
                    <a:pt x="248" y="315"/>
                    <a:pt x="248" y="315"/>
                  </a:cubicBezTo>
                  <a:cubicBezTo>
                    <a:pt x="258" y="315"/>
                    <a:pt x="258" y="315"/>
                    <a:pt x="258" y="315"/>
                  </a:cubicBezTo>
                  <a:cubicBezTo>
                    <a:pt x="276" y="319"/>
                    <a:pt x="286" y="321"/>
                    <a:pt x="295" y="337"/>
                  </a:cubicBezTo>
                  <a:cubicBezTo>
                    <a:pt x="300" y="344"/>
                    <a:pt x="308" y="362"/>
                    <a:pt x="319" y="362"/>
                  </a:cubicBezTo>
                  <a:cubicBezTo>
                    <a:pt x="329" y="362"/>
                    <a:pt x="326" y="347"/>
                    <a:pt x="338" y="347"/>
                  </a:cubicBezTo>
                  <a:cubicBezTo>
                    <a:pt x="369" y="347"/>
                    <a:pt x="368" y="386"/>
                    <a:pt x="385" y="403"/>
                  </a:cubicBezTo>
                  <a:cubicBezTo>
                    <a:pt x="389" y="407"/>
                    <a:pt x="401" y="409"/>
                    <a:pt x="410" y="410"/>
                  </a:cubicBezTo>
                  <a:cubicBezTo>
                    <a:pt x="409" y="406"/>
                    <a:pt x="409" y="406"/>
                    <a:pt x="409" y="406"/>
                  </a:cubicBezTo>
                  <a:cubicBezTo>
                    <a:pt x="409" y="406"/>
                    <a:pt x="409" y="406"/>
                    <a:pt x="409" y="405"/>
                  </a:cubicBezTo>
                  <a:cubicBezTo>
                    <a:pt x="409" y="389"/>
                    <a:pt x="416" y="375"/>
                    <a:pt x="427" y="371"/>
                  </a:cubicBezTo>
                  <a:cubicBezTo>
                    <a:pt x="429" y="370"/>
                    <a:pt x="430" y="370"/>
                    <a:pt x="431" y="370"/>
                  </a:cubicBezTo>
                  <a:cubicBezTo>
                    <a:pt x="432" y="370"/>
                    <a:pt x="433" y="370"/>
                    <a:pt x="434" y="370"/>
                  </a:cubicBezTo>
                  <a:cubicBezTo>
                    <a:pt x="435" y="370"/>
                    <a:pt x="435" y="371"/>
                    <a:pt x="436" y="371"/>
                  </a:cubicBezTo>
                  <a:cubicBezTo>
                    <a:pt x="438" y="371"/>
                    <a:pt x="440" y="370"/>
                    <a:pt x="442" y="368"/>
                  </a:cubicBezTo>
                  <a:cubicBezTo>
                    <a:pt x="448" y="362"/>
                    <a:pt x="455" y="349"/>
                    <a:pt x="471" y="349"/>
                  </a:cubicBezTo>
                  <a:cubicBezTo>
                    <a:pt x="476" y="349"/>
                    <a:pt x="480" y="354"/>
                    <a:pt x="485" y="354"/>
                  </a:cubicBezTo>
                  <a:cubicBezTo>
                    <a:pt x="489" y="354"/>
                    <a:pt x="490" y="350"/>
                    <a:pt x="493" y="350"/>
                  </a:cubicBezTo>
                  <a:cubicBezTo>
                    <a:pt x="502" y="350"/>
                    <a:pt x="512" y="362"/>
                    <a:pt x="524" y="362"/>
                  </a:cubicBezTo>
                  <a:cubicBezTo>
                    <a:pt x="526" y="362"/>
                    <a:pt x="529" y="362"/>
                    <a:pt x="531" y="360"/>
                  </a:cubicBezTo>
                  <a:cubicBezTo>
                    <a:pt x="525" y="356"/>
                    <a:pt x="530" y="352"/>
                    <a:pt x="530" y="344"/>
                  </a:cubicBezTo>
                  <a:cubicBezTo>
                    <a:pt x="529" y="344"/>
                    <a:pt x="528" y="345"/>
                    <a:pt x="527" y="345"/>
                  </a:cubicBezTo>
                  <a:cubicBezTo>
                    <a:pt x="527" y="345"/>
                    <a:pt x="525" y="344"/>
                    <a:pt x="523" y="344"/>
                  </a:cubicBezTo>
                  <a:cubicBezTo>
                    <a:pt x="532" y="340"/>
                    <a:pt x="543" y="341"/>
                    <a:pt x="551" y="339"/>
                  </a:cubicBezTo>
                  <a:cubicBezTo>
                    <a:pt x="551" y="341"/>
                    <a:pt x="553" y="344"/>
                    <a:pt x="555" y="344"/>
                  </a:cubicBezTo>
                  <a:cubicBezTo>
                    <a:pt x="559" y="344"/>
                    <a:pt x="561" y="339"/>
                    <a:pt x="568" y="339"/>
                  </a:cubicBezTo>
                  <a:cubicBezTo>
                    <a:pt x="581" y="339"/>
                    <a:pt x="587" y="352"/>
                    <a:pt x="596" y="352"/>
                  </a:cubicBezTo>
                  <a:cubicBezTo>
                    <a:pt x="601" y="352"/>
                    <a:pt x="603" y="345"/>
                    <a:pt x="608" y="345"/>
                  </a:cubicBezTo>
                  <a:cubicBezTo>
                    <a:pt x="631" y="345"/>
                    <a:pt x="625" y="377"/>
                    <a:pt x="633" y="394"/>
                  </a:cubicBezTo>
                  <a:cubicBezTo>
                    <a:pt x="637" y="402"/>
                    <a:pt x="643" y="405"/>
                    <a:pt x="649" y="413"/>
                  </a:cubicBezTo>
                  <a:cubicBezTo>
                    <a:pt x="652" y="418"/>
                    <a:pt x="652" y="426"/>
                    <a:pt x="660" y="426"/>
                  </a:cubicBezTo>
                  <a:cubicBezTo>
                    <a:pt x="669" y="426"/>
                    <a:pt x="671" y="416"/>
                    <a:pt x="671" y="405"/>
                  </a:cubicBezTo>
                  <a:cubicBezTo>
                    <a:pt x="671" y="396"/>
                    <a:pt x="666" y="391"/>
                    <a:pt x="665" y="384"/>
                  </a:cubicBezTo>
                  <a:cubicBezTo>
                    <a:pt x="665" y="381"/>
                    <a:pt x="665" y="381"/>
                    <a:pt x="665" y="381"/>
                  </a:cubicBezTo>
                  <a:cubicBezTo>
                    <a:pt x="665" y="382"/>
                    <a:pt x="665" y="382"/>
                    <a:pt x="665" y="382"/>
                  </a:cubicBezTo>
                  <a:cubicBezTo>
                    <a:pt x="665" y="365"/>
                    <a:pt x="650" y="359"/>
                    <a:pt x="650" y="342"/>
                  </a:cubicBezTo>
                  <a:cubicBezTo>
                    <a:pt x="650" y="304"/>
                    <a:pt x="682" y="294"/>
                    <a:pt x="706" y="280"/>
                  </a:cubicBezTo>
                  <a:cubicBezTo>
                    <a:pt x="705" y="279"/>
                    <a:pt x="705" y="279"/>
                    <a:pt x="705" y="279"/>
                  </a:cubicBezTo>
                  <a:cubicBezTo>
                    <a:pt x="708" y="275"/>
                    <a:pt x="708" y="274"/>
                    <a:pt x="714" y="272"/>
                  </a:cubicBezTo>
                  <a:cubicBezTo>
                    <a:pt x="718" y="271"/>
                    <a:pt x="721" y="267"/>
                    <a:pt x="727" y="265"/>
                  </a:cubicBezTo>
                  <a:cubicBezTo>
                    <a:pt x="730" y="265"/>
                    <a:pt x="732" y="262"/>
                    <a:pt x="733" y="260"/>
                  </a:cubicBezTo>
                  <a:cubicBezTo>
                    <a:pt x="727" y="256"/>
                    <a:pt x="727" y="256"/>
                    <a:pt x="727" y="256"/>
                  </a:cubicBezTo>
                  <a:cubicBezTo>
                    <a:pt x="727" y="252"/>
                    <a:pt x="727" y="252"/>
                    <a:pt x="727" y="252"/>
                  </a:cubicBezTo>
                  <a:cubicBezTo>
                    <a:pt x="728" y="252"/>
                    <a:pt x="728" y="252"/>
                    <a:pt x="729" y="252"/>
                  </a:cubicBezTo>
                  <a:cubicBezTo>
                    <a:pt x="733" y="252"/>
                    <a:pt x="734" y="251"/>
                    <a:pt x="735" y="246"/>
                  </a:cubicBezTo>
                  <a:cubicBezTo>
                    <a:pt x="733" y="246"/>
                    <a:pt x="730" y="245"/>
                    <a:pt x="728" y="242"/>
                  </a:cubicBezTo>
                  <a:cubicBezTo>
                    <a:pt x="731" y="242"/>
                    <a:pt x="735" y="240"/>
                    <a:pt x="735" y="235"/>
                  </a:cubicBezTo>
                  <a:cubicBezTo>
                    <a:pt x="735" y="234"/>
                    <a:pt x="735" y="232"/>
                    <a:pt x="735" y="230"/>
                  </a:cubicBezTo>
                  <a:cubicBezTo>
                    <a:pt x="734" y="230"/>
                    <a:pt x="732" y="230"/>
                    <a:pt x="731" y="230"/>
                  </a:cubicBezTo>
                  <a:cubicBezTo>
                    <a:pt x="728" y="227"/>
                    <a:pt x="731" y="227"/>
                    <a:pt x="731" y="222"/>
                  </a:cubicBezTo>
                  <a:cubicBezTo>
                    <a:pt x="731" y="217"/>
                    <a:pt x="729" y="207"/>
                    <a:pt x="729" y="204"/>
                  </a:cubicBezTo>
                  <a:cubicBezTo>
                    <a:pt x="729" y="204"/>
                    <a:pt x="728" y="199"/>
                    <a:pt x="729" y="197"/>
                  </a:cubicBezTo>
                  <a:cubicBezTo>
                    <a:pt x="730" y="202"/>
                    <a:pt x="735" y="211"/>
                    <a:pt x="735" y="214"/>
                  </a:cubicBezTo>
                  <a:cubicBezTo>
                    <a:pt x="735" y="216"/>
                    <a:pt x="735" y="218"/>
                    <a:pt x="735" y="220"/>
                  </a:cubicBezTo>
                  <a:cubicBezTo>
                    <a:pt x="735" y="221"/>
                    <a:pt x="736" y="223"/>
                    <a:pt x="737" y="223"/>
                  </a:cubicBezTo>
                  <a:cubicBezTo>
                    <a:pt x="739" y="223"/>
                    <a:pt x="749" y="205"/>
                    <a:pt x="749" y="202"/>
                  </a:cubicBezTo>
                  <a:cubicBezTo>
                    <a:pt x="749" y="197"/>
                    <a:pt x="746" y="196"/>
                    <a:pt x="745" y="192"/>
                  </a:cubicBezTo>
                  <a:cubicBezTo>
                    <a:pt x="747" y="189"/>
                    <a:pt x="747" y="189"/>
                    <a:pt x="747" y="189"/>
                  </a:cubicBezTo>
                  <a:cubicBezTo>
                    <a:pt x="748" y="190"/>
                    <a:pt x="749" y="193"/>
                    <a:pt x="751" y="193"/>
                  </a:cubicBezTo>
                  <a:cubicBezTo>
                    <a:pt x="755" y="193"/>
                    <a:pt x="765" y="175"/>
                    <a:pt x="766" y="170"/>
                  </a:cubicBezTo>
                  <a:cubicBezTo>
                    <a:pt x="766" y="170"/>
                    <a:pt x="761" y="167"/>
                    <a:pt x="761" y="164"/>
                  </a:cubicBezTo>
                  <a:cubicBezTo>
                    <a:pt x="761" y="163"/>
                    <a:pt x="763" y="161"/>
                    <a:pt x="764" y="160"/>
                  </a:cubicBezTo>
                  <a:cubicBezTo>
                    <a:pt x="766" y="160"/>
                    <a:pt x="767" y="161"/>
                    <a:pt x="769" y="161"/>
                  </a:cubicBezTo>
                  <a:cubicBezTo>
                    <a:pt x="776" y="161"/>
                    <a:pt x="782" y="161"/>
                    <a:pt x="789" y="158"/>
                  </a:cubicBezTo>
                  <a:cubicBezTo>
                    <a:pt x="788" y="157"/>
                    <a:pt x="786" y="157"/>
                    <a:pt x="785" y="157"/>
                  </a:cubicBezTo>
                  <a:cubicBezTo>
                    <a:pt x="782" y="157"/>
                    <a:pt x="779" y="158"/>
                    <a:pt x="776" y="158"/>
                  </a:cubicBezTo>
                  <a:cubicBezTo>
                    <a:pt x="770" y="158"/>
                    <a:pt x="770" y="158"/>
                    <a:pt x="770" y="158"/>
                  </a:cubicBezTo>
                  <a:cubicBezTo>
                    <a:pt x="781" y="151"/>
                    <a:pt x="799" y="155"/>
                    <a:pt x="810" y="147"/>
                  </a:cubicBezTo>
                  <a:cubicBezTo>
                    <a:pt x="810" y="147"/>
                    <a:pt x="811" y="148"/>
                    <a:pt x="813" y="148"/>
                  </a:cubicBezTo>
                  <a:cubicBezTo>
                    <a:pt x="817" y="148"/>
                    <a:pt x="823" y="146"/>
                    <a:pt x="827" y="145"/>
                  </a:cubicBezTo>
                  <a:cubicBezTo>
                    <a:pt x="827" y="141"/>
                    <a:pt x="827" y="141"/>
                    <a:pt x="827" y="141"/>
                  </a:cubicBezTo>
                  <a:cubicBezTo>
                    <a:pt x="827" y="141"/>
                    <a:pt x="822" y="145"/>
                    <a:pt x="821" y="145"/>
                  </a:cubicBezTo>
                  <a:cubicBezTo>
                    <a:pt x="818" y="145"/>
                    <a:pt x="816" y="138"/>
                    <a:pt x="816" y="136"/>
                  </a:cubicBezTo>
                  <a:cubicBezTo>
                    <a:pt x="814" y="135"/>
                    <a:pt x="814" y="132"/>
                    <a:pt x="814" y="131"/>
                  </a:cubicBezTo>
                  <a:cubicBezTo>
                    <a:pt x="814" y="111"/>
                    <a:pt x="832" y="105"/>
                    <a:pt x="840" y="96"/>
                  </a:cubicBezTo>
                  <a:cubicBezTo>
                    <a:pt x="842" y="96"/>
                    <a:pt x="843" y="95"/>
                    <a:pt x="844" y="95"/>
                  </a:cubicBezTo>
                  <a:cubicBezTo>
                    <a:pt x="846" y="95"/>
                    <a:pt x="848" y="96"/>
                    <a:pt x="852" y="96"/>
                  </a:cubicBezTo>
                  <a:cubicBezTo>
                    <a:pt x="860" y="96"/>
                    <a:pt x="865" y="93"/>
                    <a:pt x="869" y="88"/>
                  </a:cubicBezTo>
                  <a:cubicBezTo>
                    <a:pt x="862" y="78"/>
                    <a:pt x="864" y="63"/>
                    <a:pt x="861" y="50"/>
                  </a:cubicBezTo>
                  <a:cubicBezTo>
                    <a:pt x="861" y="50"/>
                    <a:pt x="861" y="50"/>
                    <a:pt x="861" y="50"/>
                  </a:cubicBezTo>
                  <a:cubicBezTo>
                    <a:pt x="861" y="50"/>
                    <a:pt x="861" y="50"/>
                    <a:pt x="861" y="50"/>
                  </a:cubicBezTo>
                  <a:cubicBezTo>
                    <a:pt x="861" y="46"/>
                    <a:pt x="859" y="42"/>
                    <a:pt x="857" y="38"/>
                  </a:cubicBezTo>
                  <a:cubicBezTo>
                    <a:pt x="857" y="38"/>
                    <a:pt x="857" y="38"/>
                    <a:pt x="857" y="38"/>
                  </a:cubicBezTo>
                  <a:cubicBezTo>
                    <a:pt x="856" y="37"/>
                    <a:pt x="855" y="36"/>
                    <a:pt x="853" y="36"/>
                  </a:cubicBezTo>
                  <a:cubicBezTo>
                    <a:pt x="852" y="36"/>
                    <a:pt x="850" y="36"/>
                    <a:pt x="848" y="37"/>
                  </a:cubicBezTo>
                  <a:cubicBezTo>
                    <a:pt x="846" y="37"/>
                    <a:pt x="845" y="38"/>
                    <a:pt x="843" y="38"/>
                  </a:cubicBezTo>
                  <a:cubicBezTo>
                    <a:pt x="841" y="38"/>
                    <a:pt x="839" y="37"/>
                    <a:pt x="837" y="35"/>
                  </a:cubicBezTo>
                  <a:cubicBezTo>
                    <a:pt x="824" y="44"/>
                    <a:pt x="824" y="61"/>
                    <a:pt x="814" y="71"/>
                  </a:cubicBezTo>
                  <a:cubicBezTo>
                    <a:pt x="812" y="73"/>
                    <a:pt x="814" y="75"/>
                    <a:pt x="809" y="76"/>
                  </a:cubicBezTo>
                  <a:cubicBezTo>
                    <a:pt x="805" y="77"/>
                    <a:pt x="800" y="78"/>
                    <a:pt x="795" y="78"/>
                  </a:cubicBezTo>
                  <a:cubicBezTo>
                    <a:pt x="791" y="78"/>
                    <a:pt x="787" y="78"/>
                    <a:pt x="782" y="78"/>
                  </a:cubicBezTo>
                  <a:cubicBezTo>
                    <a:pt x="777" y="78"/>
                    <a:pt x="772" y="78"/>
                    <a:pt x="768" y="78"/>
                  </a:cubicBezTo>
                  <a:cubicBezTo>
                    <a:pt x="761" y="78"/>
                    <a:pt x="756" y="78"/>
                    <a:pt x="755" y="79"/>
                  </a:cubicBezTo>
                  <a:cubicBezTo>
                    <a:pt x="751" y="82"/>
                    <a:pt x="732" y="101"/>
                    <a:pt x="731" y="102"/>
                  </a:cubicBezTo>
                  <a:cubicBezTo>
                    <a:pt x="731" y="115"/>
                    <a:pt x="716" y="117"/>
                    <a:pt x="702" y="117"/>
                  </a:cubicBezTo>
                  <a:cubicBezTo>
                    <a:pt x="694" y="117"/>
                    <a:pt x="687" y="117"/>
                    <a:pt x="682" y="117"/>
                  </a:cubicBezTo>
                  <a:cubicBezTo>
                    <a:pt x="679" y="117"/>
                    <a:pt x="679" y="117"/>
                    <a:pt x="675" y="117"/>
                  </a:cubicBezTo>
                  <a:cubicBezTo>
                    <a:pt x="676" y="118"/>
                    <a:pt x="676" y="119"/>
                    <a:pt x="677" y="120"/>
                  </a:cubicBezTo>
                  <a:cubicBezTo>
                    <a:pt x="677" y="120"/>
                    <a:pt x="677" y="121"/>
                    <a:pt x="678" y="121"/>
                  </a:cubicBezTo>
                  <a:cubicBezTo>
                    <a:pt x="679" y="124"/>
                    <a:pt x="680" y="127"/>
                    <a:pt x="681" y="130"/>
                  </a:cubicBezTo>
                  <a:cubicBezTo>
                    <a:pt x="681" y="130"/>
                    <a:pt x="681" y="130"/>
                    <a:pt x="681" y="130"/>
                  </a:cubicBezTo>
                  <a:cubicBezTo>
                    <a:pt x="681" y="130"/>
                    <a:pt x="681" y="130"/>
                    <a:pt x="681" y="130"/>
                  </a:cubicBezTo>
                  <a:cubicBezTo>
                    <a:pt x="681" y="130"/>
                    <a:pt x="681" y="130"/>
                    <a:pt x="681" y="130"/>
                  </a:cubicBezTo>
                  <a:cubicBezTo>
                    <a:pt x="680" y="130"/>
                    <a:pt x="678" y="131"/>
                    <a:pt x="677" y="132"/>
                  </a:cubicBezTo>
                  <a:cubicBezTo>
                    <a:pt x="675" y="133"/>
                    <a:pt x="674" y="133"/>
                    <a:pt x="672" y="134"/>
                  </a:cubicBezTo>
                  <a:cubicBezTo>
                    <a:pt x="672" y="134"/>
                    <a:pt x="672" y="134"/>
                    <a:pt x="672" y="134"/>
                  </a:cubicBezTo>
                  <a:cubicBezTo>
                    <a:pt x="660" y="140"/>
                    <a:pt x="642" y="148"/>
                    <a:pt x="632" y="148"/>
                  </a:cubicBezTo>
                  <a:cubicBezTo>
                    <a:pt x="626" y="148"/>
                    <a:pt x="624" y="140"/>
                    <a:pt x="624" y="135"/>
                  </a:cubicBezTo>
                  <a:cubicBezTo>
                    <a:pt x="624" y="135"/>
                    <a:pt x="624" y="135"/>
                    <a:pt x="624" y="135"/>
                  </a:cubicBezTo>
                  <a:cubicBezTo>
                    <a:pt x="624" y="135"/>
                    <a:pt x="624" y="135"/>
                    <a:pt x="624" y="135"/>
                  </a:cubicBezTo>
                  <a:cubicBezTo>
                    <a:pt x="624" y="127"/>
                    <a:pt x="630" y="123"/>
                    <a:pt x="636" y="117"/>
                  </a:cubicBezTo>
                  <a:cubicBezTo>
                    <a:pt x="631" y="113"/>
                    <a:pt x="631" y="109"/>
                    <a:pt x="628" y="101"/>
                  </a:cubicBezTo>
                  <a:cubicBezTo>
                    <a:pt x="623" y="102"/>
                    <a:pt x="624" y="104"/>
                    <a:pt x="618" y="104"/>
                  </a:cubicBezTo>
                  <a:cubicBezTo>
                    <a:pt x="619" y="97"/>
                    <a:pt x="624" y="92"/>
                    <a:pt x="624" y="85"/>
                  </a:cubicBezTo>
                  <a:cubicBezTo>
                    <a:pt x="624" y="79"/>
                    <a:pt x="604" y="69"/>
                    <a:pt x="600" y="69"/>
                  </a:cubicBezTo>
                  <a:cubicBezTo>
                    <a:pt x="591" y="69"/>
                    <a:pt x="600" y="82"/>
                    <a:pt x="581" y="83"/>
                  </a:cubicBezTo>
                  <a:cubicBezTo>
                    <a:pt x="575" y="83"/>
                    <a:pt x="575" y="99"/>
                    <a:pt x="575" y="106"/>
                  </a:cubicBezTo>
                  <a:cubicBezTo>
                    <a:pt x="575" y="106"/>
                    <a:pt x="575" y="117"/>
                    <a:pt x="575" y="123"/>
                  </a:cubicBezTo>
                  <a:cubicBezTo>
                    <a:pt x="575" y="130"/>
                    <a:pt x="572" y="146"/>
                    <a:pt x="565" y="146"/>
                  </a:cubicBezTo>
                  <a:cubicBezTo>
                    <a:pt x="559" y="146"/>
                    <a:pt x="552" y="141"/>
                    <a:pt x="552" y="135"/>
                  </a:cubicBezTo>
                  <a:cubicBezTo>
                    <a:pt x="552" y="121"/>
                    <a:pt x="557" y="94"/>
                    <a:pt x="566" y="83"/>
                  </a:cubicBezTo>
                  <a:cubicBezTo>
                    <a:pt x="560" y="83"/>
                    <a:pt x="558" y="87"/>
                    <a:pt x="553" y="90"/>
                  </a:cubicBezTo>
                  <a:cubicBezTo>
                    <a:pt x="554" y="80"/>
                    <a:pt x="575" y="65"/>
                    <a:pt x="587" y="65"/>
                  </a:cubicBezTo>
                  <a:cubicBezTo>
                    <a:pt x="590" y="65"/>
                    <a:pt x="596" y="66"/>
                    <a:pt x="602" y="66"/>
                  </a:cubicBezTo>
                  <a:cubicBezTo>
                    <a:pt x="605" y="66"/>
                    <a:pt x="608" y="66"/>
                    <a:pt x="610" y="65"/>
                  </a:cubicBezTo>
                  <a:cubicBezTo>
                    <a:pt x="610" y="59"/>
                    <a:pt x="610" y="59"/>
                    <a:pt x="610" y="59"/>
                  </a:cubicBezTo>
                  <a:cubicBezTo>
                    <a:pt x="599" y="59"/>
                    <a:pt x="593" y="52"/>
                    <a:pt x="580" y="52"/>
                  </a:cubicBezTo>
                  <a:cubicBezTo>
                    <a:pt x="575" y="52"/>
                    <a:pt x="572" y="57"/>
                    <a:pt x="566" y="57"/>
                  </a:cubicBezTo>
                  <a:cubicBezTo>
                    <a:pt x="562" y="57"/>
                    <a:pt x="557" y="54"/>
                    <a:pt x="557" y="51"/>
                  </a:cubicBezTo>
                  <a:cubicBezTo>
                    <a:pt x="546" y="51"/>
                    <a:pt x="546" y="51"/>
                    <a:pt x="546" y="51"/>
                  </a:cubicBezTo>
                  <a:cubicBezTo>
                    <a:pt x="548" y="46"/>
                    <a:pt x="552" y="45"/>
                    <a:pt x="552" y="37"/>
                  </a:cubicBezTo>
                  <a:cubicBezTo>
                    <a:pt x="544" y="39"/>
                    <a:pt x="534" y="49"/>
                    <a:pt x="529" y="49"/>
                  </a:cubicBezTo>
                  <a:cubicBezTo>
                    <a:pt x="524" y="49"/>
                    <a:pt x="523" y="56"/>
                    <a:pt x="514" y="56"/>
                  </a:cubicBezTo>
                  <a:cubicBezTo>
                    <a:pt x="510" y="56"/>
                    <a:pt x="509" y="55"/>
                    <a:pt x="506" y="51"/>
                  </a:cubicBezTo>
                  <a:cubicBezTo>
                    <a:pt x="503" y="51"/>
                    <a:pt x="501" y="53"/>
                    <a:pt x="497" y="54"/>
                  </a:cubicBezTo>
                  <a:cubicBezTo>
                    <a:pt x="489" y="54"/>
                    <a:pt x="489" y="54"/>
                    <a:pt x="489" y="54"/>
                  </a:cubicBezTo>
                  <a:cubicBezTo>
                    <a:pt x="501" y="39"/>
                    <a:pt x="516" y="34"/>
                    <a:pt x="530" y="24"/>
                  </a:cubicBezTo>
                  <a:cubicBezTo>
                    <a:pt x="511" y="24"/>
                    <a:pt x="497" y="24"/>
                    <a:pt x="486" y="14"/>
                  </a:cubicBezTo>
                  <a:cubicBezTo>
                    <a:pt x="460" y="14"/>
                    <a:pt x="460" y="14"/>
                    <a:pt x="460" y="14"/>
                  </a:cubicBezTo>
                  <a:cubicBezTo>
                    <a:pt x="453" y="10"/>
                    <a:pt x="454" y="6"/>
                    <a:pt x="44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59" name="Freeform 133"/>
            <p:cNvSpPr>
              <a:spLocks noEditPoints="1"/>
            </p:cNvSpPr>
            <p:nvPr/>
          </p:nvSpPr>
          <p:spPr bwMode="auto">
            <a:xfrm>
              <a:off x="-1562" y="-67"/>
              <a:ext cx="3028" cy="1564"/>
            </a:xfrm>
            <a:custGeom>
              <a:avLst/>
              <a:gdLst>
                <a:gd name="T0" fmla="*/ 0 w 1281"/>
                <a:gd name="T1" fmla="*/ 61 h 661"/>
                <a:gd name="T2" fmla="*/ 666 w 1281"/>
                <a:gd name="T3" fmla="*/ 20 h 661"/>
                <a:gd name="T4" fmla="*/ 695 w 1281"/>
                <a:gd name="T5" fmla="*/ 86 h 661"/>
                <a:gd name="T6" fmla="*/ 670 w 1281"/>
                <a:gd name="T7" fmla="*/ 99 h 661"/>
                <a:gd name="T8" fmla="*/ 588 w 1281"/>
                <a:gd name="T9" fmla="*/ 110 h 661"/>
                <a:gd name="T10" fmla="*/ 514 w 1281"/>
                <a:gd name="T11" fmla="*/ 90 h 661"/>
                <a:gd name="T12" fmla="*/ 463 w 1281"/>
                <a:gd name="T13" fmla="*/ 106 h 661"/>
                <a:gd name="T14" fmla="*/ 379 w 1281"/>
                <a:gd name="T15" fmla="*/ 102 h 661"/>
                <a:gd name="T16" fmla="*/ 352 w 1281"/>
                <a:gd name="T17" fmla="*/ 82 h 661"/>
                <a:gd name="T18" fmla="*/ 220 w 1281"/>
                <a:gd name="T19" fmla="*/ 64 h 661"/>
                <a:gd name="T20" fmla="*/ 128 w 1281"/>
                <a:gd name="T21" fmla="*/ 59 h 661"/>
                <a:gd name="T22" fmla="*/ 87 w 1281"/>
                <a:gd name="T23" fmla="*/ 70 h 661"/>
                <a:gd name="T24" fmla="*/ 4 w 1281"/>
                <a:gd name="T25" fmla="*/ 62 h 661"/>
                <a:gd name="T26" fmla="*/ 0 w 1281"/>
                <a:gd name="T27" fmla="*/ 289 h 661"/>
                <a:gd name="T28" fmla="*/ 29 w 1281"/>
                <a:gd name="T29" fmla="*/ 297 h 661"/>
                <a:gd name="T30" fmla="*/ 118 w 1281"/>
                <a:gd name="T31" fmla="*/ 345 h 661"/>
                <a:gd name="T32" fmla="*/ 161 w 1281"/>
                <a:gd name="T33" fmla="*/ 397 h 661"/>
                <a:gd name="T34" fmla="*/ 157 w 1281"/>
                <a:gd name="T35" fmla="*/ 415 h 661"/>
                <a:gd name="T36" fmla="*/ 194 w 1281"/>
                <a:gd name="T37" fmla="*/ 468 h 661"/>
                <a:gd name="T38" fmla="*/ 267 w 1281"/>
                <a:gd name="T39" fmla="*/ 527 h 661"/>
                <a:gd name="T40" fmla="*/ 690 w 1281"/>
                <a:gd name="T41" fmla="*/ 520 h 661"/>
                <a:gd name="T42" fmla="*/ 787 w 1281"/>
                <a:gd name="T43" fmla="*/ 542 h 661"/>
                <a:gd name="T44" fmla="*/ 813 w 1281"/>
                <a:gd name="T45" fmla="*/ 535 h 661"/>
                <a:gd name="T46" fmla="*/ 899 w 1281"/>
                <a:gd name="T47" fmla="*/ 589 h 661"/>
                <a:gd name="T48" fmla="*/ 879 w 1281"/>
                <a:gd name="T49" fmla="*/ 637 h 661"/>
                <a:gd name="T50" fmla="*/ 875 w 1281"/>
                <a:gd name="T51" fmla="*/ 661 h 661"/>
                <a:gd name="T52" fmla="*/ 914 w 1281"/>
                <a:gd name="T53" fmla="*/ 654 h 661"/>
                <a:gd name="T54" fmla="*/ 924 w 1281"/>
                <a:gd name="T55" fmla="*/ 650 h 661"/>
                <a:gd name="T56" fmla="*/ 921 w 1281"/>
                <a:gd name="T57" fmla="*/ 641 h 661"/>
                <a:gd name="T58" fmla="*/ 974 w 1281"/>
                <a:gd name="T59" fmla="*/ 622 h 661"/>
                <a:gd name="T60" fmla="*/ 1038 w 1281"/>
                <a:gd name="T61" fmla="*/ 598 h 661"/>
                <a:gd name="T62" fmla="*/ 1086 w 1281"/>
                <a:gd name="T63" fmla="*/ 558 h 661"/>
                <a:gd name="T64" fmla="*/ 1100 w 1281"/>
                <a:gd name="T65" fmla="*/ 558 h 661"/>
                <a:gd name="T66" fmla="*/ 1110 w 1281"/>
                <a:gd name="T67" fmla="*/ 604 h 661"/>
                <a:gd name="T68" fmla="*/ 1115 w 1281"/>
                <a:gd name="T69" fmla="*/ 601 h 661"/>
                <a:gd name="T70" fmla="*/ 1157 w 1281"/>
                <a:gd name="T71" fmla="*/ 597 h 661"/>
                <a:gd name="T72" fmla="*/ 1199 w 1281"/>
                <a:gd name="T73" fmla="*/ 595 h 661"/>
                <a:gd name="T74" fmla="*/ 1135 w 1281"/>
                <a:gd name="T75" fmla="*/ 547 h 661"/>
                <a:gd name="T76" fmla="*/ 1080 w 1281"/>
                <a:gd name="T77" fmla="*/ 540 h 661"/>
                <a:gd name="T78" fmla="*/ 1174 w 1281"/>
                <a:gd name="T79" fmla="*/ 500 h 661"/>
                <a:gd name="T80" fmla="*/ 1272 w 1281"/>
                <a:gd name="T81" fmla="*/ 434 h 661"/>
                <a:gd name="T82" fmla="*/ 1213 w 1281"/>
                <a:gd name="T83" fmla="*/ 434 h 661"/>
                <a:gd name="T84" fmla="*/ 1211 w 1281"/>
                <a:gd name="T85" fmla="*/ 386 h 661"/>
                <a:gd name="T86" fmla="*/ 1190 w 1281"/>
                <a:gd name="T87" fmla="*/ 347 h 661"/>
                <a:gd name="T88" fmla="*/ 1133 w 1281"/>
                <a:gd name="T89" fmla="*/ 304 h 661"/>
                <a:gd name="T90" fmla="*/ 1041 w 1281"/>
                <a:gd name="T91" fmla="*/ 259 h 661"/>
                <a:gd name="T92" fmla="*/ 938 w 1281"/>
                <a:gd name="T93" fmla="*/ 248 h 661"/>
                <a:gd name="T94" fmla="*/ 961 w 1281"/>
                <a:gd name="T95" fmla="*/ 381 h 661"/>
                <a:gd name="T96" fmla="*/ 914 w 1281"/>
                <a:gd name="T97" fmla="*/ 483 h 661"/>
                <a:gd name="T98" fmla="*/ 834 w 1281"/>
                <a:gd name="T99" fmla="*/ 400 h 661"/>
                <a:gd name="T100" fmla="*/ 706 w 1281"/>
                <a:gd name="T101" fmla="*/ 323 h 661"/>
                <a:gd name="T102" fmla="*/ 728 w 1281"/>
                <a:gd name="T103" fmla="*/ 233 h 661"/>
                <a:gd name="T104" fmla="*/ 726 w 1281"/>
                <a:gd name="T105" fmla="*/ 208 h 661"/>
                <a:gd name="T106" fmla="*/ 768 w 1281"/>
                <a:gd name="T107" fmla="*/ 202 h 661"/>
                <a:gd name="T108" fmla="*/ 764 w 1281"/>
                <a:gd name="T109" fmla="*/ 157 h 661"/>
                <a:gd name="T110" fmla="*/ 817 w 1281"/>
                <a:gd name="T111" fmla="*/ 140 h 661"/>
                <a:gd name="T112" fmla="*/ 864 w 1281"/>
                <a:gd name="T113" fmla="*/ 144 h 661"/>
                <a:gd name="T114" fmla="*/ 892 w 1281"/>
                <a:gd name="T115" fmla="*/ 86 h 661"/>
                <a:gd name="T116" fmla="*/ 831 w 1281"/>
                <a:gd name="T117" fmla="*/ 66 h 661"/>
                <a:gd name="T118" fmla="*/ 805 w 1281"/>
                <a:gd name="T119" fmla="*/ 122 h 661"/>
                <a:gd name="T120" fmla="*/ 755 w 1281"/>
                <a:gd name="T121" fmla="*/ 93 h 661"/>
                <a:gd name="T122" fmla="*/ 735 w 1281"/>
                <a:gd name="T123" fmla="*/ 45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81" h="661">
                  <a:moveTo>
                    <a:pt x="0" y="61"/>
                  </a:moveTo>
                  <a:cubicBezTo>
                    <a:pt x="0" y="61"/>
                    <a:pt x="0" y="61"/>
                    <a:pt x="0" y="61"/>
                  </a:cubicBezTo>
                  <a:cubicBezTo>
                    <a:pt x="0" y="61"/>
                    <a:pt x="0" y="61"/>
                    <a:pt x="0" y="61"/>
                  </a:cubicBezTo>
                  <a:cubicBezTo>
                    <a:pt x="0" y="61"/>
                    <a:pt x="0" y="61"/>
                    <a:pt x="0" y="61"/>
                  </a:cubicBezTo>
                  <a:cubicBezTo>
                    <a:pt x="0" y="61"/>
                    <a:pt x="0" y="61"/>
                    <a:pt x="0" y="61"/>
                  </a:cubicBezTo>
                  <a:moveTo>
                    <a:pt x="686" y="0"/>
                  </a:moveTo>
                  <a:cubicBezTo>
                    <a:pt x="676" y="0"/>
                    <a:pt x="680" y="7"/>
                    <a:pt x="681" y="12"/>
                  </a:cubicBezTo>
                  <a:cubicBezTo>
                    <a:pt x="675" y="14"/>
                    <a:pt x="666" y="12"/>
                    <a:pt x="666" y="20"/>
                  </a:cubicBezTo>
                  <a:cubicBezTo>
                    <a:pt x="666" y="25"/>
                    <a:pt x="670" y="28"/>
                    <a:pt x="670" y="33"/>
                  </a:cubicBezTo>
                  <a:cubicBezTo>
                    <a:pt x="670" y="38"/>
                    <a:pt x="663" y="38"/>
                    <a:pt x="663" y="45"/>
                  </a:cubicBezTo>
                  <a:cubicBezTo>
                    <a:pt x="663" y="63"/>
                    <a:pt x="699" y="52"/>
                    <a:pt x="699" y="70"/>
                  </a:cubicBezTo>
                  <a:cubicBezTo>
                    <a:pt x="699" y="73"/>
                    <a:pt x="695" y="86"/>
                    <a:pt x="695" y="86"/>
                  </a:cubicBezTo>
                  <a:cubicBezTo>
                    <a:pt x="699" y="84"/>
                    <a:pt x="702" y="83"/>
                    <a:pt x="706" y="81"/>
                  </a:cubicBezTo>
                  <a:cubicBezTo>
                    <a:pt x="713" y="102"/>
                    <a:pt x="678" y="92"/>
                    <a:pt x="678" y="118"/>
                  </a:cubicBezTo>
                  <a:cubicBezTo>
                    <a:pt x="676" y="118"/>
                    <a:pt x="675" y="118"/>
                    <a:pt x="673" y="118"/>
                  </a:cubicBezTo>
                  <a:cubicBezTo>
                    <a:pt x="664" y="118"/>
                    <a:pt x="674" y="104"/>
                    <a:pt x="670" y="99"/>
                  </a:cubicBezTo>
                  <a:cubicBezTo>
                    <a:pt x="669" y="96"/>
                    <a:pt x="654" y="93"/>
                    <a:pt x="647" y="93"/>
                  </a:cubicBezTo>
                  <a:cubicBezTo>
                    <a:pt x="637" y="93"/>
                    <a:pt x="633" y="99"/>
                    <a:pt x="633" y="110"/>
                  </a:cubicBezTo>
                  <a:cubicBezTo>
                    <a:pt x="630" y="109"/>
                    <a:pt x="628" y="109"/>
                    <a:pt x="624" y="109"/>
                  </a:cubicBezTo>
                  <a:cubicBezTo>
                    <a:pt x="618" y="109"/>
                    <a:pt x="609" y="110"/>
                    <a:pt x="588" y="110"/>
                  </a:cubicBezTo>
                  <a:cubicBezTo>
                    <a:pt x="560" y="110"/>
                    <a:pt x="527" y="100"/>
                    <a:pt x="520" y="78"/>
                  </a:cubicBezTo>
                  <a:cubicBezTo>
                    <a:pt x="510" y="81"/>
                    <a:pt x="479" y="81"/>
                    <a:pt x="479" y="93"/>
                  </a:cubicBezTo>
                  <a:cubicBezTo>
                    <a:pt x="479" y="96"/>
                    <a:pt x="481" y="98"/>
                    <a:pt x="485" y="98"/>
                  </a:cubicBezTo>
                  <a:cubicBezTo>
                    <a:pt x="494" y="98"/>
                    <a:pt x="508" y="94"/>
                    <a:pt x="514" y="90"/>
                  </a:cubicBezTo>
                  <a:cubicBezTo>
                    <a:pt x="516" y="108"/>
                    <a:pt x="489" y="93"/>
                    <a:pt x="489" y="111"/>
                  </a:cubicBezTo>
                  <a:cubicBezTo>
                    <a:pt x="489" y="115"/>
                    <a:pt x="495" y="127"/>
                    <a:pt x="492" y="127"/>
                  </a:cubicBezTo>
                  <a:cubicBezTo>
                    <a:pt x="482" y="127"/>
                    <a:pt x="480" y="114"/>
                    <a:pt x="471" y="110"/>
                  </a:cubicBezTo>
                  <a:cubicBezTo>
                    <a:pt x="463" y="106"/>
                    <a:pt x="463" y="106"/>
                    <a:pt x="463" y="106"/>
                  </a:cubicBezTo>
                  <a:cubicBezTo>
                    <a:pt x="450" y="106"/>
                    <a:pt x="442" y="106"/>
                    <a:pt x="429" y="106"/>
                  </a:cubicBezTo>
                  <a:cubicBezTo>
                    <a:pt x="418" y="106"/>
                    <a:pt x="412" y="110"/>
                    <a:pt x="400" y="111"/>
                  </a:cubicBezTo>
                  <a:cubicBezTo>
                    <a:pt x="399" y="111"/>
                    <a:pt x="398" y="111"/>
                    <a:pt x="396" y="111"/>
                  </a:cubicBezTo>
                  <a:cubicBezTo>
                    <a:pt x="379" y="111"/>
                    <a:pt x="379" y="104"/>
                    <a:pt x="379" y="102"/>
                  </a:cubicBezTo>
                  <a:cubicBezTo>
                    <a:pt x="379" y="98"/>
                    <a:pt x="395" y="100"/>
                    <a:pt x="398" y="96"/>
                  </a:cubicBezTo>
                  <a:cubicBezTo>
                    <a:pt x="389" y="83"/>
                    <a:pt x="387" y="80"/>
                    <a:pt x="378" y="80"/>
                  </a:cubicBezTo>
                  <a:cubicBezTo>
                    <a:pt x="373" y="80"/>
                    <a:pt x="367" y="81"/>
                    <a:pt x="356" y="82"/>
                  </a:cubicBezTo>
                  <a:cubicBezTo>
                    <a:pt x="355" y="82"/>
                    <a:pt x="353" y="82"/>
                    <a:pt x="352" y="82"/>
                  </a:cubicBezTo>
                  <a:cubicBezTo>
                    <a:pt x="323" y="82"/>
                    <a:pt x="307" y="58"/>
                    <a:pt x="276" y="58"/>
                  </a:cubicBezTo>
                  <a:cubicBezTo>
                    <a:pt x="266" y="58"/>
                    <a:pt x="262" y="65"/>
                    <a:pt x="253" y="65"/>
                  </a:cubicBezTo>
                  <a:cubicBezTo>
                    <a:pt x="247" y="65"/>
                    <a:pt x="242" y="55"/>
                    <a:pt x="241" y="51"/>
                  </a:cubicBezTo>
                  <a:cubicBezTo>
                    <a:pt x="231" y="53"/>
                    <a:pt x="231" y="64"/>
                    <a:pt x="220" y="64"/>
                  </a:cubicBezTo>
                  <a:cubicBezTo>
                    <a:pt x="210" y="64"/>
                    <a:pt x="196" y="40"/>
                    <a:pt x="193" y="40"/>
                  </a:cubicBezTo>
                  <a:cubicBezTo>
                    <a:pt x="182" y="40"/>
                    <a:pt x="186" y="56"/>
                    <a:pt x="175" y="56"/>
                  </a:cubicBezTo>
                  <a:cubicBezTo>
                    <a:pt x="170" y="56"/>
                    <a:pt x="167" y="53"/>
                    <a:pt x="165" y="48"/>
                  </a:cubicBezTo>
                  <a:cubicBezTo>
                    <a:pt x="149" y="52"/>
                    <a:pt x="143" y="53"/>
                    <a:pt x="128" y="59"/>
                  </a:cubicBezTo>
                  <a:cubicBezTo>
                    <a:pt x="123" y="60"/>
                    <a:pt x="113" y="67"/>
                    <a:pt x="107" y="67"/>
                  </a:cubicBezTo>
                  <a:cubicBezTo>
                    <a:pt x="106" y="67"/>
                    <a:pt x="105" y="67"/>
                    <a:pt x="104" y="66"/>
                  </a:cubicBezTo>
                  <a:cubicBezTo>
                    <a:pt x="100" y="62"/>
                    <a:pt x="97" y="61"/>
                    <a:pt x="95" y="61"/>
                  </a:cubicBezTo>
                  <a:cubicBezTo>
                    <a:pt x="91" y="61"/>
                    <a:pt x="91" y="69"/>
                    <a:pt x="87" y="70"/>
                  </a:cubicBezTo>
                  <a:cubicBezTo>
                    <a:pt x="53" y="71"/>
                    <a:pt x="77" y="83"/>
                    <a:pt x="72" y="83"/>
                  </a:cubicBezTo>
                  <a:cubicBezTo>
                    <a:pt x="59" y="83"/>
                    <a:pt x="35" y="81"/>
                    <a:pt x="14" y="67"/>
                  </a:cubicBezTo>
                  <a:cubicBezTo>
                    <a:pt x="13" y="67"/>
                    <a:pt x="6" y="62"/>
                    <a:pt x="6" y="61"/>
                  </a:cubicBezTo>
                  <a:cubicBezTo>
                    <a:pt x="5" y="61"/>
                    <a:pt x="4" y="62"/>
                    <a:pt x="4" y="62"/>
                  </a:cubicBezTo>
                  <a:cubicBezTo>
                    <a:pt x="3" y="62"/>
                    <a:pt x="3" y="61"/>
                    <a:pt x="0" y="61"/>
                  </a:cubicBezTo>
                  <a:cubicBezTo>
                    <a:pt x="0" y="61"/>
                    <a:pt x="0" y="61"/>
                    <a:pt x="0" y="61"/>
                  </a:cubicBezTo>
                  <a:cubicBezTo>
                    <a:pt x="0" y="61"/>
                    <a:pt x="0" y="61"/>
                    <a:pt x="0" y="61"/>
                  </a:cubicBezTo>
                  <a:cubicBezTo>
                    <a:pt x="0" y="289"/>
                    <a:pt x="0" y="289"/>
                    <a:pt x="0" y="289"/>
                  </a:cubicBezTo>
                  <a:cubicBezTo>
                    <a:pt x="2" y="292"/>
                    <a:pt x="6" y="292"/>
                    <a:pt x="10" y="292"/>
                  </a:cubicBezTo>
                  <a:cubicBezTo>
                    <a:pt x="11" y="292"/>
                    <a:pt x="12" y="292"/>
                    <a:pt x="13" y="292"/>
                  </a:cubicBezTo>
                  <a:cubicBezTo>
                    <a:pt x="14" y="292"/>
                    <a:pt x="15" y="292"/>
                    <a:pt x="16" y="292"/>
                  </a:cubicBezTo>
                  <a:cubicBezTo>
                    <a:pt x="21" y="292"/>
                    <a:pt x="26" y="293"/>
                    <a:pt x="29" y="297"/>
                  </a:cubicBezTo>
                  <a:cubicBezTo>
                    <a:pt x="34" y="304"/>
                    <a:pt x="45" y="318"/>
                    <a:pt x="55" y="318"/>
                  </a:cubicBezTo>
                  <a:cubicBezTo>
                    <a:pt x="63" y="318"/>
                    <a:pt x="63" y="307"/>
                    <a:pt x="70" y="305"/>
                  </a:cubicBezTo>
                  <a:cubicBezTo>
                    <a:pt x="73" y="304"/>
                    <a:pt x="76" y="305"/>
                    <a:pt x="80" y="302"/>
                  </a:cubicBezTo>
                  <a:cubicBezTo>
                    <a:pt x="96" y="318"/>
                    <a:pt x="104" y="324"/>
                    <a:pt x="118" y="345"/>
                  </a:cubicBezTo>
                  <a:cubicBezTo>
                    <a:pt x="119" y="347"/>
                    <a:pt x="123" y="348"/>
                    <a:pt x="124" y="352"/>
                  </a:cubicBezTo>
                  <a:cubicBezTo>
                    <a:pt x="126" y="359"/>
                    <a:pt x="129" y="367"/>
                    <a:pt x="135" y="373"/>
                  </a:cubicBezTo>
                  <a:cubicBezTo>
                    <a:pt x="138" y="376"/>
                    <a:pt x="144" y="374"/>
                    <a:pt x="148" y="378"/>
                  </a:cubicBezTo>
                  <a:cubicBezTo>
                    <a:pt x="152" y="383"/>
                    <a:pt x="161" y="386"/>
                    <a:pt x="161" y="397"/>
                  </a:cubicBezTo>
                  <a:cubicBezTo>
                    <a:pt x="161" y="397"/>
                    <a:pt x="161" y="397"/>
                    <a:pt x="161" y="397"/>
                  </a:cubicBezTo>
                  <a:cubicBezTo>
                    <a:pt x="161" y="397"/>
                    <a:pt x="161" y="397"/>
                    <a:pt x="161" y="397"/>
                  </a:cubicBezTo>
                  <a:cubicBezTo>
                    <a:pt x="161" y="403"/>
                    <a:pt x="154" y="404"/>
                    <a:pt x="154" y="407"/>
                  </a:cubicBezTo>
                  <a:cubicBezTo>
                    <a:pt x="154" y="410"/>
                    <a:pt x="157" y="412"/>
                    <a:pt x="157" y="415"/>
                  </a:cubicBezTo>
                  <a:cubicBezTo>
                    <a:pt x="157" y="422"/>
                    <a:pt x="155" y="436"/>
                    <a:pt x="162" y="438"/>
                  </a:cubicBezTo>
                  <a:cubicBezTo>
                    <a:pt x="167" y="439"/>
                    <a:pt x="171" y="439"/>
                    <a:pt x="174" y="442"/>
                  </a:cubicBezTo>
                  <a:cubicBezTo>
                    <a:pt x="179" y="447"/>
                    <a:pt x="173" y="454"/>
                    <a:pt x="179" y="458"/>
                  </a:cubicBezTo>
                  <a:cubicBezTo>
                    <a:pt x="179" y="458"/>
                    <a:pt x="193" y="467"/>
                    <a:pt x="194" y="468"/>
                  </a:cubicBezTo>
                  <a:cubicBezTo>
                    <a:pt x="197" y="480"/>
                    <a:pt x="198" y="495"/>
                    <a:pt x="216" y="495"/>
                  </a:cubicBezTo>
                  <a:cubicBezTo>
                    <a:pt x="219" y="505"/>
                    <a:pt x="237" y="498"/>
                    <a:pt x="242" y="512"/>
                  </a:cubicBezTo>
                  <a:cubicBezTo>
                    <a:pt x="243" y="517"/>
                    <a:pt x="256" y="518"/>
                    <a:pt x="262" y="524"/>
                  </a:cubicBezTo>
                  <a:cubicBezTo>
                    <a:pt x="263" y="525"/>
                    <a:pt x="265" y="526"/>
                    <a:pt x="267" y="527"/>
                  </a:cubicBezTo>
                  <a:cubicBezTo>
                    <a:pt x="267" y="527"/>
                    <a:pt x="268" y="527"/>
                    <a:pt x="268" y="527"/>
                  </a:cubicBezTo>
                  <a:cubicBezTo>
                    <a:pt x="267" y="527"/>
                    <a:pt x="267" y="527"/>
                    <a:pt x="267" y="527"/>
                  </a:cubicBezTo>
                  <a:cubicBezTo>
                    <a:pt x="690" y="527"/>
                    <a:pt x="690" y="527"/>
                    <a:pt x="690" y="527"/>
                  </a:cubicBezTo>
                  <a:cubicBezTo>
                    <a:pt x="690" y="520"/>
                    <a:pt x="690" y="520"/>
                    <a:pt x="690" y="520"/>
                  </a:cubicBezTo>
                  <a:cubicBezTo>
                    <a:pt x="697" y="526"/>
                    <a:pt x="696" y="530"/>
                    <a:pt x="703" y="534"/>
                  </a:cubicBezTo>
                  <a:cubicBezTo>
                    <a:pt x="729" y="534"/>
                    <a:pt x="729" y="534"/>
                    <a:pt x="729" y="534"/>
                  </a:cubicBezTo>
                  <a:cubicBezTo>
                    <a:pt x="740" y="544"/>
                    <a:pt x="754" y="544"/>
                    <a:pt x="773" y="544"/>
                  </a:cubicBezTo>
                  <a:cubicBezTo>
                    <a:pt x="780" y="542"/>
                    <a:pt x="781" y="544"/>
                    <a:pt x="787" y="542"/>
                  </a:cubicBezTo>
                  <a:cubicBezTo>
                    <a:pt x="792" y="539"/>
                    <a:pt x="790" y="530"/>
                    <a:pt x="795" y="530"/>
                  </a:cubicBezTo>
                  <a:cubicBezTo>
                    <a:pt x="802" y="530"/>
                    <a:pt x="806" y="540"/>
                    <a:pt x="808" y="542"/>
                  </a:cubicBezTo>
                  <a:cubicBezTo>
                    <a:pt x="809" y="540"/>
                    <a:pt x="809" y="536"/>
                    <a:pt x="809" y="535"/>
                  </a:cubicBezTo>
                  <a:cubicBezTo>
                    <a:pt x="810" y="535"/>
                    <a:pt x="811" y="535"/>
                    <a:pt x="813" y="535"/>
                  </a:cubicBezTo>
                  <a:cubicBezTo>
                    <a:pt x="816" y="535"/>
                    <a:pt x="838" y="553"/>
                    <a:pt x="839" y="555"/>
                  </a:cubicBezTo>
                  <a:cubicBezTo>
                    <a:pt x="842" y="561"/>
                    <a:pt x="839" y="566"/>
                    <a:pt x="843" y="571"/>
                  </a:cubicBezTo>
                  <a:cubicBezTo>
                    <a:pt x="856" y="583"/>
                    <a:pt x="872" y="580"/>
                    <a:pt x="885" y="589"/>
                  </a:cubicBezTo>
                  <a:cubicBezTo>
                    <a:pt x="899" y="589"/>
                    <a:pt x="899" y="589"/>
                    <a:pt x="899" y="589"/>
                  </a:cubicBezTo>
                  <a:cubicBezTo>
                    <a:pt x="905" y="593"/>
                    <a:pt x="913" y="598"/>
                    <a:pt x="913" y="606"/>
                  </a:cubicBezTo>
                  <a:cubicBezTo>
                    <a:pt x="913" y="610"/>
                    <a:pt x="911" y="612"/>
                    <a:pt x="908" y="612"/>
                  </a:cubicBezTo>
                  <a:cubicBezTo>
                    <a:pt x="902" y="612"/>
                    <a:pt x="895" y="605"/>
                    <a:pt x="893" y="603"/>
                  </a:cubicBezTo>
                  <a:cubicBezTo>
                    <a:pt x="891" y="612"/>
                    <a:pt x="886" y="637"/>
                    <a:pt x="879" y="637"/>
                  </a:cubicBezTo>
                  <a:cubicBezTo>
                    <a:pt x="879" y="637"/>
                    <a:pt x="879" y="637"/>
                    <a:pt x="879" y="637"/>
                  </a:cubicBezTo>
                  <a:cubicBezTo>
                    <a:pt x="873" y="643"/>
                    <a:pt x="867" y="647"/>
                    <a:pt x="867" y="655"/>
                  </a:cubicBezTo>
                  <a:cubicBezTo>
                    <a:pt x="867" y="655"/>
                    <a:pt x="867" y="655"/>
                    <a:pt x="867" y="655"/>
                  </a:cubicBezTo>
                  <a:cubicBezTo>
                    <a:pt x="869" y="658"/>
                    <a:pt x="872" y="661"/>
                    <a:pt x="875" y="661"/>
                  </a:cubicBezTo>
                  <a:cubicBezTo>
                    <a:pt x="880" y="661"/>
                    <a:pt x="880" y="658"/>
                    <a:pt x="883" y="656"/>
                  </a:cubicBezTo>
                  <a:cubicBezTo>
                    <a:pt x="886" y="652"/>
                    <a:pt x="892" y="652"/>
                    <a:pt x="898" y="652"/>
                  </a:cubicBezTo>
                  <a:cubicBezTo>
                    <a:pt x="900" y="652"/>
                    <a:pt x="901" y="652"/>
                    <a:pt x="903" y="652"/>
                  </a:cubicBezTo>
                  <a:cubicBezTo>
                    <a:pt x="908" y="652"/>
                    <a:pt x="911" y="654"/>
                    <a:pt x="914" y="654"/>
                  </a:cubicBezTo>
                  <a:cubicBezTo>
                    <a:pt x="914" y="654"/>
                    <a:pt x="914" y="654"/>
                    <a:pt x="915" y="654"/>
                  </a:cubicBezTo>
                  <a:cubicBezTo>
                    <a:pt x="915" y="654"/>
                    <a:pt x="915" y="654"/>
                    <a:pt x="915" y="654"/>
                  </a:cubicBezTo>
                  <a:cubicBezTo>
                    <a:pt x="917" y="653"/>
                    <a:pt x="918" y="653"/>
                    <a:pt x="920" y="652"/>
                  </a:cubicBezTo>
                  <a:cubicBezTo>
                    <a:pt x="921" y="651"/>
                    <a:pt x="923" y="650"/>
                    <a:pt x="924" y="650"/>
                  </a:cubicBezTo>
                  <a:cubicBezTo>
                    <a:pt x="924" y="650"/>
                    <a:pt x="924" y="650"/>
                    <a:pt x="924" y="650"/>
                  </a:cubicBezTo>
                  <a:cubicBezTo>
                    <a:pt x="924" y="650"/>
                    <a:pt x="924" y="650"/>
                    <a:pt x="924" y="650"/>
                  </a:cubicBezTo>
                  <a:cubicBezTo>
                    <a:pt x="923" y="647"/>
                    <a:pt x="922" y="644"/>
                    <a:pt x="921" y="641"/>
                  </a:cubicBezTo>
                  <a:cubicBezTo>
                    <a:pt x="921" y="641"/>
                    <a:pt x="921" y="641"/>
                    <a:pt x="921" y="641"/>
                  </a:cubicBezTo>
                  <a:cubicBezTo>
                    <a:pt x="920" y="641"/>
                    <a:pt x="920" y="640"/>
                    <a:pt x="920" y="640"/>
                  </a:cubicBezTo>
                  <a:cubicBezTo>
                    <a:pt x="919" y="639"/>
                    <a:pt x="917" y="638"/>
                    <a:pt x="917" y="636"/>
                  </a:cubicBezTo>
                  <a:cubicBezTo>
                    <a:pt x="917" y="633"/>
                    <a:pt x="923" y="632"/>
                    <a:pt x="924" y="632"/>
                  </a:cubicBezTo>
                  <a:cubicBezTo>
                    <a:pt x="936" y="628"/>
                    <a:pt x="961" y="622"/>
                    <a:pt x="974" y="622"/>
                  </a:cubicBezTo>
                  <a:cubicBezTo>
                    <a:pt x="975" y="621"/>
                    <a:pt x="994" y="602"/>
                    <a:pt x="998" y="599"/>
                  </a:cubicBezTo>
                  <a:cubicBezTo>
                    <a:pt x="999" y="598"/>
                    <a:pt x="1004" y="598"/>
                    <a:pt x="1011" y="598"/>
                  </a:cubicBezTo>
                  <a:cubicBezTo>
                    <a:pt x="1015" y="598"/>
                    <a:pt x="1020" y="598"/>
                    <a:pt x="1025" y="598"/>
                  </a:cubicBezTo>
                  <a:cubicBezTo>
                    <a:pt x="1030" y="598"/>
                    <a:pt x="1034" y="598"/>
                    <a:pt x="1038" y="598"/>
                  </a:cubicBezTo>
                  <a:cubicBezTo>
                    <a:pt x="1043" y="598"/>
                    <a:pt x="1048" y="597"/>
                    <a:pt x="1052" y="596"/>
                  </a:cubicBezTo>
                  <a:cubicBezTo>
                    <a:pt x="1057" y="595"/>
                    <a:pt x="1055" y="593"/>
                    <a:pt x="1057" y="591"/>
                  </a:cubicBezTo>
                  <a:cubicBezTo>
                    <a:pt x="1067" y="581"/>
                    <a:pt x="1067" y="564"/>
                    <a:pt x="1080" y="555"/>
                  </a:cubicBezTo>
                  <a:cubicBezTo>
                    <a:pt x="1082" y="557"/>
                    <a:pt x="1084" y="558"/>
                    <a:pt x="1086" y="558"/>
                  </a:cubicBezTo>
                  <a:cubicBezTo>
                    <a:pt x="1088" y="558"/>
                    <a:pt x="1089" y="557"/>
                    <a:pt x="1091" y="557"/>
                  </a:cubicBezTo>
                  <a:cubicBezTo>
                    <a:pt x="1093" y="556"/>
                    <a:pt x="1095" y="556"/>
                    <a:pt x="1096" y="556"/>
                  </a:cubicBezTo>
                  <a:cubicBezTo>
                    <a:pt x="1098" y="556"/>
                    <a:pt x="1099" y="557"/>
                    <a:pt x="1100" y="558"/>
                  </a:cubicBezTo>
                  <a:cubicBezTo>
                    <a:pt x="1100" y="558"/>
                    <a:pt x="1100" y="558"/>
                    <a:pt x="1100" y="558"/>
                  </a:cubicBezTo>
                  <a:cubicBezTo>
                    <a:pt x="1102" y="562"/>
                    <a:pt x="1104" y="566"/>
                    <a:pt x="1104" y="570"/>
                  </a:cubicBezTo>
                  <a:cubicBezTo>
                    <a:pt x="1104" y="570"/>
                    <a:pt x="1104" y="570"/>
                    <a:pt x="1104" y="570"/>
                  </a:cubicBezTo>
                  <a:cubicBezTo>
                    <a:pt x="1104" y="570"/>
                    <a:pt x="1104" y="570"/>
                    <a:pt x="1104" y="570"/>
                  </a:cubicBezTo>
                  <a:cubicBezTo>
                    <a:pt x="1106" y="581"/>
                    <a:pt x="1105" y="594"/>
                    <a:pt x="1110" y="604"/>
                  </a:cubicBezTo>
                  <a:cubicBezTo>
                    <a:pt x="1110" y="602"/>
                    <a:pt x="1110" y="602"/>
                    <a:pt x="1110" y="602"/>
                  </a:cubicBezTo>
                  <a:cubicBezTo>
                    <a:pt x="1110" y="601"/>
                    <a:pt x="1110" y="601"/>
                    <a:pt x="1110" y="601"/>
                  </a:cubicBezTo>
                  <a:cubicBezTo>
                    <a:pt x="1110" y="601"/>
                    <a:pt x="1110" y="601"/>
                    <a:pt x="1111" y="601"/>
                  </a:cubicBezTo>
                  <a:cubicBezTo>
                    <a:pt x="1112" y="601"/>
                    <a:pt x="1114" y="601"/>
                    <a:pt x="1115" y="601"/>
                  </a:cubicBezTo>
                  <a:cubicBezTo>
                    <a:pt x="1117" y="601"/>
                    <a:pt x="1122" y="601"/>
                    <a:pt x="1127" y="601"/>
                  </a:cubicBezTo>
                  <a:cubicBezTo>
                    <a:pt x="1130" y="601"/>
                    <a:pt x="1134" y="601"/>
                    <a:pt x="1136" y="600"/>
                  </a:cubicBezTo>
                  <a:cubicBezTo>
                    <a:pt x="1141" y="596"/>
                    <a:pt x="1141" y="590"/>
                    <a:pt x="1149" y="589"/>
                  </a:cubicBezTo>
                  <a:cubicBezTo>
                    <a:pt x="1149" y="596"/>
                    <a:pt x="1148" y="597"/>
                    <a:pt x="1157" y="597"/>
                  </a:cubicBezTo>
                  <a:cubicBezTo>
                    <a:pt x="1144" y="598"/>
                    <a:pt x="1125" y="606"/>
                    <a:pt x="1125" y="618"/>
                  </a:cubicBezTo>
                  <a:cubicBezTo>
                    <a:pt x="1125" y="623"/>
                    <a:pt x="1133" y="631"/>
                    <a:pt x="1136" y="631"/>
                  </a:cubicBezTo>
                  <a:cubicBezTo>
                    <a:pt x="1140" y="631"/>
                    <a:pt x="1150" y="617"/>
                    <a:pt x="1161" y="614"/>
                  </a:cubicBezTo>
                  <a:cubicBezTo>
                    <a:pt x="1163" y="613"/>
                    <a:pt x="1199" y="600"/>
                    <a:pt x="1199" y="595"/>
                  </a:cubicBezTo>
                  <a:cubicBezTo>
                    <a:pt x="1199" y="590"/>
                    <a:pt x="1186" y="589"/>
                    <a:pt x="1182" y="589"/>
                  </a:cubicBezTo>
                  <a:cubicBezTo>
                    <a:pt x="1167" y="589"/>
                    <a:pt x="1143" y="574"/>
                    <a:pt x="1143" y="561"/>
                  </a:cubicBezTo>
                  <a:cubicBezTo>
                    <a:pt x="1143" y="558"/>
                    <a:pt x="1147" y="554"/>
                    <a:pt x="1148" y="548"/>
                  </a:cubicBezTo>
                  <a:cubicBezTo>
                    <a:pt x="1145" y="548"/>
                    <a:pt x="1140" y="547"/>
                    <a:pt x="1135" y="547"/>
                  </a:cubicBezTo>
                  <a:cubicBezTo>
                    <a:pt x="1138" y="543"/>
                    <a:pt x="1157" y="540"/>
                    <a:pt x="1157" y="529"/>
                  </a:cubicBezTo>
                  <a:cubicBezTo>
                    <a:pt x="1157" y="522"/>
                    <a:pt x="1149" y="521"/>
                    <a:pt x="1140" y="521"/>
                  </a:cubicBezTo>
                  <a:cubicBezTo>
                    <a:pt x="1137" y="521"/>
                    <a:pt x="1133" y="521"/>
                    <a:pt x="1130" y="521"/>
                  </a:cubicBezTo>
                  <a:cubicBezTo>
                    <a:pt x="1106" y="521"/>
                    <a:pt x="1096" y="538"/>
                    <a:pt x="1080" y="540"/>
                  </a:cubicBezTo>
                  <a:cubicBezTo>
                    <a:pt x="1087" y="526"/>
                    <a:pt x="1098" y="530"/>
                    <a:pt x="1110" y="519"/>
                  </a:cubicBezTo>
                  <a:cubicBezTo>
                    <a:pt x="1117" y="511"/>
                    <a:pt x="1112" y="507"/>
                    <a:pt x="1123" y="503"/>
                  </a:cubicBezTo>
                  <a:cubicBezTo>
                    <a:pt x="1132" y="500"/>
                    <a:pt x="1139" y="499"/>
                    <a:pt x="1147" y="499"/>
                  </a:cubicBezTo>
                  <a:cubicBezTo>
                    <a:pt x="1155" y="499"/>
                    <a:pt x="1164" y="500"/>
                    <a:pt x="1174" y="500"/>
                  </a:cubicBezTo>
                  <a:cubicBezTo>
                    <a:pt x="1187" y="500"/>
                    <a:pt x="1196" y="502"/>
                    <a:pt x="1205" y="502"/>
                  </a:cubicBezTo>
                  <a:cubicBezTo>
                    <a:pt x="1214" y="502"/>
                    <a:pt x="1223" y="500"/>
                    <a:pt x="1231" y="489"/>
                  </a:cubicBezTo>
                  <a:cubicBezTo>
                    <a:pt x="1239" y="479"/>
                    <a:pt x="1281" y="477"/>
                    <a:pt x="1281" y="460"/>
                  </a:cubicBezTo>
                  <a:cubicBezTo>
                    <a:pt x="1281" y="448"/>
                    <a:pt x="1277" y="442"/>
                    <a:pt x="1272" y="434"/>
                  </a:cubicBezTo>
                  <a:cubicBezTo>
                    <a:pt x="1268" y="434"/>
                    <a:pt x="1274" y="429"/>
                    <a:pt x="1268" y="426"/>
                  </a:cubicBezTo>
                  <a:cubicBezTo>
                    <a:pt x="1268" y="420"/>
                    <a:pt x="1268" y="420"/>
                    <a:pt x="1268" y="420"/>
                  </a:cubicBezTo>
                  <a:cubicBezTo>
                    <a:pt x="1256" y="427"/>
                    <a:pt x="1230" y="436"/>
                    <a:pt x="1218" y="436"/>
                  </a:cubicBezTo>
                  <a:cubicBezTo>
                    <a:pt x="1216" y="436"/>
                    <a:pt x="1213" y="435"/>
                    <a:pt x="1213" y="434"/>
                  </a:cubicBezTo>
                  <a:cubicBezTo>
                    <a:pt x="1223" y="428"/>
                    <a:pt x="1252" y="424"/>
                    <a:pt x="1256" y="414"/>
                  </a:cubicBezTo>
                  <a:cubicBezTo>
                    <a:pt x="1256" y="411"/>
                    <a:pt x="1252" y="411"/>
                    <a:pt x="1251" y="408"/>
                  </a:cubicBezTo>
                  <a:cubicBezTo>
                    <a:pt x="1250" y="408"/>
                    <a:pt x="1248" y="408"/>
                    <a:pt x="1247" y="408"/>
                  </a:cubicBezTo>
                  <a:cubicBezTo>
                    <a:pt x="1233" y="408"/>
                    <a:pt x="1211" y="402"/>
                    <a:pt x="1211" y="386"/>
                  </a:cubicBezTo>
                  <a:cubicBezTo>
                    <a:pt x="1211" y="384"/>
                    <a:pt x="1211" y="384"/>
                    <a:pt x="1211" y="384"/>
                  </a:cubicBezTo>
                  <a:cubicBezTo>
                    <a:pt x="1200" y="384"/>
                    <a:pt x="1193" y="377"/>
                    <a:pt x="1186" y="372"/>
                  </a:cubicBezTo>
                  <a:cubicBezTo>
                    <a:pt x="1189" y="370"/>
                    <a:pt x="1194" y="368"/>
                    <a:pt x="1194" y="362"/>
                  </a:cubicBezTo>
                  <a:cubicBezTo>
                    <a:pt x="1194" y="357"/>
                    <a:pt x="1189" y="352"/>
                    <a:pt x="1190" y="347"/>
                  </a:cubicBezTo>
                  <a:cubicBezTo>
                    <a:pt x="1186" y="346"/>
                    <a:pt x="1168" y="335"/>
                    <a:pt x="1173" y="325"/>
                  </a:cubicBezTo>
                  <a:cubicBezTo>
                    <a:pt x="1178" y="313"/>
                    <a:pt x="1156" y="310"/>
                    <a:pt x="1154" y="296"/>
                  </a:cubicBezTo>
                  <a:cubicBezTo>
                    <a:pt x="1153" y="296"/>
                    <a:pt x="1148" y="291"/>
                    <a:pt x="1145" y="289"/>
                  </a:cubicBezTo>
                  <a:cubicBezTo>
                    <a:pt x="1142" y="292"/>
                    <a:pt x="1133" y="297"/>
                    <a:pt x="1133" y="304"/>
                  </a:cubicBezTo>
                  <a:cubicBezTo>
                    <a:pt x="1133" y="312"/>
                    <a:pt x="1116" y="331"/>
                    <a:pt x="1103" y="331"/>
                  </a:cubicBezTo>
                  <a:cubicBezTo>
                    <a:pt x="1094" y="331"/>
                    <a:pt x="1092" y="320"/>
                    <a:pt x="1086" y="320"/>
                  </a:cubicBezTo>
                  <a:cubicBezTo>
                    <a:pt x="1077" y="320"/>
                    <a:pt x="1073" y="294"/>
                    <a:pt x="1072" y="283"/>
                  </a:cubicBezTo>
                  <a:cubicBezTo>
                    <a:pt x="1069" y="268"/>
                    <a:pt x="1041" y="279"/>
                    <a:pt x="1041" y="259"/>
                  </a:cubicBezTo>
                  <a:cubicBezTo>
                    <a:pt x="1026" y="257"/>
                    <a:pt x="1023" y="239"/>
                    <a:pt x="1008" y="239"/>
                  </a:cubicBezTo>
                  <a:cubicBezTo>
                    <a:pt x="1001" y="239"/>
                    <a:pt x="1001" y="244"/>
                    <a:pt x="993" y="244"/>
                  </a:cubicBezTo>
                  <a:cubicBezTo>
                    <a:pt x="978" y="244"/>
                    <a:pt x="969" y="235"/>
                    <a:pt x="954" y="235"/>
                  </a:cubicBezTo>
                  <a:cubicBezTo>
                    <a:pt x="946" y="235"/>
                    <a:pt x="938" y="239"/>
                    <a:pt x="938" y="248"/>
                  </a:cubicBezTo>
                  <a:cubicBezTo>
                    <a:pt x="938" y="254"/>
                    <a:pt x="957" y="261"/>
                    <a:pt x="940" y="272"/>
                  </a:cubicBezTo>
                  <a:cubicBezTo>
                    <a:pt x="933" y="277"/>
                    <a:pt x="949" y="288"/>
                    <a:pt x="950" y="296"/>
                  </a:cubicBezTo>
                  <a:cubicBezTo>
                    <a:pt x="952" y="312"/>
                    <a:pt x="937" y="316"/>
                    <a:pt x="930" y="318"/>
                  </a:cubicBezTo>
                  <a:cubicBezTo>
                    <a:pt x="942" y="339"/>
                    <a:pt x="961" y="346"/>
                    <a:pt x="961" y="381"/>
                  </a:cubicBezTo>
                  <a:cubicBezTo>
                    <a:pt x="961" y="390"/>
                    <a:pt x="929" y="414"/>
                    <a:pt x="918" y="416"/>
                  </a:cubicBezTo>
                  <a:cubicBezTo>
                    <a:pt x="937" y="425"/>
                    <a:pt x="930" y="454"/>
                    <a:pt x="937" y="463"/>
                  </a:cubicBezTo>
                  <a:cubicBezTo>
                    <a:pt x="935" y="466"/>
                    <a:pt x="928" y="470"/>
                    <a:pt x="927" y="476"/>
                  </a:cubicBezTo>
                  <a:cubicBezTo>
                    <a:pt x="922" y="476"/>
                    <a:pt x="918" y="483"/>
                    <a:pt x="914" y="483"/>
                  </a:cubicBezTo>
                  <a:cubicBezTo>
                    <a:pt x="913" y="483"/>
                    <a:pt x="912" y="482"/>
                    <a:pt x="912" y="482"/>
                  </a:cubicBezTo>
                  <a:cubicBezTo>
                    <a:pt x="898" y="471"/>
                    <a:pt x="880" y="455"/>
                    <a:pt x="880" y="440"/>
                  </a:cubicBezTo>
                  <a:cubicBezTo>
                    <a:pt x="880" y="423"/>
                    <a:pt x="883" y="410"/>
                    <a:pt x="868" y="400"/>
                  </a:cubicBezTo>
                  <a:cubicBezTo>
                    <a:pt x="834" y="400"/>
                    <a:pt x="834" y="400"/>
                    <a:pt x="834" y="400"/>
                  </a:cubicBezTo>
                  <a:cubicBezTo>
                    <a:pt x="814" y="386"/>
                    <a:pt x="792" y="377"/>
                    <a:pt x="769" y="368"/>
                  </a:cubicBezTo>
                  <a:cubicBezTo>
                    <a:pt x="765" y="367"/>
                    <a:pt x="753" y="358"/>
                    <a:pt x="745" y="358"/>
                  </a:cubicBezTo>
                  <a:cubicBezTo>
                    <a:pt x="737" y="358"/>
                    <a:pt x="734" y="366"/>
                    <a:pt x="726" y="366"/>
                  </a:cubicBezTo>
                  <a:cubicBezTo>
                    <a:pt x="726" y="353"/>
                    <a:pt x="717" y="323"/>
                    <a:pt x="706" y="323"/>
                  </a:cubicBezTo>
                  <a:cubicBezTo>
                    <a:pt x="700" y="323"/>
                    <a:pt x="698" y="328"/>
                    <a:pt x="692" y="329"/>
                  </a:cubicBezTo>
                  <a:cubicBezTo>
                    <a:pt x="695" y="322"/>
                    <a:pt x="692" y="320"/>
                    <a:pt x="692" y="305"/>
                  </a:cubicBezTo>
                  <a:cubicBezTo>
                    <a:pt x="692" y="284"/>
                    <a:pt x="699" y="271"/>
                    <a:pt x="711" y="259"/>
                  </a:cubicBezTo>
                  <a:cubicBezTo>
                    <a:pt x="715" y="255"/>
                    <a:pt x="724" y="234"/>
                    <a:pt x="728" y="233"/>
                  </a:cubicBezTo>
                  <a:cubicBezTo>
                    <a:pt x="737" y="230"/>
                    <a:pt x="753" y="235"/>
                    <a:pt x="753" y="222"/>
                  </a:cubicBezTo>
                  <a:cubicBezTo>
                    <a:pt x="753" y="214"/>
                    <a:pt x="733" y="214"/>
                    <a:pt x="726" y="209"/>
                  </a:cubicBezTo>
                  <a:cubicBezTo>
                    <a:pt x="726" y="209"/>
                    <a:pt x="726" y="210"/>
                    <a:pt x="726" y="210"/>
                  </a:cubicBezTo>
                  <a:cubicBezTo>
                    <a:pt x="727" y="210"/>
                    <a:pt x="726" y="209"/>
                    <a:pt x="726" y="208"/>
                  </a:cubicBezTo>
                  <a:cubicBezTo>
                    <a:pt x="726" y="207"/>
                    <a:pt x="727" y="207"/>
                    <a:pt x="729" y="207"/>
                  </a:cubicBezTo>
                  <a:cubicBezTo>
                    <a:pt x="733" y="207"/>
                    <a:pt x="741" y="208"/>
                    <a:pt x="757" y="213"/>
                  </a:cubicBezTo>
                  <a:cubicBezTo>
                    <a:pt x="758" y="214"/>
                    <a:pt x="759" y="214"/>
                    <a:pt x="760" y="214"/>
                  </a:cubicBezTo>
                  <a:cubicBezTo>
                    <a:pt x="767" y="214"/>
                    <a:pt x="762" y="202"/>
                    <a:pt x="768" y="202"/>
                  </a:cubicBezTo>
                  <a:cubicBezTo>
                    <a:pt x="769" y="202"/>
                    <a:pt x="773" y="202"/>
                    <a:pt x="780" y="202"/>
                  </a:cubicBezTo>
                  <a:cubicBezTo>
                    <a:pt x="792" y="202"/>
                    <a:pt x="799" y="189"/>
                    <a:pt x="808" y="183"/>
                  </a:cubicBezTo>
                  <a:cubicBezTo>
                    <a:pt x="808" y="175"/>
                    <a:pt x="808" y="175"/>
                    <a:pt x="808" y="175"/>
                  </a:cubicBezTo>
                  <a:cubicBezTo>
                    <a:pt x="790" y="170"/>
                    <a:pt x="772" y="173"/>
                    <a:pt x="764" y="157"/>
                  </a:cubicBezTo>
                  <a:cubicBezTo>
                    <a:pt x="764" y="157"/>
                    <a:pt x="770" y="157"/>
                    <a:pt x="773" y="157"/>
                  </a:cubicBezTo>
                  <a:cubicBezTo>
                    <a:pt x="780" y="161"/>
                    <a:pt x="787" y="169"/>
                    <a:pt x="797" y="169"/>
                  </a:cubicBezTo>
                  <a:cubicBezTo>
                    <a:pt x="805" y="169"/>
                    <a:pt x="821" y="158"/>
                    <a:pt x="821" y="152"/>
                  </a:cubicBezTo>
                  <a:cubicBezTo>
                    <a:pt x="821" y="150"/>
                    <a:pt x="813" y="140"/>
                    <a:pt x="817" y="140"/>
                  </a:cubicBezTo>
                  <a:cubicBezTo>
                    <a:pt x="829" y="140"/>
                    <a:pt x="833" y="151"/>
                    <a:pt x="840" y="151"/>
                  </a:cubicBezTo>
                  <a:cubicBezTo>
                    <a:pt x="845" y="151"/>
                    <a:pt x="848" y="147"/>
                    <a:pt x="858" y="147"/>
                  </a:cubicBezTo>
                  <a:cubicBezTo>
                    <a:pt x="856" y="144"/>
                    <a:pt x="856" y="140"/>
                    <a:pt x="859" y="140"/>
                  </a:cubicBezTo>
                  <a:cubicBezTo>
                    <a:pt x="860" y="140"/>
                    <a:pt x="862" y="141"/>
                    <a:pt x="864" y="144"/>
                  </a:cubicBezTo>
                  <a:cubicBezTo>
                    <a:pt x="864" y="145"/>
                    <a:pt x="865" y="145"/>
                    <a:pt x="866" y="145"/>
                  </a:cubicBezTo>
                  <a:cubicBezTo>
                    <a:pt x="873" y="145"/>
                    <a:pt x="895" y="125"/>
                    <a:pt x="895" y="119"/>
                  </a:cubicBezTo>
                  <a:cubicBezTo>
                    <a:pt x="895" y="114"/>
                    <a:pt x="883" y="109"/>
                    <a:pt x="883" y="106"/>
                  </a:cubicBezTo>
                  <a:cubicBezTo>
                    <a:pt x="883" y="102"/>
                    <a:pt x="875" y="94"/>
                    <a:pt x="892" y="86"/>
                  </a:cubicBezTo>
                  <a:cubicBezTo>
                    <a:pt x="894" y="81"/>
                    <a:pt x="892" y="82"/>
                    <a:pt x="892" y="73"/>
                  </a:cubicBezTo>
                  <a:cubicBezTo>
                    <a:pt x="875" y="73"/>
                    <a:pt x="879" y="59"/>
                    <a:pt x="858" y="59"/>
                  </a:cubicBezTo>
                  <a:cubicBezTo>
                    <a:pt x="853" y="59"/>
                    <a:pt x="849" y="56"/>
                    <a:pt x="845" y="56"/>
                  </a:cubicBezTo>
                  <a:cubicBezTo>
                    <a:pt x="838" y="56"/>
                    <a:pt x="831" y="60"/>
                    <a:pt x="831" y="66"/>
                  </a:cubicBezTo>
                  <a:cubicBezTo>
                    <a:pt x="831" y="73"/>
                    <a:pt x="839" y="76"/>
                    <a:pt x="839" y="81"/>
                  </a:cubicBezTo>
                  <a:cubicBezTo>
                    <a:pt x="839" y="86"/>
                    <a:pt x="827" y="86"/>
                    <a:pt x="824" y="91"/>
                  </a:cubicBezTo>
                  <a:cubicBezTo>
                    <a:pt x="820" y="100"/>
                    <a:pt x="822" y="107"/>
                    <a:pt x="814" y="117"/>
                  </a:cubicBezTo>
                  <a:cubicBezTo>
                    <a:pt x="811" y="120"/>
                    <a:pt x="808" y="122"/>
                    <a:pt x="805" y="122"/>
                  </a:cubicBezTo>
                  <a:cubicBezTo>
                    <a:pt x="796" y="122"/>
                    <a:pt x="786" y="106"/>
                    <a:pt x="786" y="102"/>
                  </a:cubicBezTo>
                  <a:cubicBezTo>
                    <a:pt x="786" y="95"/>
                    <a:pt x="795" y="96"/>
                    <a:pt x="795" y="89"/>
                  </a:cubicBezTo>
                  <a:cubicBezTo>
                    <a:pt x="795" y="85"/>
                    <a:pt x="780" y="70"/>
                    <a:pt x="776" y="70"/>
                  </a:cubicBezTo>
                  <a:cubicBezTo>
                    <a:pt x="761" y="70"/>
                    <a:pt x="771" y="93"/>
                    <a:pt x="755" y="93"/>
                  </a:cubicBezTo>
                  <a:cubicBezTo>
                    <a:pt x="755" y="84"/>
                    <a:pt x="754" y="77"/>
                    <a:pt x="743" y="72"/>
                  </a:cubicBezTo>
                  <a:cubicBezTo>
                    <a:pt x="744" y="70"/>
                    <a:pt x="745" y="68"/>
                    <a:pt x="748" y="66"/>
                  </a:cubicBezTo>
                  <a:cubicBezTo>
                    <a:pt x="739" y="61"/>
                    <a:pt x="728" y="66"/>
                    <a:pt x="722" y="58"/>
                  </a:cubicBezTo>
                  <a:cubicBezTo>
                    <a:pt x="725" y="56"/>
                    <a:pt x="735" y="52"/>
                    <a:pt x="735" y="45"/>
                  </a:cubicBezTo>
                  <a:cubicBezTo>
                    <a:pt x="735" y="35"/>
                    <a:pt x="719" y="36"/>
                    <a:pt x="719" y="28"/>
                  </a:cubicBezTo>
                  <a:cubicBezTo>
                    <a:pt x="718" y="11"/>
                    <a:pt x="707" y="1"/>
                    <a:pt x="686" y="0"/>
                  </a:cubicBezTo>
                  <a:cubicBezTo>
                    <a:pt x="686" y="0"/>
                    <a:pt x="686" y="0"/>
                    <a:pt x="68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0" name="Freeform 134"/>
            <p:cNvSpPr>
              <a:spLocks noEditPoints="1"/>
            </p:cNvSpPr>
            <p:nvPr/>
          </p:nvSpPr>
          <p:spPr bwMode="auto">
            <a:xfrm>
              <a:off x="-2508" y="-27"/>
              <a:ext cx="1326" cy="958"/>
            </a:xfrm>
            <a:custGeom>
              <a:avLst/>
              <a:gdLst>
                <a:gd name="T0" fmla="*/ 400 w 561"/>
                <a:gd name="T1" fmla="*/ 44 h 405"/>
                <a:gd name="T2" fmla="*/ 400 w 561"/>
                <a:gd name="T3" fmla="*/ 44 h 405"/>
                <a:gd name="T4" fmla="*/ 400 w 561"/>
                <a:gd name="T5" fmla="*/ 42 h 405"/>
                <a:gd name="T6" fmla="*/ 139 w 561"/>
                <a:gd name="T7" fmla="*/ 15 h 405"/>
                <a:gd name="T8" fmla="*/ 129 w 561"/>
                <a:gd name="T9" fmla="*/ 16 h 405"/>
                <a:gd name="T10" fmla="*/ 120 w 561"/>
                <a:gd name="T11" fmla="*/ 16 h 405"/>
                <a:gd name="T12" fmla="*/ 23 w 561"/>
                <a:gd name="T13" fmla="*/ 66 h 405"/>
                <a:gd name="T14" fmla="*/ 43 w 561"/>
                <a:gd name="T15" fmla="*/ 93 h 405"/>
                <a:gd name="T16" fmla="*/ 91 w 561"/>
                <a:gd name="T17" fmla="*/ 139 h 405"/>
                <a:gd name="T18" fmla="*/ 76 w 561"/>
                <a:gd name="T19" fmla="*/ 139 h 405"/>
                <a:gd name="T20" fmla="*/ 57 w 561"/>
                <a:gd name="T21" fmla="*/ 127 h 405"/>
                <a:gd name="T22" fmla="*/ 0 w 561"/>
                <a:gd name="T23" fmla="*/ 150 h 405"/>
                <a:gd name="T24" fmla="*/ 14 w 561"/>
                <a:gd name="T25" fmla="*/ 164 h 405"/>
                <a:gd name="T26" fmla="*/ 49 w 561"/>
                <a:gd name="T27" fmla="*/ 179 h 405"/>
                <a:gd name="T28" fmla="*/ 71 w 561"/>
                <a:gd name="T29" fmla="*/ 182 h 405"/>
                <a:gd name="T30" fmla="*/ 98 w 561"/>
                <a:gd name="T31" fmla="*/ 173 h 405"/>
                <a:gd name="T32" fmla="*/ 101 w 561"/>
                <a:gd name="T33" fmla="*/ 181 h 405"/>
                <a:gd name="T34" fmla="*/ 94 w 561"/>
                <a:gd name="T35" fmla="*/ 182 h 405"/>
                <a:gd name="T36" fmla="*/ 62 w 561"/>
                <a:gd name="T37" fmla="*/ 216 h 405"/>
                <a:gd name="T38" fmla="*/ 43 w 561"/>
                <a:gd name="T39" fmla="*/ 267 h 405"/>
                <a:gd name="T40" fmla="*/ 71 w 561"/>
                <a:gd name="T41" fmla="*/ 293 h 405"/>
                <a:gd name="T42" fmla="*/ 86 w 561"/>
                <a:gd name="T43" fmla="*/ 292 h 405"/>
                <a:gd name="T44" fmla="*/ 91 w 561"/>
                <a:gd name="T45" fmla="*/ 316 h 405"/>
                <a:gd name="T46" fmla="*/ 105 w 561"/>
                <a:gd name="T47" fmla="*/ 312 h 405"/>
                <a:gd name="T48" fmla="*/ 131 w 561"/>
                <a:gd name="T49" fmla="*/ 319 h 405"/>
                <a:gd name="T50" fmla="*/ 149 w 561"/>
                <a:gd name="T51" fmla="*/ 313 h 405"/>
                <a:gd name="T52" fmla="*/ 176 w 561"/>
                <a:gd name="T53" fmla="*/ 306 h 405"/>
                <a:gd name="T54" fmla="*/ 109 w 561"/>
                <a:gd name="T55" fmla="*/ 367 h 405"/>
                <a:gd name="T56" fmla="*/ 67 w 561"/>
                <a:gd name="T57" fmla="*/ 393 h 405"/>
                <a:gd name="T58" fmla="*/ 50 w 561"/>
                <a:gd name="T59" fmla="*/ 405 h 405"/>
                <a:gd name="T60" fmla="*/ 136 w 561"/>
                <a:gd name="T61" fmla="*/ 369 h 405"/>
                <a:gd name="T62" fmla="*/ 183 w 561"/>
                <a:gd name="T63" fmla="*/ 332 h 405"/>
                <a:gd name="T64" fmla="*/ 207 w 561"/>
                <a:gd name="T65" fmla="*/ 303 h 405"/>
                <a:gd name="T66" fmla="*/ 261 w 561"/>
                <a:gd name="T67" fmla="*/ 256 h 405"/>
                <a:gd name="T68" fmla="*/ 237 w 561"/>
                <a:gd name="T69" fmla="*/ 287 h 405"/>
                <a:gd name="T70" fmla="*/ 233 w 561"/>
                <a:gd name="T71" fmla="*/ 298 h 405"/>
                <a:gd name="T72" fmla="*/ 292 w 561"/>
                <a:gd name="T73" fmla="*/ 272 h 405"/>
                <a:gd name="T74" fmla="*/ 308 w 561"/>
                <a:gd name="T75" fmla="*/ 256 h 405"/>
                <a:gd name="T76" fmla="*/ 387 w 561"/>
                <a:gd name="T77" fmla="*/ 283 h 405"/>
                <a:gd name="T78" fmla="*/ 459 w 561"/>
                <a:gd name="T79" fmla="*/ 321 h 405"/>
                <a:gd name="T80" fmla="*/ 483 w 561"/>
                <a:gd name="T81" fmla="*/ 320 h 405"/>
                <a:gd name="T82" fmla="*/ 492 w 561"/>
                <a:gd name="T83" fmla="*/ 323 h 405"/>
                <a:gd name="T84" fmla="*/ 495 w 561"/>
                <a:gd name="T85" fmla="*/ 342 h 405"/>
                <a:gd name="T86" fmla="*/ 509 w 561"/>
                <a:gd name="T87" fmla="*/ 342 h 405"/>
                <a:gd name="T88" fmla="*/ 511 w 561"/>
                <a:gd name="T89" fmla="*/ 359 h 405"/>
                <a:gd name="T90" fmla="*/ 526 w 561"/>
                <a:gd name="T91" fmla="*/ 375 h 405"/>
                <a:gd name="T92" fmla="*/ 554 w 561"/>
                <a:gd name="T93" fmla="*/ 390 h 405"/>
                <a:gd name="T94" fmla="*/ 561 w 561"/>
                <a:gd name="T95" fmla="*/ 380 h 405"/>
                <a:gd name="T96" fmla="*/ 535 w 561"/>
                <a:gd name="T97" fmla="*/ 356 h 405"/>
                <a:gd name="T98" fmla="*/ 518 w 561"/>
                <a:gd name="T99" fmla="*/ 328 h 405"/>
                <a:gd name="T100" fmla="*/ 470 w 561"/>
                <a:gd name="T101" fmla="*/ 288 h 405"/>
                <a:gd name="T102" fmla="*/ 429 w 561"/>
                <a:gd name="T103" fmla="*/ 280 h 405"/>
                <a:gd name="T104" fmla="*/ 413 w 561"/>
                <a:gd name="T105" fmla="*/ 275 h 405"/>
                <a:gd name="T106" fmla="*/ 400 w 561"/>
                <a:gd name="T107" fmla="*/ 272 h 405"/>
                <a:gd name="T108" fmla="*/ 400 w 561"/>
                <a:gd name="T109" fmla="*/ 44 h 405"/>
                <a:gd name="T110" fmla="*/ 342 w 561"/>
                <a:gd name="T111" fmla="*/ 37 h 405"/>
                <a:gd name="T112" fmla="*/ 241 w 561"/>
                <a:gd name="T113" fmla="*/ 24 h 405"/>
                <a:gd name="T114" fmla="*/ 199 w 561"/>
                <a:gd name="T115" fmla="*/ 13 h 405"/>
                <a:gd name="T116" fmla="*/ 176 w 561"/>
                <a:gd name="T117" fmla="*/ 15 h 405"/>
                <a:gd name="T118" fmla="*/ 179 w 561"/>
                <a:gd name="T119" fmla="*/ 8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61" h="405">
                  <a:moveTo>
                    <a:pt x="400" y="42"/>
                  </a:moveTo>
                  <a:cubicBezTo>
                    <a:pt x="400" y="44"/>
                    <a:pt x="400" y="44"/>
                    <a:pt x="400" y="44"/>
                  </a:cubicBezTo>
                  <a:cubicBezTo>
                    <a:pt x="400" y="44"/>
                    <a:pt x="400" y="44"/>
                    <a:pt x="400" y="44"/>
                  </a:cubicBezTo>
                  <a:cubicBezTo>
                    <a:pt x="400" y="44"/>
                    <a:pt x="400" y="44"/>
                    <a:pt x="400" y="44"/>
                  </a:cubicBezTo>
                  <a:cubicBezTo>
                    <a:pt x="400" y="44"/>
                    <a:pt x="400" y="44"/>
                    <a:pt x="400" y="44"/>
                  </a:cubicBezTo>
                  <a:cubicBezTo>
                    <a:pt x="400" y="42"/>
                    <a:pt x="400" y="42"/>
                    <a:pt x="400" y="42"/>
                  </a:cubicBezTo>
                  <a:moveTo>
                    <a:pt x="162" y="0"/>
                  </a:moveTo>
                  <a:cubicBezTo>
                    <a:pt x="153" y="0"/>
                    <a:pt x="148" y="12"/>
                    <a:pt x="139" y="15"/>
                  </a:cubicBezTo>
                  <a:cubicBezTo>
                    <a:pt x="137" y="16"/>
                    <a:pt x="135" y="16"/>
                    <a:pt x="134" y="16"/>
                  </a:cubicBezTo>
                  <a:cubicBezTo>
                    <a:pt x="132" y="16"/>
                    <a:pt x="131" y="16"/>
                    <a:pt x="129" y="16"/>
                  </a:cubicBezTo>
                  <a:cubicBezTo>
                    <a:pt x="128" y="16"/>
                    <a:pt x="126" y="15"/>
                    <a:pt x="125" y="15"/>
                  </a:cubicBezTo>
                  <a:cubicBezTo>
                    <a:pt x="123" y="15"/>
                    <a:pt x="122" y="16"/>
                    <a:pt x="120" y="16"/>
                  </a:cubicBezTo>
                  <a:cubicBezTo>
                    <a:pt x="92" y="25"/>
                    <a:pt x="68" y="45"/>
                    <a:pt x="52" y="66"/>
                  </a:cubicBezTo>
                  <a:cubicBezTo>
                    <a:pt x="23" y="66"/>
                    <a:pt x="23" y="66"/>
                    <a:pt x="23" y="66"/>
                  </a:cubicBezTo>
                  <a:cubicBezTo>
                    <a:pt x="23" y="68"/>
                    <a:pt x="15" y="81"/>
                    <a:pt x="15" y="81"/>
                  </a:cubicBezTo>
                  <a:cubicBezTo>
                    <a:pt x="15" y="85"/>
                    <a:pt x="37" y="89"/>
                    <a:pt x="43" y="93"/>
                  </a:cubicBezTo>
                  <a:cubicBezTo>
                    <a:pt x="49" y="96"/>
                    <a:pt x="55" y="112"/>
                    <a:pt x="59" y="114"/>
                  </a:cubicBezTo>
                  <a:cubicBezTo>
                    <a:pt x="75" y="121"/>
                    <a:pt x="86" y="122"/>
                    <a:pt x="91" y="139"/>
                  </a:cubicBezTo>
                  <a:cubicBezTo>
                    <a:pt x="89" y="140"/>
                    <a:pt x="87" y="140"/>
                    <a:pt x="86" y="140"/>
                  </a:cubicBezTo>
                  <a:cubicBezTo>
                    <a:pt x="83" y="140"/>
                    <a:pt x="81" y="139"/>
                    <a:pt x="76" y="139"/>
                  </a:cubicBezTo>
                  <a:cubicBezTo>
                    <a:pt x="72" y="139"/>
                    <a:pt x="69" y="140"/>
                    <a:pt x="65" y="140"/>
                  </a:cubicBezTo>
                  <a:cubicBezTo>
                    <a:pt x="60" y="140"/>
                    <a:pt x="57" y="138"/>
                    <a:pt x="57" y="127"/>
                  </a:cubicBezTo>
                  <a:cubicBezTo>
                    <a:pt x="47" y="127"/>
                    <a:pt x="47" y="127"/>
                    <a:pt x="47" y="127"/>
                  </a:cubicBezTo>
                  <a:cubicBezTo>
                    <a:pt x="34" y="135"/>
                    <a:pt x="13" y="142"/>
                    <a:pt x="0" y="150"/>
                  </a:cubicBezTo>
                  <a:cubicBezTo>
                    <a:pt x="2" y="155"/>
                    <a:pt x="7" y="159"/>
                    <a:pt x="15" y="159"/>
                  </a:cubicBezTo>
                  <a:cubicBezTo>
                    <a:pt x="15" y="160"/>
                    <a:pt x="14" y="162"/>
                    <a:pt x="14" y="164"/>
                  </a:cubicBezTo>
                  <a:cubicBezTo>
                    <a:pt x="14" y="169"/>
                    <a:pt x="20" y="171"/>
                    <a:pt x="21" y="179"/>
                  </a:cubicBezTo>
                  <a:cubicBezTo>
                    <a:pt x="25" y="179"/>
                    <a:pt x="38" y="179"/>
                    <a:pt x="49" y="179"/>
                  </a:cubicBezTo>
                  <a:cubicBezTo>
                    <a:pt x="50" y="179"/>
                    <a:pt x="51" y="178"/>
                    <a:pt x="52" y="178"/>
                  </a:cubicBezTo>
                  <a:cubicBezTo>
                    <a:pt x="58" y="178"/>
                    <a:pt x="62" y="182"/>
                    <a:pt x="71" y="182"/>
                  </a:cubicBezTo>
                  <a:cubicBezTo>
                    <a:pt x="82" y="182"/>
                    <a:pt x="85" y="173"/>
                    <a:pt x="94" y="173"/>
                  </a:cubicBezTo>
                  <a:cubicBezTo>
                    <a:pt x="96" y="173"/>
                    <a:pt x="96" y="173"/>
                    <a:pt x="98" y="173"/>
                  </a:cubicBezTo>
                  <a:cubicBezTo>
                    <a:pt x="99" y="173"/>
                    <a:pt x="100" y="173"/>
                    <a:pt x="101" y="173"/>
                  </a:cubicBezTo>
                  <a:cubicBezTo>
                    <a:pt x="101" y="181"/>
                    <a:pt x="101" y="181"/>
                    <a:pt x="101" y="181"/>
                  </a:cubicBezTo>
                  <a:cubicBezTo>
                    <a:pt x="100" y="180"/>
                    <a:pt x="99" y="180"/>
                    <a:pt x="98" y="180"/>
                  </a:cubicBezTo>
                  <a:cubicBezTo>
                    <a:pt x="97" y="180"/>
                    <a:pt x="96" y="180"/>
                    <a:pt x="94" y="182"/>
                  </a:cubicBezTo>
                  <a:cubicBezTo>
                    <a:pt x="94" y="183"/>
                    <a:pt x="103" y="191"/>
                    <a:pt x="103" y="195"/>
                  </a:cubicBezTo>
                  <a:cubicBezTo>
                    <a:pt x="103" y="201"/>
                    <a:pt x="67" y="216"/>
                    <a:pt x="62" y="216"/>
                  </a:cubicBezTo>
                  <a:cubicBezTo>
                    <a:pt x="51" y="216"/>
                    <a:pt x="22" y="229"/>
                    <a:pt x="22" y="245"/>
                  </a:cubicBezTo>
                  <a:cubicBezTo>
                    <a:pt x="22" y="253"/>
                    <a:pt x="39" y="256"/>
                    <a:pt x="43" y="267"/>
                  </a:cubicBezTo>
                  <a:cubicBezTo>
                    <a:pt x="41" y="267"/>
                    <a:pt x="38" y="269"/>
                    <a:pt x="36" y="269"/>
                  </a:cubicBezTo>
                  <a:cubicBezTo>
                    <a:pt x="39" y="274"/>
                    <a:pt x="64" y="293"/>
                    <a:pt x="71" y="293"/>
                  </a:cubicBezTo>
                  <a:cubicBezTo>
                    <a:pt x="73" y="293"/>
                    <a:pt x="77" y="284"/>
                    <a:pt x="81" y="284"/>
                  </a:cubicBezTo>
                  <a:cubicBezTo>
                    <a:pt x="86" y="284"/>
                    <a:pt x="86" y="291"/>
                    <a:pt x="86" y="292"/>
                  </a:cubicBezTo>
                  <a:cubicBezTo>
                    <a:pt x="86" y="296"/>
                    <a:pt x="86" y="296"/>
                    <a:pt x="86" y="303"/>
                  </a:cubicBezTo>
                  <a:cubicBezTo>
                    <a:pt x="86" y="307"/>
                    <a:pt x="88" y="316"/>
                    <a:pt x="91" y="316"/>
                  </a:cubicBezTo>
                  <a:cubicBezTo>
                    <a:pt x="93" y="316"/>
                    <a:pt x="96" y="312"/>
                    <a:pt x="99" y="312"/>
                  </a:cubicBezTo>
                  <a:cubicBezTo>
                    <a:pt x="101" y="312"/>
                    <a:pt x="100" y="312"/>
                    <a:pt x="105" y="312"/>
                  </a:cubicBezTo>
                  <a:cubicBezTo>
                    <a:pt x="105" y="310"/>
                    <a:pt x="105" y="307"/>
                    <a:pt x="106" y="304"/>
                  </a:cubicBezTo>
                  <a:cubicBezTo>
                    <a:pt x="115" y="311"/>
                    <a:pt x="118" y="314"/>
                    <a:pt x="131" y="319"/>
                  </a:cubicBezTo>
                  <a:cubicBezTo>
                    <a:pt x="132" y="315"/>
                    <a:pt x="133" y="313"/>
                    <a:pt x="135" y="309"/>
                  </a:cubicBezTo>
                  <a:cubicBezTo>
                    <a:pt x="140" y="311"/>
                    <a:pt x="143" y="313"/>
                    <a:pt x="149" y="313"/>
                  </a:cubicBezTo>
                  <a:cubicBezTo>
                    <a:pt x="157" y="313"/>
                    <a:pt x="161" y="310"/>
                    <a:pt x="169" y="306"/>
                  </a:cubicBezTo>
                  <a:cubicBezTo>
                    <a:pt x="176" y="306"/>
                    <a:pt x="176" y="306"/>
                    <a:pt x="176" y="306"/>
                  </a:cubicBezTo>
                  <a:cubicBezTo>
                    <a:pt x="164" y="314"/>
                    <a:pt x="164" y="330"/>
                    <a:pt x="152" y="338"/>
                  </a:cubicBezTo>
                  <a:cubicBezTo>
                    <a:pt x="139" y="347"/>
                    <a:pt x="118" y="356"/>
                    <a:pt x="109" y="367"/>
                  </a:cubicBezTo>
                  <a:cubicBezTo>
                    <a:pt x="103" y="375"/>
                    <a:pt x="93" y="370"/>
                    <a:pt x="84" y="375"/>
                  </a:cubicBezTo>
                  <a:cubicBezTo>
                    <a:pt x="78" y="378"/>
                    <a:pt x="74" y="389"/>
                    <a:pt x="67" y="393"/>
                  </a:cubicBezTo>
                  <a:cubicBezTo>
                    <a:pt x="58" y="398"/>
                    <a:pt x="48" y="394"/>
                    <a:pt x="42" y="404"/>
                  </a:cubicBezTo>
                  <a:cubicBezTo>
                    <a:pt x="45" y="404"/>
                    <a:pt x="47" y="405"/>
                    <a:pt x="50" y="405"/>
                  </a:cubicBezTo>
                  <a:cubicBezTo>
                    <a:pt x="67" y="405"/>
                    <a:pt x="77" y="387"/>
                    <a:pt x="94" y="385"/>
                  </a:cubicBezTo>
                  <a:cubicBezTo>
                    <a:pt x="109" y="382"/>
                    <a:pt x="128" y="377"/>
                    <a:pt x="136" y="369"/>
                  </a:cubicBezTo>
                  <a:cubicBezTo>
                    <a:pt x="144" y="360"/>
                    <a:pt x="162" y="355"/>
                    <a:pt x="170" y="345"/>
                  </a:cubicBezTo>
                  <a:cubicBezTo>
                    <a:pt x="174" y="340"/>
                    <a:pt x="176" y="334"/>
                    <a:pt x="183" y="332"/>
                  </a:cubicBezTo>
                  <a:cubicBezTo>
                    <a:pt x="195" y="327"/>
                    <a:pt x="207" y="323"/>
                    <a:pt x="207" y="311"/>
                  </a:cubicBezTo>
                  <a:cubicBezTo>
                    <a:pt x="207" y="308"/>
                    <a:pt x="207" y="305"/>
                    <a:pt x="207" y="303"/>
                  </a:cubicBezTo>
                  <a:cubicBezTo>
                    <a:pt x="207" y="285"/>
                    <a:pt x="242" y="256"/>
                    <a:pt x="255" y="256"/>
                  </a:cubicBezTo>
                  <a:cubicBezTo>
                    <a:pt x="257" y="256"/>
                    <a:pt x="256" y="256"/>
                    <a:pt x="261" y="256"/>
                  </a:cubicBezTo>
                  <a:cubicBezTo>
                    <a:pt x="261" y="258"/>
                    <a:pt x="260" y="260"/>
                    <a:pt x="260" y="262"/>
                  </a:cubicBezTo>
                  <a:cubicBezTo>
                    <a:pt x="245" y="266"/>
                    <a:pt x="237" y="275"/>
                    <a:pt x="237" y="287"/>
                  </a:cubicBezTo>
                  <a:cubicBezTo>
                    <a:pt x="237" y="290"/>
                    <a:pt x="235" y="290"/>
                    <a:pt x="238" y="293"/>
                  </a:cubicBezTo>
                  <a:cubicBezTo>
                    <a:pt x="237" y="294"/>
                    <a:pt x="233" y="294"/>
                    <a:pt x="233" y="298"/>
                  </a:cubicBezTo>
                  <a:cubicBezTo>
                    <a:pt x="233" y="300"/>
                    <a:pt x="237" y="301"/>
                    <a:pt x="239" y="301"/>
                  </a:cubicBezTo>
                  <a:cubicBezTo>
                    <a:pt x="251" y="301"/>
                    <a:pt x="285" y="282"/>
                    <a:pt x="292" y="272"/>
                  </a:cubicBezTo>
                  <a:cubicBezTo>
                    <a:pt x="289" y="270"/>
                    <a:pt x="288" y="268"/>
                    <a:pt x="286" y="264"/>
                  </a:cubicBezTo>
                  <a:cubicBezTo>
                    <a:pt x="291" y="262"/>
                    <a:pt x="302" y="259"/>
                    <a:pt x="308" y="256"/>
                  </a:cubicBezTo>
                  <a:cubicBezTo>
                    <a:pt x="317" y="275"/>
                    <a:pt x="340" y="277"/>
                    <a:pt x="358" y="283"/>
                  </a:cubicBezTo>
                  <a:cubicBezTo>
                    <a:pt x="387" y="283"/>
                    <a:pt x="387" y="283"/>
                    <a:pt x="387" y="283"/>
                  </a:cubicBezTo>
                  <a:cubicBezTo>
                    <a:pt x="402" y="292"/>
                    <a:pt x="420" y="291"/>
                    <a:pt x="434" y="301"/>
                  </a:cubicBezTo>
                  <a:cubicBezTo>
                    <a:pt x="440" y="306"/>
                    <a:pt x="448" y="321"/>
                    <a:pt x="459" y="321"/>
                  </a:cubicBezTo>
                  <a:cubicBezTo>
                    <a:pt x="463" y="321"/>
                    <a:pt x="465" y="316"/>
                    <a:pt x="467" y="312"/>
                  </a:cubicBezTo>
                  <a:cubicBezTo>
                    <a:pt x="471" y="316"/>
                    <a:pt x="475" y="320"/>
                    <a:pt x="483" y="320"/>
                  </a:cubicBezTo>
                  <a:cubicBezTo>
                    <a:pt x="483" y="319"/>
                    <a:pt x="484" y="318"/>
                    <a:pt x="485" y="318"/>
                  </a:cubicBezTo>
                  <a:cubicBezTo>
                    <a:pt x="487" y="318"/>
                    <a:pt x="490" y="321"/>
                    <a:pt x="492" y="323"/>
                  </a:cubicBezTo>
                  <a:cubicBezTo>
                    <a:pt x="491" y="326"/>
                    <a:pt x="487" y="328"/>
                    <a:pt x="487" y="334"/>
                  </a:cubicBezTo>
                  <a:cubicBezTo>
                    <a:pt x="487" y="338"/>
                    <a:pt x="493" y="342"/>
                    <a:pt x="495" y="342"/>
                  </a:cubicBezTo>
                  <a:cubicBezTo>
                    <a:pt x="502" y="342"/>
                    <a:pt x="499" y="336"/>
                    <a:pt x="509" y="335"/>
                  </a:cubicBezTo>
                  <a:cubicBezTo>
                    <a:pt x="509" y="337"/>
                    <a:pt x="509" y="339"/>
                    <a:pt x="509" y="342"/>
                  </a:cubicBezTo>
                  <a:cubicBezTo>
                    <a:pt x="509" y="347"/>
                    <a:pt x="501" y="347"/>
                    <a:pt x="501" y="351"/>
                  </a:cubicBezTo>
                  <a:cubicBezTo>
                    <a:pt x="501" y="355"/>
                    <a:pt x="503" y="359"/>
                    <a:pt x="511" y="359"/>
                  </a:cubicBezTo>
                  <a:cubicBezTo>
                    <a:pt x="520" y="359"/>
                    <a:pt x="526" y="359"/>
                    <a:pt x="526" y="367"/>
                  </a:cubicBezTo>
                  <a:cubicBezTo>
                    <a:pt x="526" y="372"/>
                    <a:pt x="526" y="370"/>
                    <a:pt x="526" y="375"/>
                  </a:cubicBezTo>
                  <a:cubicBezTo>
                    <a:pt x="526" y="381"/>
                    <a:pt x="540" y="391"/>
                    <a:pt x="549" y="391"/>
                  </a:cubicBezTo>
                  <a:cubicBezTo>
                    <a:pt x="551" y="391"/>
                    <a:pt x="551" y="390"/>
                    <a:pt x="554" y="390"/>
                  </a:cubicBezTo>
                  <a:cubicBezTo>
                    <a:pt x="554" y="387"/>
                    <a:pt x="561" y="386"/>
                    <a:pt x="561" y="380"/>
                  </a:cubicBezTo>
                  <a:cubicBezTo>
                    <a:pt x="561" y="380"/>
                    <a:pt x="561" y="380"/>
                    <a:pt x="561" y="380"/>
                  </a:cubicBezTo>
                  <a:cubicBezTo>
                    <a:pt x="561" y="369"/>
                    <a:pt x="552" y="366"/>
                    <a:pt x="548" y="361"/>
                  </a:cubicBezTo>
                  <a:cubicBezTo>
                    <a:pt x="544" y="357"/>
                    <a:pt x="538" y="359"/>
                    <a:pt x="535" y="356"/>
                  </a:cubicBezTo>
                  <a:cubicBezTo>
                    <a:pt x="529" y="350"/>
                    <a:pt x="526" y="342"/>
                    <a:pt x="524" y="335"/>
                  </a:cubicBezTo>
                  <a:cubicBezTo>
                    <a:pt x="523" y="331"/>
                    <a:pt x="519" y="330"/>
                    <a:pt x="518" y="328"/>
                  </a:cubicBezTo>
                  <a:cubicBezTo>
                    <a:pt x="504" y="307"/>
                    <a:pt x="496" y="301"/>
                    <a:pt x="480" y="285"/>
                  </a:cubicBezTo>
                  <a:cubicBezTo>
                    <a:pt x="476" y="288"/>
                    <a:pt x="473" y="287"/>
                    <a:pt x="470" y="288"/>
                  </a:cubicBezTo>
                  <a:cubicBezTo>
                    <a:pt x="463" y="290"/>
                    <a:pt x="463" y="301"/>
                    <a:pt x="455" y="301"/>
                  </a:cubicBezTo>
                  <a:cubicBezTo>
                    <a:pt x="445" y="301"/>
                    <a:pt x="434" y="287"/>
                    <a:pt x="429" y="280"/>
                  </a:cubicBezTo>
                  <a:cubicBezTo>
                    <a:pt x="426" y="276"/>
                    <a:pt x="421" y="275"/>
                    <a:pt x="416" y="275"/>
                  </a:cubicBezTo>
                  <a:cubicBezTo>
                    <a:pt x="415" y="275"/>
                    <a:pt x="414" y="275"/>
                    <a:pt x="413" y="275"/>
                  </a:cubicBezTo>
                  <a:cubicBezTo>
                    <a:pt x="412" y="275"/>
                    <a:pt x="411" y="275"/>
                    <a:pt x="410" y="275"/>
                  </a:cubicBezTo>
                  <a:cubicBezTo>
                    <a:pt x="406" y="275"/>
                    <a:pt x="402" y="275"/>
                    <a:pt x="400" y="272"/>
                  </a:cubicBezTo>
                  <a:cubicBezTo>
                    <a:pt x="400" y="44"/>
                    <a:pt x="400" y="44"/>
                    <a:pt x="400" y="44"/>
                  </a:cubicBezTo>
                  <a:cubicBezTo>
                    <a:pt x="400" y="44"/>
                    <a:pt x="400" y="44"/>
                    <a:pt x="400" y="44"/>
                  </a:cubicBezTo>
                  <a:cubicBezTo>
                    <a:pt x="387" y="40"/>
                    <a:pt x="382" y="34"/>
                    <a:pt x="367" y="34"/>
                  </a:cubicBezTo>
                  <a:cubicBezTo>
                    <a:pt x="357" y="34"/>
                    <a:pt x="351" y="37"/>
                    <a:pt x="342" y="37"/>
                  </a:cubicBezTo>
                  <a:cubicBezTo>
                    <a:pt x="325" y="37"/>
                    <a:pt x="293" y="35"/>
                    <a:pt x="282" y="24"/>
                  </a:cubicBezTo>
                  <a:cubicBezTo>
                    <a:pt x="241" y="24"/>
                    <a:pt x="241" y="24"/>
                    <a:pt x="241" y="24"/>
                  </a:cubicBezTo>
                  <a:cubicBezTo>
                    <a:pt x="234" y="20"/>
                    <a:pt x="232" y="18"/>
                    <a:pt x="226" y="13"/>
                  </a:cubicBezTo>
                  <a:cubicBezTo>
                    <a:pt x="199" y="13"/>
                    <a:pt x="199" y="13"/>
                    <a:pt x="199" y="13"/>
                  </a:cubicBezTo>
                  <a:cubicBezTo>
                    <a:pt x="194" y="12"/>
                    <a:pt x="193" y="10"/>
                    <a:pt x="187" y="8"/>
                  </a:cubicBezTo>
                  <a:cubicBezTo>
                    <a:pt x="185" y="12"/>
                    <a:pt x="180" y="15"/>
                    <a:pt x="176" y="15"/>
                  </a:cubicBezTo>
                  <a:cubicBezTo>
                    <a:pt x="175" y="15"/>
                    <a:pt x="174" y="15"/>
                    <a:pt x="174" y="15"/>
                  </a:cubicBezTo>
                  <a:cubicBezTo>
                    <a:pt x="175" y="12"/>
                    <a:pt x="176" y="11"/>
                    <a:pt x="179" y="8"/>
                  </a:cubicBezTo>
                  <a:cubicBezTo>
                    <a:pt x="172" y="6"/>
                    <a:pt x="169" y="0"/>
                    <a:pt x="16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1" name="Freeform 135"/>
            <p:cNvSpPr>
              <a:spLocks/>
            </p:cNvSpPr>
            <p:nvPr/>
          </p:nvSpPr>
          <p:spPr bwMode="auto">
            <a:xfrm>
              <a:off x="-1314" y="830"/>
              <a:ext cx="64" cy="80"/>
            </a:xfrm>
            <a:custGeom>
              <a:avLst/>
              <a:gdLst>
                <a:gd name="T0" fmla="*/ 6 w 27"/>
                <a:gd name="T1" fmla="*/ 0 h 34"/>
                <a:gd name="T2" fmla="*/ 0 w 27"/>
                <a:gd name="T3" fmla="*/ 12 h 34"/>
                <a:gd name="T4" fmla="*/ 5 w 27"/>
                <a:gd name="T5" fmla="*/ 10 h 34"/>
                <a:gd name="T6" fmla="*/ 12 w 27"/>
                <a:gd name="T7" fmla="*/ 12 h 34"/>
                <a:gd name="T8" fmla="*/ 12 w 27"/>
                <a:gd name="T9" fmla="*/ 23 h 34"/>
                <a:gd name="T10" fmla="*/ 23 w 27"/>
                <a:gd name="T11" fmla="*/ 34 h 34"/>
                <a:gd name="T12" fmla="*/ 27 w 27"/>
                <a:gd name="T13" fmla="*/ 29 h 34"/>
                <a:gd name="T14" fmla="*/ 14 w 27"/>
                <a:gd name="T15" fmla="*/ 2 h 34"/>
                <a:gd name="T16" fmla="*/ 6 w 27"/>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34">
                  <a:moveTo>
                    <a:pt x="6" y="0"/>
                  </a:moveTo>
                  <a:cubicBezTo>
                    <a:pt x="2" y="0"/>
                    <a:pt x="0" y="3"/>
                    <a:pt x="0" y="12"/>
                  </a:cubicBezTo>
                  <a:cubicBezTo>
                    <a:pt x="3" y="10"/>
                    <a:pt x="4" y="10"/>
                    <a:pt x="5" y="10"/>
                  </a:cubicBezTo>
                  <a:cubicBezTo>
                    <a:pt x="6" y="10"/>
                    <a:pt x="7" y="11"/>
                    <a:pt x="12" y="12"/>
                  </a:cubicBezTo>
                  <a:cubicBezTo>
                    <a:pt x="10" y="15"/>
                    <a:pt x="12" y="19"/>
                    <a:pt x="12" y="23"/>
                  </a:cubicBezTo>
                  <a:cubicBezTo>
                    <a:pt x="12" y="23"/>
                    <a:pt x="18" y="34"/>
                    <a:pt x="23" y="34"/>
                  </a:cubicBezTo>
                  <a:cubicBezTo>
                    <a:pt x="25" y="34"/>
                    <a:pt x="27" y="33"/>
                    <a:pt x="27" y="29"/>
                  </a:cubicBezTo>
                  <a:cubicBezTo>
                    <a:pt x="27" y="17"/>
                    <a:pt x="13" y="16"/>
                    <a:pt x="14" y="2"/>
                  </a:cubicBezTo>
                  <a:cubicBezTo>
                    <a:pt x="11" y="1"/>
                    <a:pt x="8"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2" name="Freeform 136"/>
            <p:cNvSpPr>
              <a:spLocks/>
            </p:cNvSpPr>
            <p:nvPr/>
          </p:nvSpPr>
          <p:spPr bwMode="auto">
            <a:xfrm>
              <a:off x="-1406" y="733"/>
              <a:ext cx="66" cy="101"/>
            </a:xfrm>
            <a:custGeom>
              <a:avLst/>
              <a:gdLst>
                <a:gd name="T0" fmla="*/ 18 w 28"/>
                <a:gd name="T1" fmla="*/ 0 h 43"/>
                <a:gd name="T2" fmla="*/ 14 w 28"/>
                <a:gd name="T3" fmla="*/ 2 h 43"/>
                <a:gd name="T4" fmla="*/ 6 w 28"/>
                <a:gd name="T5" fmla="*/ 0 h 43"/>
                <a:gd name="T6" fmla="*/ 0 w 28"/>
                <a:gd name="T7" fmla="*/ 6 h 43"/>
                <a:gd name="T8" fmla="*/ 14 w 28"/>
                <a:gd name="T9" fmla="*/ 21 h 43"/>
                <a:gd name="T10" fmla="*/ 22 w 28"/>
                <a:gd name="T11" fmla="*/ 43 h 43"/>
                <a:gd name="T12" fmla="*/ 24 w 28"/>
                <a:gd name="T13" fmla="*/ 22 h 43"/>
                <a:gd name="T14" fmla="*/ 20 w 28"/>
                <a:gd name="T15" fmla="*/ 23 h 43"/>
                <a:gd name="T16" fmla="*/ 18 w 28"/>
                <a:gd name="T17" fmla="*/ 22 h 43"/>
                <a:gd name="T18" fmla="*/ 18 w 28"/>
                <a:gd name="T1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43">
                  <a:moveTo>
                    <a:pt x="18" y="0"/>
                  </a:moveTo>
                  <a:cubicBezTo>
                    <a:pt x="16" y="2"/>
                    <a:pt x="15" y="2"/>
                    <a:pt x="14" y="2"/>
                  </a:cubicBezTo>
                  <a:cubicBezTo>
                    <a:pt x="12" y="2"/>
                    <a:pt x="12" y="0"/>
                    <a:pt x="6" y="0"/>
                  </a:cubicBezTo>
                  <a:cubicBezTo>
                    <a:pt x="4" y="0"/>
                    <a:pt x="0" y="1"/>
                    <a:pt x="0" y="6"/>
                  </a:cubicBezTo>
                  <a:cubicBezTo>
                    <a:pt x="0" y="13"/>
                    <a:pt x="6" y="20"/>
                    <a:pt x="14" y="21"/>
                  </a:cubicBezTo>
                  <a:cubicBezTo>
                    <a:pt x="14" y="30"/>
                    <a:pt x="16" y="36"/>
                    <a:pt x="22" y="43"/>
                  </a:cubicBezTo>
                  <a:cubicBezTo>
                    <a:pt x="28" y="37"/>
                    <a:pt x="22" y="30"/>
                    <a:pt x="24" y="22"/>
                  </a:cubicBezTo>
                  <a:cubicBezTo>
                    <a:pt x="23" y="23"/>
                    <a:pt x="21" y="23"/>
                    <a:pt x="20" y="23"/>
                  </a:cubicBezTo>
                  <a:cubicBezTo>
                    <a:pt x="19" y="23"/>
                    <a:pt x="18" y="23"/>
                    <a:pt x="18" y="22"/>
                  </a:cubicBezTo>
                  <a:cubicBezTo>
                    <a:pt x="16" y="14"/>
                    <a:pt x="18" y="14"/>
                    <a:pt x="1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3" name="Freeform 137"/>
            <p:cNvSpPr>
              <a:spLocks/>
            </p:cNvSpPr>
            <p:nvPr/>
          </p:nvSpPr>
          <p:spPr bwMode="auto">
            <a:xfrm>
              <a:off x="-801" y="-204"/>
              <a:ext cx="655" cy="343"/>
            </a:xfrm>
            <a:custGeom>
              <a:avLst/>
              <a:gdLst>
                <a:gd name="T0" fmla="*/ 202 w 277"/>
                <a:gd name="T1" fmla="*/ 0 h 145"/>
                <a:gd name="T2" fmla="*/ 186 w 277"/>
                <a:gd name="T3" fmla="*/ 9 h 145"/>
                <a:gd name="T4" fmla="*/ 186 w 277"/>
                <a:gd name="T5" fmla="*/ 15 h 145"/>
                <a:gd name="T6" fmla="*/ 181 w 277"/>
                <a:gd name="T7" fmla="*/ 16 h 145"/>
                <a:gd name="T8" fmla="*/ 171 w 277"/>
                <a:gd name="T9" fmla="*/ 15 h 145"/>
                <a:gd name="T10" fmla="*/ 162 w 277"/>
                <a:gd name="T11" fmla="*/ 21 h 145"/>
                <a:gd name="T12" fmla="*/ 174 w 277"/>
                <a:gd name="T13" fmla="*/ 58 h 145"/>
                <a:gd name="T14" fmla="*/ 167 w 277"/>
                <a:gd name="T15" fmla="*/ 62 h 145"/>
                <a:gd name="T16" fmla="*/ 158 w 277"/>
                <a:gd name="T17" fmla="*/ 43 h 145"/>
                <a:gd name="T18" fmla="*/ 141 w 277"/>
                <a:gd name="T19" fmla="*/ 28 h 145"/>
                <a:gd name="T20" fmla="*/ 129 w 277"/>
                <a:gd name="T21" fmla="*/ 28 h 145"/>
                <a:gd name="T22" fmla="*/ 132 w 277"/>
                <a:gd name="T23" fmla="*/ 37 h 145"/>
                <a:gd name="T24" fmla="*/ 116 w 277"/>
                <a:gd name="T25" fmla="*/ 41 h 145"/>
                <a:gd name="T26" fmla="*/ 92 w 277"/>
                <a:gd name="T27" fmla="*/ 25 h 145"/>
                <a:gd name="T28" fmla="*/ 76 w 277"/>
                <a:gd name="T29" fmla="*/ 35 h 145"/>
                <a:gd name="T30" fmla="*/ 67 w 277"/>
                <a:gd name="T31" fmla="*/ 16 h 145"/>
                <a:gd name="T32" fmla="*/ 0 w 277"/>
                <a:gd name="T33" fmla="*/ 61 h 145"/>
                <a:gd name="T34" fmla="*/ 16 w 277"/>
                <a:gd name="T35" fmla="*/ 72 h 145"/>
                <a:gd name="T36" fmla="*/ 26 w 277"/>
                <a:gd name="T37" fmla="*/ 71 h 145"/>
                <a:gd name="T38" fmla="*/ 34 w 277"/>
                <a:gd name="T39" fmla="*/ 72 h 145"/>
                <a:gd name="T40" fmla="*/ 13 w 277"/>
                <a:gd name="T41" fmla="*/ 83 h 145"/>
                <a:gd name="T42" fmla="*/ 33 w 277"/>
                <a:gd name="T43" fmla="*/ 94 h 145"/>
                <a:gd name="T44" fmla="*/ 54 w 277"/>
                <a:gd name="T45" fmla="*/ 93 h 145"/>
                <a:gd name="T46" fmla="*/ 82 w 277"/>
                <a:gd name="T47" fmla="*/ 93 h 145"/>
                <a:gd name="T48" fmla="*/ 95 w 277"/>
                <a:gd name="T49" fmla="*/ 98 h 145"/>
                <a:gd name="T50" fmla="*/ 77 w 277"/>
                <a:gd name="T51" fmla="*/ 99 h 145"/>
                <a:gd name="T52" fmla="*/ 26 w 277"/>
                <a:gd name="T53" fmla="*/ 111 h 145"/>
                <a:gd name="T54" fmla="*/ 51 w 277"/>
                <a:gd name="T55" fmla="*/ 130 h 145"/>
                <a:gd name="T56" fmla="*/ 64 w 277"/>
                <a:gd name="T57" fmla="*/ 129 h 145"/>
                <a:gd name="T58" fmla="*/ 80 w 277"/>
                <a:gd name="T59" fmla="*/ 132 h 145"/>
                <a:gd name="T60" fmla="*/ 90 w 277"/>
                <a:gd name="T61" fmla="*/ 145 h 145"/>
                <a:gd name="T62" fmla="*/ 137 w 277"/>
                <a:gd name="T63" fmla="*/ 145 h 145"/>
                <a:gd name="T64" fmla="*/ 175 w 277"/>
                <a:gd name="T65" fmla="*/ 135 h 145"/>
                <a:gd name="T66" fmla="*/ 189 w 277"/>
                <a:gd name="T67" fmla="*/ 125 h 145"/>
                <a:gd name="T68" fmla="*/ 232 w 277"/>
                <a:gd name="T69" fmla="*/ 141 h 145"/>
                <a:gd name="T70" fmla="*/ 236 w 277"/>
                <a:gd name="T71" fmla="*/ 141 h 145"/>
                <a:gd name="T72" fmla="*/ 262 w 277"/>
                <a:gd name="T73" fmla="*/ 132 h 145"/>
                <a:gd name="T74" fmla="*/ 257 w 277"/>
                <a:gd name="T75" fmla="*/ 124 h 145"/>
                <a:gd name="T76" fmla="*/ 249 w 277"/>
                <a:gd name="T77" fmla="*/ 120 h 145"/>
                <a:gd name="T78" fmla="*/ 256 w 277"/>
                <a:gd name="T79" fmla="*/ 115 h 145"/>
                <a:gd name="T80" fmla="*/ 265 w 277"/>
                <a:gd name="T81" fmla="*/ 115 h 145"/>
                <a:gd name="T82" fmla="*/ 277 w 277"/>
                <a:gd name="T83" fmla="*/ 111 h 145"/>
                <a:gd name="T84" fmla="*/ 223 w 277"/>
                <a:gd name="T85" fmla="*/ 74 h 145"/>
                <a:gd name="T86" fmla="*/ 208 w 277"/>
                <a:gd name="T87" fmla="*/ 29 h 145"/>
                <a:gd name="T88" fmla="*/ 220 w 277"/>
                <a:gd name="T89" fmla="*/ 12 h 145"/>
                <a:gd name="T90" fmla="*/ 202 w 277"/>
                <a:gd name="T9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7" h="145">
                  <a:moveTo>
                    <a:pt x="202" y="0"/>
                  </a:moveTo>
                  <a:cubicBezTo>
                    <a:pt x="193" y="0"/>
                    <a:pt x="186" y="4"/>
                    <a:pt x="186" y="9"/>
                  </a:cubicBezTo>
                  <a:cubicBezTo>
                    <a:pt x="186" y="11"/>
                    <a:pt x="186" y="13"/>
                    <a:pt x="186" y="15"/>
                  </a:cubicBezTo>
                  <a:cubicBezTo>
                    <a:pt x="183" y="16"/>
                    <a:pt x="182" y="16"/>
                    <a:pt x="181" y="16"/>
                  </a:cubicBezTo>
                  <a:cubicBezTo>
                    <a:pt x="178" y="16"/>
                    <a:pt x="178" y="15"/>
                    <a:pt x="171" y="15"/>
                  </a:cubicBezTo>
                  <a:cubicBezTo>
                    <a:pt x="167" y="15"/>
                    <a:pt x="162" y="17"/>
                    <a:pt x="162" y="21"/>
                  </a:cubicBezTo>
                  <a:cubicBezTo>
                    <a:pt x="162" y="26"/>
                    <a:pt x="170" y="51"/>
                    <a:pt x="174" y="58"/>
                  </a:cubicBezTo>
                  <a:cubicBezTo>
                    <a:pt x="171" y="60"/>
                    <a:pt x="171" y="62"/>
                    <a:pt x="167" y="62"/>
                  </a:cubicBezTo>
                  <a:cubicBezTo>
                    <a:pt x="158" y="62"/>
                    <a:pt x="161" y="49"/>
                    <a:pt x="158" y="43"/>
                  </a:cubicBezTo>
                  <a:cubicBezTo>
                    <a:pt x="156" y="37"/>
                    <a:pt x="148" y="30"/>
                    <a:pt x="141" y="28"/>
                  </a:cubicBezTo>
                  <a:cubicBezTo>
                    <a:pt x="129" y="28"/>
                    <a:pt x="129" y="28"/>
                    <a:pt x="129" y="28"/>
                  </a:cubicBezTo>
                  <a:cubicBezTo>
                    <a:pt x="130" y="31"/>
                    <a:pt x="131" y="33"/>
                    <a:pt x="132" y="37"/>
                  </a:cubicBezTo>
                  <a:cubicBezTo>
                    <a:pt x="126" y="39"/>
                    <a:pt x="122" y="40"/>
                    <a:pt x="116" y="41"/>
                  </a:cubicBezTo>
                  <a:cubicBezTo>
                    <a:pt x="112" y="31"/>
                    <a:pt x="107" y="25"/>
                    <a:pt x="92" y="25"/>
                  </a:cubicBezTo>
                  <a:cubicBezTo>
                    <a:pt x="84" y="25"/>
                    <a:pt x="80" y="32"/>
                    <a:pt x="76" y="35"/>
                  </a:cubicBezTo>
                  <a:cubicBezTo>
                    <a:pt x="74" y="31"/>
                    <a:pt x="74" y="16"/>
                    <a:pt x="67" y="16"/>
                  </a:cubicBezTo>
                  <a:cubicBezTo>
                    <a:pt x="48" y="16"/>
                    <a:pt x="0" y="35"/>
                    <a:pt x="0" y="61"/>
                  </a:cubicBezTo>
                  <a:cubicBezTo>
                    <a:pt x="0" y="64"/>
                    <a:pt x="10" y="72"/>
                    <a:pt x="16" y="72"/>
                  </a:cubicBezTo>
                  <a:cubicBezTo>
                    <a:pt x="20" y="72"/>
                    <a:pt x="23" y="71"/>
                    <a:pt x="26" y="71"/>
                  </a:cubicBezTo>
                  <a:cubicBezTo>
                    <a:pt x="28" y="71"/>
                    <a:pt x="31" y="71"/>
                    <a:pt x="34" y="72"/>
                  </a:cubicBezTo>
                  <a:cubicBezTo>
                    <a:pt x="28" y="76"/>
                    <a:pt x="13" y="72"/>
                    <a:pt x="13" y="83"/>
                  </a:cubicBezTo>
                  <a:cubicBezTo>
                    <a:pt x="13" y="92"/>
                    <a:pt x="23" y="94"/>
                    <a:pt x="33" y="94"/>
                  </a:cubicBezTo>
                  <a:cubicBezTo>
                    <a:pt x="41" y="94"/>
                    <a:pt x="49" y="93"/>
                    <a:pt x="54" y="93"/>
                  </a:cubicBezTo>
                  <a:cubicBezTo>
                    <a:pt x="59" y="93"/>
                    <a:pt x="72" y="93"/>
                    <a:pt x="82" y="93"/>
                  </a:cubicBezTo>
                  <a:cubicBezTo>
                    <a:pt x="87" y="93"/>
                    <a:pt x="91" y="96"/>
                    <a:pt x="95" y="98"/>
                  </a:cubicBezTo>
                  <a:cubicBezTo>
                    <a:pt x="89" y="98"/>
                    <a:pt x="85" y="99"/>
                    <a:pt x="77" y="99"/>
                  </a:cubicBezTo>
                  <a:cubicBezTo>
                    <a:pt x="55" y="99"/>
                    <a:pt x="39" y="102"/>
                    <a:pt x="26" y="111"/>
                  </a:cubicBezTo>
                  <a:cubicBezTo>
                    <a:pt x="30" y="117"/>
                    <a:pt x="39" y="130"/>
                    <a:pt x="51" y="130"/>
                  </a:cubicBezTo>
                  <a:cubicBezTo>
                    <a:pt x="54" y="130"/>
                    <a:pt x="59" y="129"/>
                    <a:pt x="64" y="129"/>
                  </a:cubicBezTo>
                  <a:cubicBezTo>
                    <a:pt x="70" y="129"/>
                    <a:pt x="77" y="130"/>
                    <a:pt x="80" y="132"/>
                  </a:cubicBezTo>
                  <a:cubicBezTo>
                    <a:pt x="86" y="137"/>
                    <a:pt x="81" y="145"/>
                    <a:pt x="90" y="145"/>
                  </a:cubicBezTo>
                  <a:cubicBezTo>
                    <a:pt x="104" y="145"/>
                    <a:pt x="113" y="145"/>
                    <a:pt x="137" y="145"/>
                  </a:cubicBezTo>
                  <a:cubicBezTo>
                    <a:pt x="148" y="138"/>
                    <a:pt x="161" y="142"/>
                    <a:pt x="175" y="135"/>
                  </a:cubicBezTo>
                  <a:cubicBezTo>
                    <a:pt x="183" y="131"/>
                    <a:pt x="179" y="125"/>
                    <a:pt x="189" y="125"/>
                  </a:cubicBezTo>
                  <a:cubicBezTo>
                    <a:pt x="204" y="125"/>
                    <a:pt x="212" y="141"/>
                    <a:pt x="232" y="141"/>
                  </a:cubicBezTo>
                  <a:cubicBezTo>
                    <a:pt x="233" y="141"/>
                    <a:pt x="235" y="141"/>
                    <a:pt x="236" y="141"/>
                  </a:cubicBezTo>
                  <a:cubicBezTo>
                    <a:pt x="248" y="141"/>
                    <a:pt x="258" y="141"/>
                    <a:pt x="262" y="132"/>
                  </a:cubicBezTo>
                  <a:cubicBezTo>
                    <a:pt x="260" y="130"/>
                    <a:pt x="257" y="129"/>
                    <a:pt x="257" y="124"/>
                  </a:cubicBezTo>
                  <a:cubicBezTo>
                    <a:pt x="255" y="124"/>
                    <a:pt x="249" y="124"/>
                    <a:pt x="249" y="120"/>
                  </a:cubicBezTo>
                  <a:cubicBezTo>
                    <a:pt x="249" y="116"/>
                    <a:pt x="252" y="115"/>
                    <a:pt x="256" y="115"/>
                  </a:cubicBezTo>
                  <a:cubicBezTo>
                    <a:pt x="260" y="115"/>
                    <a:pt x="262" y="115"/>
                    <a:pt x="265" y="115"/>
                  </a:cubicBezTo>
                  <a:cubicBezTo>
                    <a:pt x="268" y="115"/>
                    <a:pt x="271" y="114"/>
                    <a:pt x="277" y="111"/>
                  </a:cubicBezTo>
                  <a:cubicBezTo>
                    <a:pt x="267" y="103"/>
                    <a:pt x="223" y="91"/>
                    <a:pt x="223" y="74"/>
                  </a:cubicBezTo>
                  <a:cubicBezTo>
                    <a:pt x="223" y="60"/>
                    <a:pt x="208" y="48"/>
                    <a:pt x="208" y="29"/>
                  </a:cubicBezTo>
                  <a:cubicBezTo>
                    <a:pt x="208" y="25"/>
                    <a:pt x="220" y="20"/>
                    <a:pt x="220" y="12"/>
                  </a:cubicBezTo>
                  <a:cubicBezTo>
                    <a:pt x="220" y="4"/>
                    <a:pt x="211" y="0"/>
                    <a:pt x="20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4" name="Freeform 138"/>
            <p:cNvSpPr>
              <a:spLocks/>
            </p:cNvSpPr>
            <p:nvPr/>
          </p:nvSpPr>
          <p:spPr bwMode="auto">
            <a:xfrm>
              <a:off x="-1042" y="-254"/>
              <a:ext cx="366" cy="237"/>
            </a:xfrm>
            <a:custGeom>
              <a:avLst/>
              <a:gdLst>
                <a:gd name="T0" fmla="*/ 67 w 155"/>
                <a:gd name="T1" fmla="*/ 0 h 100"/>
                <a:gd name="T2" fmla="*/ 50 w 155"/>
                <a:gd name="T3" fmla="*/ 4 h 100"/>
                <a:gd name="T4" fmla="*/ 30 w 155"/>
                <a:gd name="T5" fmla="*/ 2 h 100"/>
                <a:gd name="T6" fmla="*/ 18 w 155"/>
                <a:gd name="T7" fmla="*/ 4 h 100"/>
                <a:gd name="T8" fmla="*/ 26 w 155"/>
                <a:gd name="T9" fmla="*/ 22 h 100"/>
                <a:gd name="T10" fmla="*/ 0 w 155"/>
                <a:gd name="T11" fmla="*/ 74 h 100"/>
                <a:gd name="T12" fmla="*/ 25 w 155"/>
                <a:gd name="T13" fmla="*/ 85 h 100"/>
                <a:gd name="T14" fmla="*/ 33 w 155"/>
                <a:gd name="T15" fmla="*/ 95 h 100"/>
                <a:gd name="T16" fmla="*/ 41 w 155"/>
                <a:gd name="T17" fmla="*/ 100 h 100"/>
                <a:gd name="T18" fmla="*/ 82 w 155"/>
                <a:gd name="T19" fmla="*/ 83 h 100"/>
                <a:gd name="T20" fmla="*/ 121 w 155"/>
                <a:gd name="T21" fmla="*/ 43 h 100"/>
                <a:gd name="T22" fmla="*/ 155 w 155"/>
                <a:gd name="T23" fmla="*/ 32 h 100"/>
                <a:gd name="T24" fmla="*/ 118 w 155"/>
                <a:gd name="T25" fmla="*/ 9 h 100"/>
                <a:gd name="T26" fmla="*/ 104 w 155"/>
                <a:gd name="T27" fmla="*/ 13 h 100"/>
                <a:gd name="T28" fmla="*/ 100 w 155"/>
                <a:gd name="T29" fmla="*/ 11 h 100"/>
                <a:gd name="T30" fmla="*/ 71 w 155"/>
                <a:gd name="T31" fmla="*/ 0 h 100"/>
                <a:gd name="T32" fmla="*/ 67 w 155"/>
                <a:gd name="T3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5" h="100">
                  <a:moveTo>
                    <a:pt x="67" y="0"/>
                  </a:moveTo>
                  <a:cubicBezTo>
                    <a:pt x="60" y="0"/>
                    <a:pt x="55" y="4"/>
                    <a:pt x="50" y="4"/>
                  </a:cubicBezTo>
                  <a:cubicBezTo>
                    <a:pt x="42" y="4"/>
                    <a:pt x="36" y="2"/>
                    <a:pt x="30" y="2"/>
                  </a:cubicBezTo>
                  <a:cubicBezTo>
                    <a:pt x="26" y="2"/>
                    <a:pt x="23" y="2"/>
                    <a:pt x="18" y="4"/>
                  </a:cubicBezTo>
                  <a:cubicBezTo>
                    <a:pt x="19" y="10"/>
                    <a:pt x="26" y="18"/>
                    <a:pt x="26" y="22"/>
                  </a:cubicBezTo>
                  <a:cubicBezTo>
                    <a:pt x="26" y="41"/>
                    <a:pt x="0" y="56"/>
                    <a:pt x="0" y="74"/>
                  </a:cubicBezTo>
                  <a:cubicBezTo>
                    <a:pt x="0" y="80"/>
                    <a:pt x="21" y="79"/>
                    <a:pt x="25" y="85"/>
                  </a:cubicBezTo>
                  <a:cubicBezTo>
                    <a:pt x="27" y="87"/>
                    <a:pt x="31" y="95"/>
                    <a:pt x="33" y="95"/>
                  </a:cubicBezTo>
                  <a:cubicBezTo>
                    <a:pt x="36" y="95"/>
                    <a:pt x="37" y="100"/>
                    <a:pt x="41" y="100"/>
                  </a:cubicBezTo>
                  <a:cubicBezTo>
                    <a:pt x="45" y="100"/>
                    <a:pt x="82" y="87"/>
                    <a:pt x="82" y="83"/>
                  </a:cubicBezTo>
                  <a:cubicBezTo>
                    <a:pt x="82" y="71"/>
                    <a:pt x="105" y="49"/>
                    <a:pt x="121" y="43"/>
                  </a:cubicBezTo>
                  <a:cubicBezTo>
                    <a:pt x="127" y="42"/>
                    <a:pt x="155" y="38"/>
                    <a:pt x="155" y="32"/>
                  </a:cubicBezTo>
                  <a:cubicBezTo>
                    <a:pt x="155" y="20"/>
                    <a:pt x="129" y="9"/>
                    <a:pt x="118" y="9"/>
                  </a:cubicBezTo>
                  <a:cubicBezTo>
                    <a:pt x="113" y="9"/>
                    <a:pt x="108" y="13"/>
                    <a:pt x="104" y="13"/>
                  </a:cubicBezTo>
                  <a:cubicBezTo>
                    <a:pt x="102" y="13"/>
                    <a:pt x="101" y="12"/>
                    <a:pt x="100" y="11"/>
                  </a:cubicBezTo>
                  <a:cubicBezTo>
                    <a:pt x="88" y="10"/>
                    <a:pt x="83" y="3"/>
                    <a:pt x="71" y="0"/>
                  </a:cubicBezTo>
                  <a:cubicBezTo>
                    <a:pt x="70" y="0"/>
                    <a:pt x="68" y="0"/>
                    <a:pt x="6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5" name="Freeform 139"/>
            <p:cNvSpPr>
              <a:spLocks noEditPoints="1"/>
            </p:cNvSpPr>
            <p:nvPr/>
          </p:nvSpPr>
          <p:spPr bwMode="auto">
            <a:xfrm>
              <a:off x="-751" y="-429"/>
              <a:ext cx="437" cy="185"/>
            </a:xfrm>
            <a:custGeom>
              <a:avLst/>
              <a:gdLst>
                <a:gd name="T0" fmla="*/ 37 w 185"/>
                <a:gd name="T1" fmla="*/ 43 h 78"/>
                <a:gd name="T2" fmla="*/ 33 w 185"/>
                <a:gd name="T3" fmla="*/ 42 h 78"/>
                <a:gd name="T4" fmla="*/ 37 w 185"/>
                <a:gd name="T5" fmla="*/ 43 h 78"/>
                <a:gd name="T6" fmla="*/ 46 w 185"/>
                <a:gd name="T7" fmla="*/ 31 h 78"/>
                <a:gd name="T8" fmla="*/ 37 w 185"/>
                <a:gd name="T9" fmla="*/ 30 h 78"/>
                <a:gd name="T10" fmla="*/ 46 w 185"/>
                <a:gd name="T11" fmla="*/ 31 h 78"/>
                <a:gd name="T12" fmla="*/ 42 w 185"/>
                <a:gd name="T13" fmla="*/ 21 h 78"/>
                <a:gd name="T14" fmla="*/ 43 w 185"/>
                <a:gd name="T15" fmla="*/ 21 h 78"/>
                <a:gd name="T16" fmla="*/ 42 w 185"/>
                <a:gd name="T17" fmla="*/ 21 h 78"/>
                <a:gd name="T18" fmla="*/ 128 w 185"/>
                <a:gd name="T19" fmla="*/ 0 h 78"/>
                <a:gd name="T20" fmla="*/ 109 w 185"/>
                <a:gd name="T21" fmla="*/ 17 h 78"/>
                <a:gd name="T22" fmla="*/ 122 w 185"/>
                <a:gd name="T23" fmla="*/ 25 h 78"/>
                <a:gd name="T24" fmla="*/ 122 w 185"/>
                <a:gd name="T25" fmla="*/ 32 h 78"/>
                <a:gd name="T26" fmla="*/ 117 w 185"/>
                <a:gd name="T27" fmla="*/ 34 h 78"/>
                <a:gd name="T28" fmla="*/ 128 w 185"/>
                <a:gd name="T29" fmla="*/ 36 h 78"/>
                <a:gd name="T30" fmla="*/ 116 w 185"/>
                <a:gd name="T31" fmla="*/ 43 h 78"/>
                <a:gd name="T32" fmla="*/ 66 w 185"/>
                <a:gd name="T33" fmla="*/ 22 h 78"/>
                <a:gd name="T34" fmla="*/ 54 w 185"/>
                <a:gd name="T35" fmla="*/ 22 h 78"/>
                <a:gd name="T36" fmla="*/ 45 w 185"/>
                <a:gd name="T37" fmla="*/ 15 h 78"/>
                <a:gd name="T38" fmla="*/ 35 w 185"/>
                <a:gd name="T39" fmla="*/ 14 h 78"/>
                <a:gd name="T40" fmla="*/ 27 w 185"/>
                <a:gd name="T41" fmla="*/ 15 h 78"/>
                <a:gd name="T42" fmla="*/ 31 w 185"/>
                <a:gd name="T43" fmla="*/ 20 h 78"/>
                <a:gd name="T44" fmla="*/ 30 w 185"/>
                <a:gd name="T45" fmla="*/ 20 h 78"/>
                <a:gd name="T46" fmla="*/ 19 w 185"/>
                <a:gd name="T47" fmla="*/ 26 h 78"/>
                <a:gd name="T48" fmla="*/ 25 w 185"/>
                <a:gd name="T49" fmla="*/ 28 h 78"/>
                <a:gd name="T50" fmla="*/ 22 w 185"/>
                <a:gd name="T51" fmla="*/ 28 h 78"/>
                <a:gd name="T52" fmla="*/ 17 w 185"/>
                <a:gd name="T53" fmla="*/ 27 h 78"/>
                <a:gd name="T54" fmla="*/ 13 w 185"/>
                <a:gd name="T55" fmla="*/ 28 h 78"/>
                <a:gd name="T56" fmla="*/ 13 w 185"/>
                <a:gd name="T57" fmla="*/ 36 h 78"/>
                <a:gd name="T58" fmla="*/ 18 w 185"/>
                <a:gd name="T59" fmla="*/ 38 h 78"/>
                <a:gd name="T60" fmla="*/ 13 w 185"/>
                <a:gd name="T61" fmla="*/ 37 h 78"/>
                <a:gd name="T62" fmla="*/ 0 w 185"/>
                <a:gd name="T63" fmla="*/ 43 h 78"/>
                <a:gd name="T64" fmla="*/ 0 w 185"/>
                <a:gd name="T65" fmla="*/ 50 h 78"/>
                <a:gd name="T66" fmla="*/ 8 w 185"/>
                <a:gd name="T67" fmla="*/ 58 h 78"/>
                <a:gd name="T68" fmla="*/ 26 w 185"/>
                <a:gd name="T69" fmla="*/ 62 h 78"/>
                <a:gd name="T70" fmla="*/ 49 w 185"/>
                <a:gd name="T71" fmla="*/ 58 h 78"/>
                <a:gd name="T72" fmla="*/ 54 w 185"/>
                <a:gd name="T73" fmla="*/ 51 h 78"/>
                <a:gd name="T74" fmla="*/ 63 w 185"/>
                <a:gd name="T75" fmla="*/ 64 h 78"/>
                <a:gd name="T76" fmla="*/ 57 w 185"/>
                <a:gd name="T77" fmla="*/ 63 h 78"/>
                <a:gd name="T78" fmla="*/ 49 w 185"/>
                <a:gd name="T79" fmla="*/ 70 h 78"/>
                <a:gd name="T80" fmla="*/ 63 w 185"/>
                <a:gd name="T81" fmla="*/ 78 h 78"/>
                <a:gd name="T82" fmla="*/ 98 w 185"/>
                <a:gd name="T83" fmla="*/ 70 h 78"/>
                <a:gd name="T84" fmla="*/ 133 w 185"/>
                <a:gd name="T85" fmla="*/ 61 h 78"/>
                <a:gd name="T86" fmla="*/ 136 w 185"/>
                <a:gd name="T87" fmla="*/ 61 h 78"/>
                <a:gd name="T88" fmla="*/ 150 w 185"/>
                <a:gd name="T89" fmla="*/ 61 h 78"/>
                <a:gd name="T90" fmla="*/ 165 w 185"/>
                <a:gd name="T91" fmla="*/ 62 h 78"/>
                <a:gd name="T92" fmla="*/ 167 w 185"/>
                <a:gd name="T93" fmla="*/ 62 h 78"/>
                <a:gd name="T94" fmla="*/ 185 w 185"/>
                <a:gd name="T95" fmla="*/ 37 h 78"/>
                <a:gd name="T96" fmla="*/ 173 w 185"/>
                <a:gd name="T97" fmla="*/ 24 h 78"/>
                <a:gd name="T98" fmla="*/ 158 w 185"/>
                <a:gd name="T99" fmla="*/ 30 h 78"/>
                <a:gd name="T100" fmla="*/ 138 w 185"/>
                <a:gd name="T101" fmla="*/ 11 h 78"/>
                <a:gd name="T102" fmla="*/ 138 w 185"/>
                <a:gd name="T103" fmla="*/ 4 h 78"/>
                <a:gd name="T104" fmla="*/ 128 w 185"/>
                <a:gd name="T10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5" h="78">
                  <a:moveTo>
                    <a:pt x="37" y="43"/>
                  </a:moveTo>
                  <a:cubicBezTo>
                    <a:pt x="36" y="42"/>
                    <a:pt x="34" y="42"/>
                    <a:pt x="33" y="42"/>
                  </a:cubicBezTo>
                  <a:cubicBezTo>
                    <a:pt x="34" y="42"/>
                    <a:pt x="36" y="42"/>
                    <a:pt x="37" y="43"/>
                  </a:cubicBezTo>
                  <a:moveTo>
                    <a:pt x="46" y="31"/>
                  </a:moveTo>
                  <a:cubicBezTo>
                    <a:pt x="44" y="31"/>
                    <a:pt x="41" y="31"/>
                    <a:pt x="37" y="30"/>
                  </a:cubicBezTo>
                  <a:cubicBezTo>
                    <a:pt x="40" y="30"/>
                    <a:pt x="43" y="31"/>
                    <a:pt x="46" y="31"/>
                  </a:cubicBezTo>
                  <a:moveTo>
                    <a:pt x="42" y="21"/>
                  </a:moveTo>
                  <a:cubicBezTo>
                    <a:pt x="42" y="21"/>
                    <a:pt x="43" y="21"/>
                    <a:pt x="43" y="21"/>
                  </a:cubicBezTo>
                  <a:cubicBezTo>
                    <a:pt x="43" y="21"/>
                    <a:pt x="42" y="21"/>
                    <a:pt x="42" y="21"/>
                  </a:cubicBezTo>
                  <a:moveTo>
                    <a:pt x="128" y="0"/>
                  </a:moveTo>
                  <a:cubicBezTo>
                    <a:pt x="123" y="4"/>
                    <a:pt x="109" y="9"/>
                    <a:pt x="109" y="17"/>
                  </a:cubicBezTo>
                  <a:cubicBezTo>
                    <a:pt x="109" y="22"/>
                    <a:pt x="119" y="25"/>
                    <a:pt x="122" y="25"/>
                  </a:cubicBezTo>
                  <a:cubicBezTo>
                    <a:pt x="122" y="32"/>
                    <a:pt x="122" y="32"/>
                    <a:pt x="122" y="32"/>
                  </a:cubicBezTo>
                  <a:cubicBezTo>
                    <a:pt x="121" y="32"/>
                    <a:pt x="118" y="33"/>
                    <a:pt x="117" y="34"/>
                  </a:cubicBezTo>
                  <a:cubicBezTo>
                    <a:pt x="119" y="35"/>
                    <a:pt x="122" y="36"/>
                    <a:pt x="128" y="36"/>
                  </a:cubicBezTo>
                  <a:cubicBezTo>
                    <a:pt x="126" y="40"/>
                    <a:pt x="123" y="43"/>
                    <a:pt x="116" y="43"/>
                  </a:cubicBezTo>
                  <a:cubicBezTo>
                    <a:pt x="93" y="43"/>
                    <a:pt x="82" y="22"/>
                    <a:pt x="66" y="22"/>
                  </a:cubicBezTo>
                  <a:cubicBezTo>
                    <a:pt x="65" y="22"/>
                    <a:pt x="60" y="22"/>
                    <a:pt x="54" y="22"/>
                  </a:cubicBezTo>
                  <a:cubicBezTo>
                    <a:pt x="53" y="16"/>
                    <a:pt x="47" y="15"/>
                    <a:pt x="45" y="15"/>
                  </a:cubicBezTo>
                  <a:cubicBezTo>
                    <a:pt x="42" y="15"/>
                    <a:pt x="39" y="14"/>
                    <a:pt x="35" y="14"/>
                  </a:cubicBezTo>
                  <a:cubicBezTo>
                    <a:pt x="33" y="14"/>
                    <a:pt x="31" y="14"/>
                    <a:pt x="27" y="15"/>
                  </a:cubicBezTo>
                  <a:cubicBezTo>
                    <a:pt x="27" y="17"/>
                    <a:pt x="29" y="19"/>
                    <a:pt x="31" y="20"/>
                  </a:cubicBezTo>
                  <a:cubicBezTo>
                    <a:pt x="31" y="20"/>
                    <a:pt x="30" y="20"/>
                    <a:pt x="30" y="20"/>
                  </a:cubicBezTo>
                  <a:cubicBezTo>
                    <a:pt x="26" y="20"/>
                    <a:pt x="22" y="22"/>
                    <a:pt x="19" y="26"/>
                  </a:cubicBezTo>
                  <a:cubicBezTo>
                    <a:pt x="21" y="27"/>
                    <a:pt x="23" y="27"/>
                    <a:pt x="25" y="28"/>
                  </a:cubicBezTo>
                  <a:cubicBezTo>
                    <a:pt x="23" y="28"/>
                    <a:pt x="23" y="28"/>
                    <a:pt x="22" y="28"/>
                  </a:cubicBezTo>
                  <a:cubicBezTo>
                    <a:pt x="22" y="28"/>
                    <a:pt x="20" y="27"/>
                    <a:pt x="17" y="27"/>
                  </a:cubicBezTo>
                  <a:cubicBezTo>
                    <a:pt x="16" y="27"/>
                    <a:pt x="15" y="28"/>
                    <a:pt x="13" y="28"/>
                  </a:cubicBezTo>
                  <a:cubicBezTo>
                    <a:pt x="13" y="36"/>
                    <a:pt x="13" y="36"/>
                    <a:pt x="13" y="36"/>
                  </a:cubicBezTo>
                  <a:cubicBezTo>
                    <a:pt x="15" y="36"/>
                    <a:pt x="17" y="37"/>
                    <a:pt x="18" y="38"/>
                  </a:cubicBezTo>
                  <a:cubicBezTo>
                    <a:pt x="17" y="37"/>
                    <a:pt x="15" y="37"/>
                    <a:pt x="13" y="37"/>
                  </a:cubicBezTo>
                  <a:cubicBezTo>
                    <a:pt x="8" y="37"/>
                    <a:pt x="5" y="41"/>
                    <a:pt x="0" y="43"/>
                  </a:cubicBezTo>
                  <a:cubicBezTo>
                    <a:pt x="2" y="46"/>
                    <a:pt x="0" y="45"/>
                    <a:pt x="0" y="50"/>
                  </a:cubicBezTo>
                  <a:cubicBezTo>
                    <a:pt x="0" y="55"/>
                    <a:pt x="4" y="58"/>
                    <a:pt x="8" y="58"/>
                  </a:cubicBezTo>
                  <a:cubicBezTo>
                    <a:pt x="12" y="58"/>
                    <a:pt x="19" y="62"/>
                    <a:pt x="26" y="62"/>
                  </a:cubicBezTo>
                  <a:cubicBezTo>
                    <a:pt x="33" y="62"/>
                    <a:pt x="40" y="59"/>
                    <a:pt x="49" y="58"/>
                  </a:cubicBezTo>
                  <a:cubicBezTo>
                    <a:pt x="49" y="55"/>
                    <a:pt x="51" y="52"/>
                    <a:pt x="54" y="51"/>
                  </a:cubicBezTo>
                  <a:cubicBezTo>
                    <a:pt x="55" y="57"/>
                    <a:pt x="60" y="59"/>
                    <a:pt x="63" y="64"/>
                  </a:cubicBezTo>
                  <a:cubicBezTo>
                    <a:pt x="61" y="64"/>
                    <a:pt x="59" y="63"/>
                    <a:pt x="57" y="63"/>
                  </a:cubicBezTo>
                  <a:cubicBezTo>
                    <a:pt x="53" y="63"/>
                    <a:pt x="49" y="64"/>
                    <a:pt x="49" y="70"/>
                  </a:cubicBezTo>
                  <a:cubicBezTo>
                    <a:pt x="49" y="73"/>
                    <a:pt x="57" y="78"/>
                    <a:pt x="63" y="78"/>
                  </a:cubicBezTo>
                  <a:cubicBezTo>
                    <a:pt x="77" y="78"/>
                    <a:pt x="87" y="74"/>
                    <a:pt x="98" y="70"/>
                  </a:cubicBezTo>
                  <a:cubicBezTo>
                    <a:pt x="99" y="69"/>
                    <a:pt x="133" y="62"/>
                    <a:pt x="133" y="61"/>
                  </a:cubicBezTo>
                  <a:cubicBezTo>
                    <a:pt x="133" y="61"/>
                    <a:pt x="134" y="61"/>
                    <a:pt x="136" y="61"/>
                  </a:cubicBezTo>
                  <a:cubicBezTo>
                    <a:pt x="139" y="61"/>
                    <a:pt x="145" y="61"/>
                    <a:pt x="150" y="61"/>
                  </a:cubicBezTo>
                  <a:cubicBezTo>
                    <a:pt x="156" y="62"/>
                    <a:pt x="162" y="62"/>
                    <a:pt x="165" y="62"/>
                  </a:cubicBezTo>
                  <a:cubicBezTo>
                    <a:pt x="166" y="62"/>
                    <a:pt x="167" y="62"/>
                    <a:pt x="167" y="62"/>
                  </a:cubicBezTo>
                  <a:cubicBezTo>
                    <a:pt x="172" y="60"/>
                    <a:pt x="185" y="45"/>
                    <a:pt x="185" y="37"/>
                  </a:cubicBezTo>
                  <a:cubicBezTo>
                    <a:pt x="185" y="31"/>
                    <a:pt x="179" y="24"/>
                    <a:pt x="173" y="24"/>
                  </a:cubicBezTo>
                  <a:cubicBezTo>
                    <a:pt x="166" y="24"/>
                    <a:pt x="163" y="30"/>
                    <a:pt x="158" y="30"/>
                  </a:cubicBezTo>
                  <a:cubicBezTo>
                    <a:pt x="148" y="30"/>
                    <a:pt x="138" y="19"/>
                    <a:pt x="138" y="11"/>
                  </a:cubicBezTo>
                  <a:cubicBezTo>
                    <a:pt x="138" y="10"/>
                    <a:pt x="138" y="8"/>
                    <a:pt x="138" y="4"/>
                  </a:cubicBezTo>
                  <a:cubicBezTo>
                    <a:pt x="135" y="4"/>
                    <a:pt x="131" y="2"/>
                    <a:pt x="1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6" name="Freeform 140"/>
            <p:cNvSpPr>
              <a:spLocks/>
            </p:cNvSpPr>
            <p:nvPr/>
          </p:nvSpPr>
          <p:spPr bwMode="auto">
            <a:xfrm>
              <a:off x="-813" y="-362"/>
              <a:ext cx="57" cy="42"/>
            </a:xfrm>
            <a:custGeom>
              <a:avLst/>
              <a:gdLst>
                <a:gd name="T0" fmla="*/ 23 w 24"/>
                <a:gd name="T1" fmla="*/ 0 h 18"/>
                <a:gd name="T2" fmla="*/ 0 w 24"/>
                <a:gd name="T3" fmla="*/ 12 h 18"/>
                <a:gd name="T4" fmla="*/ 9 w 24"/>
                <a:gd name="T5" fmla="*/ 18 h 18"/>
                <a:gd name="T6" fmla="*/ 24 w 24"/>
                <a:gd name="T7" fmla="*/ 0 h 18"/>
                <a:gd name="T8" fmla="*/ 23 w 24"/>
                <a:gd name="T9" fmla="*/ 0 h 18"/>
              </a:gdLst>
              <a:ahLst/>
              <a:cxnLst>
                <a:cxn ang="0">
                  <a:pos x="T0" y="T1"/>
                </a:cxn>
                <a:cxn ang="0">
                  <a:pos x="T2" y="T3"/>
                </a:cxn>
                <a:cxn ang="0">
                  <a:pos x="T4" y="T5"/>
                </a:cxn>
                <a:cxn ang="0">
                  <a:pos x="T6" y="T7"/>
                </a:cxn>
                <a:cxn ang="0">
                  <a:pos x="T8" y="T9"/>
                </a:cxn>
              </a:cxnLst>
              <a:rect l="0" t="0" r="r" b="b"/>
              <a:pathLst>
                <a:path w="24" h="18">
                  <a:moveTo>
                    <a:pt x="23" y="0"/>
                  </a:moveTo>
                  <a:cubicBezTo>
                    <a:pt x="17" y="0"/>
                    <a:pt x="0" y="4"/>
                    <a:pt x="0" y="12"/>
                  </a:cubicBezTo>
                  <a:cubicBezTo>
                    <a:pt x="0" y="16"/>
                    <a:pt x="4" y="18"/>
                    <a:pt x="9" y="18"/>
                  </a:cubicBezTo>
                  <a:cubicBezTo>
                    <a:pt x="15" y="18"/>
                    <a:pt x="23" y="7"/>
                    <a:pt x="24" y="0"/>
                  </a:cubicBezTo>
                  <a:cubicBezTo>
                    <a:pt x="24" y="0"/>
                    <a:pt x="24" y="0"/>
                    <a:pt x="2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7" name="Freeform 141"/>
            <p:cNvSpPr>
              <a:spLocks/>
            </p:cNvSpPr>
            <p:nvPr/>
          </p:nvSpPr>
          <p:spPr bwMode="auto">
            <a:xfrm>
              <a:off x="-655" y="-426"/>
              <a:ext cx="43" cy="16"/>
            </a:xfrm>
            <a:custGeom>
              <a:avLst/>
              <a:gdLst>
                <a:gd name="T0" fmla="*/ 18 w 18"/>
                <a:gd name="T1" fmla="*/ 0 h 7"/>
                <a:gd name="T2" fmla="*/ 0 w 18"/>
                <a:gd name="T3" fmla="*/ 0 h 7"/>
                <a:gd name="T4" fmla="*/ 6 w 18"/>
                <a:gd name="T5" fmla="*/ 7 h 7"/>
                <a:gd name="T6" fmla="*/ 18 w 18"/>
                <a:gd name="T7" fmla="*/ 7 h 7"/>
                <a:gd name="T8" fmla="*/ 18 w 18"/>
                <a:gd name="T9" fmla="*/ 0 h 7"/>
              </a:gdLst>
              <a:ahLst/>
              <a:cxnLst>
                <a:cxn ang="0">
                  <a:pos x="T0" y="T1"/>
                </a:cxn>
                <a:cxn ang="0">
                  <a:pos x="T2" y="T3"/>
                </a:cxn>
                <a:cxn ang="0">
                  <a:pos x="T4" y="T5"/>
                </a:cxn>
                <a:cxn ang="0">
                  <a:pos x="T6" y="T7"/>
                </a:cxn>
                <a:cxn ang="0">
                  <a:pos x="T8" y="T9"/>
                </a:cxn>
              </a:cxnLst>
              <a:rect l="0" t="0" r="r" b="b"/>
              <a:pathLst>
                <a:path w="18" h="7">
                  <a:moveTo>
                    <a:pt x="18" y="0"/>
                  </a:moveTo>
                  <a:cubicBezTo>
                    <a:pt x="0" y="0"/>
                    <a:pt x="0" y="0"/>
                    <a:pt x="0" y="0"/>
                  </a:cubicBezTo>
                  <a:cubicBezTo>
                    <a:pt x="0" y="5"/>
                    <a:pt x="4" y="7"/>
                    <a:pt x="6" y="7"/>
                  </a:cubicBezTo>
                  <a:cubicBezTo>
                    <a:pt x="6" y="7"/>
                    <a:pt x="16" y="7"/>
                    <a:pt x="18" y="7"/>
                  </a:cubicBezTo>
                  <a:cubicBezTo>
                    <a:pt x="18" y="0"/>
                    <a:pt x="18" y="0"/>
                    <a:pt x="1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8" name="Freeform 142"/>
            <p:cNvSpPr>
              <a:spLocks/>
            </p:cNvSpPr>
            <p:nvPr/>
          </p:nvSpPr>
          <p:spPr bwMode="auto">
            <a:xfrm>
              <a:off x="-938" y="-471"/>
              <a:ext cx="248" cy="128"/>
            </a:xfrm>
            <a:custGeom>
              <a:avLst/>
              <a:gdLst>
                <a:gd name="T0" fmla="*/ 96 w 105"/>
                <a:gd name="T1" fmla="*/ 0 h 54"/>
                <a:gd name="T2" fmla="*/ 74 w 105"/>
                <a:gd name="T3" fmla="*/ 3 h 54"/>
                <a:gd name="T4" fmla="*/ 64 w 105"/>
                <a:gd name="T5" fmla="*/ 2 h 54"/>
                <a:gd name="T6" fmla="*/ 37 w 105"/>
                <a:gd name="T7" fmla="*/ 22 h 54"/>
                <a:gd name="T8" fmla="*/ 11 w 105"/>
                <a:gd name="T9" fmla="*/ 33 h 54"/>
                <a:gd name="T10" fmla="*/ 0 w 105"/>
                <a:gd name="T11" fmla="*/ 42 h 54"/>
                <a:gd name="T12" fmla="*/ 5 w 105"/>
                <a:gd name="T13" fmla="*/ 50 h 54"/>
                <a:gd name="T14" fmla="*/ 14 w 105"/>
                <a:gd name="T15" fmla="*/ 46 h 54"/>
                <a:gd name="T16" fmla="*/ 23 w 105"/>
                <a:gd name="T17" fmla="*/ 47 h 54"/>
                <a:gd name="T18" fmla="*/ 29 w 105"/>
                <a:gd name="T19" fmla="*/ 46 h 54"/>
                <a:gd name="T20" fmla="*/ 38 w 105"/>
                <a:gd name="T21" fmla="*/ 54 h 54"/>
                <a:gd name="T22" fmla="*/ 49 w 105"/>
                <a:gd name="T23" fmla="*/ 42 h 54"/>
                <a:gd name="T24" fmla="*/ 50 w 105"/>
                <a:gd name="T25" fmla="*/ 42 h 54"/>
                <a:gd name="T26" fmla="*/ 67 w 105"/>
                <a:gd name="T27" fmla="*/ 26 h 54"/>
                <a:gd name="T28" fmla="*/ 80 w 105"/>
                <a:gd name="T29" fmla="*/ 40 h 54"/>
                <a:gd name="T30" fmla="*/ 103 w 105"/>
                <a:gd name="T31" fmla="*/ 24 h 54"/>
                <a:gd name="T32" fmla="*/ 98 w 105"/>
                <a:gd name="T33" fmla="*/ 13 h 54"/>
                <a:gd name="T34" fmla="*/ 105 w 105"/>
                <a:gd name="T35" fmla="*/ 5 h 54"/>
                <a:gd name="T36" fmla="*/ 96 w 105"/>
                <a:gd name="T3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54">
                  <a:moveTo>
                    <a:pt x="96" y="0"/>
                  </a:moveTo>
                  <a:cubicBezTo>
                    <a:pt x="87" y="0"/>
                    <a:pt x="74" y="3"/>
                    <a:pt x="74" y="3"/>
                  </a:cubicBezTo>
                  <a:cubicBezTo>
                    <a:pt x="69" y="3"/>
                    <a:pt x="68" y="2"/>
                    <a:pt x="64" y="2"/>
                  </a:cubicBezTo>
                  <a:cubicBezTo>
                    <a:pt x="49" y="2"/>
                    <a:pt x="47" y="16"/>
                    <a:pt x="37" y="22"/>
                  </a:cubicBezTo>
                  <a:cubicBezTo>
                    <a:pt x="28" y="27"/>
                    <a:pt x="20" y="28"/>
                    <a:pt x="11" y="33"/>
                  </a:cubicBezTo>
                  <a:cubicBezTo>
                    <a:pt x="9" y="34"/>
                    <a:pt x="0" y="41"/>
                    <a:pt x="0" y="42"/>
                  </a:cubicBezTo>
                  <a:cubicBezTo>
                    <a:pt x="0" y="44"/>
                    <a:pt x="4" y="46"/>
                    <a:pt x="5" y="50"/>
                  </a:cubicBezTo>
                  <a:cubicBezTo>
                    <a:pt x="9" y="49"/>
                    <a:pt x="11" y="46"/>
                    <a:pt x="14" y="46"/>
                  </a:cubicBezTo>
                  <a:cubicBezTo>
                    <a:pt x="18" y="46"/>
                    <a:pt x="20" y="47"/>
                    <a:pt x="23" y="47"/>
                  </a:cubicBezTo>
                  <a:cubicBezTo>
                    <a:pt x="25" y="47"/>
                    <a:pt x="27" y="47"/>
                    <a:pt x="29" y="46"/>
                  </a:cubicBezTo>
                  <a:cubicBezTo>
                    <a:pt x="30" y="48"/>
                    <a:pt x="34" y="54"/>
                    <a:pt x="38" y="54"/>
                  </a:cubicBezTo>
                  <a:cubicBezTo>
                    <a:pt x="44" y="54"/>
                    <a:pt x="48" y="48"/>
                    <a:pt x="49" y="42"/>
                  </a:cubicBezTo>
                  <a:cubicBezTo>
                    <a:pt x="49" y="42"/>
                    <a:pt x="50" y="42"/>
                    <a:pt x="50" y="42"/>
                  </a:cubicBezTo>
                  <a:cubicBezTo>
                    <a:pt x="59" y="42"/>
                    <a:pt x="66" y="34"/>
                    <a:pt x="67" y="26"/>
                  </a:cubicBezTo>
                  <a:cubicBezTo>
                    <a:pt x="72" y="28"/>
                    <a:pt x="71" y="40"/>
                    <a:pt x="80" y="40"/>
                  </a:cubicBezTo>
                  <a:cubicBezTo>
                    <a:pt x="103" y="24"/>
                    <a:pt x="103" y="24"/>
                    <a:pt x="103" y="24"/>
                  </a:cubicBezTo>
                  <a:cubicBezTo>
                    <a:pt x="103" y="19"/>
                    <a:pt x="99" y="18"/>
                    <a:pt x="98" y="13"/>
                  </a:cubicBezTo>
                  <a:cubicBezTo>
                    <a:pt x="102" y="12"/>
                    <a:pt x="105" y="8"/>
                    <a:pt x="105" y="5"/>
                  </a:cubicBezTo>
                  <a:cubicBezTo>
                    <a:pt x="105" y="1"/>
                    <a:pt x="101"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69" name="Freeform 143"/>
            <p:cNvSpPr>
              <a:spLocks/>
            </p:cNvSpPr>
            <p:nvPr/>
          </p:nvSpPr>
          <p:spPr bwMode="auto">
            <a:xfrm>
              <a:off x="-605" y="-570"/>
              <a:ext cx="142" cy="42"/>
            </a:xfrm>
            <a:custGeom>
              <a:avLst/>
              <a:gdLst>
                <a:gd name="T0" fmla="*/ 38 w 60"/>
                <a:gd name="T1" fmla="*/ 0 h 18"/>
                <a:gd name="T2" fmla="*/ 0 w 60"/>
                <a:gd name="T3" fmla="*/ 18 h 18"/>
                <a:gd name="T4" fmla="*/ 10 w 60"/>
                <a:gd name="T5" fmla="*/ 14 h 18"/>
                <a:gd name="T6" fmla="*/ 23 w 60"/>
                <a:gd name="T7" fmla="*/ 18 h 18"/>
                <a:gd name="T8" fmla="*/ 46 w 60"/>
                <a:gd name="T9" fmla="*/ 18 h 18"/>
                <a:gd name="T10" fmla="*/ 60 w 60"/>
                <a:gd name="T11" fmla="*/ 13 h 18"/>
                <a:gd name="T12" fmla="*/ 38 w 6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60" h="18">
                  <a:moveTo>
                    <a:pt x="38" y="0"/>
                  </a:moveTo>
                  <a:cubicBezTo>
                    <a:pt x="31" y="0"/>
                    <a:pt x="0" y="11"/>
                    <a:pt x="0" y="18"/>
                  </a:cubicBezTo>
                  <a:cubicBezTo>
                    <a:pt x="4" y="17"/>
                    <a:pt x="6" y="14"/>
                    <a:pt x="10" y="14"/>
                  </a:cubicBezTo>
                  <a:cubicBezTo>
                    <a:pt x="16" y="14"/>
                    <a:pt x="17" y="18"/>
                    <a:pt x="23" y="18"/>
                  </a:cubicBezTo>
                  <a:cubicBezTo>
                    <a:pt x="35" y="18"/>
                    <a:pt x="32" y="18"/>
                    <a:pt x="46" y="18"/>
                  </a:cubicBezTo>
                  <a:cubicBezTo>
                    <a:pt x="53" y="18"/>
                    <a:pt x="56" y="15"/>
                    <a:pt x="60" y="13"/>
                  </a:cubicBezTo>
                  <a:cubicBezTo>
                    <a:pt x="58" y="6"/>
                    <a:pt x="49" y="0"/>
                    <a:pt x="3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0" name="Freeform 144"/>
            <p:cNvSpPr>
              <a:spLocks/>
            </p:cNvSpPr>
            <p:nvPr/>
          </p:nvSpPr>
          <p:spPr bwMode="auto">
            <a:xfrm>
              <a:off x="-603" y="-521"/>
              <a:ext cx="126" cy="64"/>
            </a:xfrm>
            <a:custGeom>
              <a:avLst/>
              <a:gdLst>
                <a:gd name="T0" fmla="*/ 44 w 53"/>
                <a:gd name="T1" fmla="*/ 0 h 27"/>
                <a:gd name="T2" fmla="*/ 0 w 53"/>
                <a:gd name="T3" fmla="*/ 13 h 27"/>
                <a:gd name="T4" fmla="*/ 17 w 53"/>
                <a:gd name="T5" fmla="*/ 27 h 27"/>
                <a:gd name="T6" fmla="*/ 45 w 53"/>
                <a:gd name="T7" fmla="*/ 11 h 27"/>
                <a:gd name="T8" fmla="*/ 30 w 53"/>
                <a:gd name="T9" fmla="*/ 11 h 27"/>
                <a:gd name="T10" fmla="*/ 53 w 53"/>
                <a:gd name="T11" fmla="*/ 5 h 27"/>
                <a:gd name="T12" fmla="*/ 44 w 53"/>
                <a:gd name="T13" fmla="*/ 0 h 27"/>
              </a:gdLst>
              <a:ahLst/>
              <a:cxnLst>
                <a:cxn ang="0">
                  <a:pos x="T0" y="T1"/>
                </a:cxn>
                <a:cxn ang="0">
                  <a:pos x="T2" y="T3"/>
                </a:cxn>
                <a:cxn ang="0">
                  <a:pos x="T4" y="T5"/>
                </a:cxn>
                <a:cxn ang="0">
                  <a:pos x="T6" y="T7"/>
                </a:cxn>
                <a:cxn ang="0">
                  <a:pos x="T8" y="T9"/>
                </a:cxn>
                <a:cxn ang="0">
                  <a:pos x="T10" y="T11"/>
                </a:cxn>
                <a:cxn ang="0">
                  <a:pos x="T12" y="T13"/>
                </a:cxn>
              </a:cxnLst>
              <a:rect l="0" t="0" r="r" b="b"/>
              <a:pathLst>
                <a:path w="53" h="27">
                  <a:moveTo>
                    <a:pt x="44" y="0"/>
                  </a:moveTo>
                  <a:cubicBezTo>
                    <a:pt x="33" y="0"/>
                    <a:pt x="0" y="1"/>
                    <a:pt x="0" y="13"/>
                  </a:cubicBezTo>
                  <a:cubicBezTo>
                    <a:pt x="0" y="18"/>
                    <a:pt x="9" y="27"/>
                    <a:pt x="17" y="27"/>
                  </a:cubicBezTo>
                  <a:cubicBezTo>
                    <a:pt x="29" y="27"/>
                    <a:pt x="46" y="22"/>
                    <a:pt x="45" y="11"/>
                  </a:cubicBezTo>
                  <a:cubicBezTo>
                    <a:pt x="30" y="11"/>
                    <a:pt x="30" y="11"/>
                    <a:pt x="30" y="11"/>
                  </a:cubicBezTo>
                  <a:cubicBezTo>
                    <a:pt x="38" y="11"/>
                    <a:pt x="47" y="10"/>
                    <a:pt x="53" y="5"/>
                  </a:cubicBezTo>
                  <a:cubicBezTo>
                    <a:pt x="52" y="3"/>
                    <a:pt x="49" y="0"/>
                    <a:pt x="4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1" name="Freeform 145"/>
            <p:cNvSpPr>
              <a:spLocks/>
            </p:cNvSpPr>
            <p:nvPr/>
          </p:nvSpPr>
          <p:spPr bwMode="auto">
            <a:xfrm>
              <a:off x="-662" y="-514"/>
              <a:ext cx="43" cy="33"/>
            </a:xfrm>
            <a:custGeom>
              <a:avLst/>
              <a:gdLst>
                <a:gd name="T0" fmla="*/ 4 w 18"/>
                <a:gd name="T1" fmla="*/ 0 h 14"/>
                <a:gd name="T2" fmla="*/ 0 w 18"/>
                <a:gd name="T3" fmla="*/ 6 h 14"/>
                <a:gd name="T4" fmla="*/ 11 w 18"/>
                <a:gd name="T5" fmla="*/ 14 h 14"/>
                <a:gd name="T6" fmla="*/ 18 w 18"/>
                <a:gd name="T7" fmla="*/ 7 h 14"/>
                <a:gd name="T8" fmla="*/ 4 w 18"/>
                <a:gd name="T9" fmla="*/ 0 h 14"/>
              </a:gdLst>
              <a:ahLst/>
              <a:cxnLst>
                <a:cxn ang="0">
                  <a:pos x="T0" y="T1"/>
                </a:cxn>
                <a:cxn ang="0">
                  <a:pos x="T2" y="T3"/>
                </a:cxn>
                <a:cxn ang="0">
                  <a:pos x="T4" y="T5"/>
                </a:cxn>
                <a:cxn ang="0">
                  <a:pos x="T6" y="T7"/>
                </a:cxn>
                <a:cxn ang="0">
                  <a:pos x="T8" y="T9"/>
                </a:cxn>
              </a:cxnLst>
              <a:rect l="0" t="0" r="r" b="b"/>
              <a:pathLst>
                <a:path w="18" h="14">
                  <a:moveTo>
                    <a:pt x="4" y="0"/>
                  </a:moveTo>
                  <a:cubicBezTo>
                    <a:pt x="2" y="0"/>
                    <a:pt x="0" y="1"/>
                    <a:pt x="0" y="6"/>
                  </a:cubicBezTo>
                  <a:cubicBezTo>
                    <a:pt x="0" y="8"/>
                    <a:pt x="6" y="14"/>
                    <a:pt x="11" y="14"/>
                  </a:cubicBezTo>
                  <a:cubicBezTo>
                    <a:pt x="14" y="14"/>
                    <a:pt x="16" y="10"/>
                    <a:pt x="18" y="7"/>
                  </a:cubicBezTo>
                  <a:cubicBezTo>
                    <a:pt x="16" y="6"/>
                    <a:pt x="8"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2" name="Freeform 146"/>
            <p:cNvSpPr>
              <a:spLocks/>
            </p:cNvSpPr>
            <p:nvPr/>
          </p:nvSpPr>
          <p:spPr bwMode="auto">
            <a:xfrm>
              <a:off x="-201" y="-202"/>
              <a:ext cx="213" cy="171"/>
            </a:xfrm>
            <a:custGeom>
              <a:avLst/>
              <a:gdLst>
                <a:gd name="T0" fmla="*/ 39 w 90"/>
                <a:gd name="T1" fmla="*/ 0 h 72"/>
                <a:gd name="T2" fmla="*/ 19 w 90"/>
                <a:gd name="T3" fmla="*/ 7 h 72"/>
                <a:gd name="T4" fmla="*/ 15 w 90"/>
                <a:gd name="T5" fmla="*/ 11 h 72"/>
                <a:gd name="T6" fmla="*/ 32 w 90"/>
                <a:gd name="T7" fmla="*/ 18 h 72"/>
                <a:gd name="T8" fmla="*/ 32 w 90"/>
                <a:gd name="T9" fmla="*/ 32 h 72"/>
                <a:gd name="T10" fmla="*/ 24 w 90"/>
                <a:gd name="T11" fmla="*/ 32 h 72"/>
                <a:gd name="T12" fmla="*/ 0 w 90"/>
                <a:gd name="T13" fmla="*/ 26 h 72"/>
                <a:gd name="T14" fmla="*/ 0 w 90"/>
                <a:gd name="T15" fmla="*/ 35 h 72"/>
                <a:gd name="T16" fmla="*/ 47 w 90"/>
                <a:gd name="T17" fmla="*/ 63 h 72"/>
                <a:gd name="T18" fmla="*/ 58 w 90"/>
                <a:gd name="T19" fmla="*/ 72 h 72"/>
                <a:gd name="T20" fmla="*/ 69 w 90"/>
                <a:gd name="T21" fmla="*/ 64 h 72"/>
                <a:gd name="T22" fmla="*/ 90 w 90"/>
                <a:gd name="T23" fmla="*/ 36 h 72"/>
                <a:gd name="T24" fmla="*/ 78 w 90"/>
                <a:gd name="T25" fmla="*/ 34 h 72"/>
                <a:gd name="T26" fmla="*/ 80 w 90"/>
                <a:gd name="T27" fmla="*/ 26 h 72"/>
                <a:gd name="T28" fmla="*/ 75 w 90"/>
                <a:gd name="T29" fmla="*/ 23 h 72"/>
                <a:gd name="T30" fmla="*/ 60 w 90"/>
                <a:gd name="T31" fmla="*/ 25 h 72"/>
                <a:gd name="T32" fmla="*/ 77 w 90"/>
                <a:gd name="T33" fmla="*/ 6 h 72"/>
                <a:gd name="T34" fmla="*/ 72 w 90"/>
                <a:gd name="T35" fmla="*/ 0 h 72"/>
                <a:gd name="T36" fmla="*/ 50 w 90"/>
                <a:gd name="T37" fmla="*/ 0 h 72"/>
                <a:gd name="T38" fmla="*/ 39 w 90"/>
                <a:gd name="T39"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0" h="72">
                  <a:moveTo>
                    <a:pt x="39" y="0"/>
                  </a:moveTo>
                  <a:cubicBezTo>
                    <a:pt x="31" y="0"/>
                    <a:pt x="24" y="1"/>
                    <a:pt x="19" y="7"/>
                  </a:cubicBezTo>
                  <a:cubicBezTo>
                    <a:pt x="18" y="8"/>
                    <a:pt x="15" y="9"/>
                    <a:pt x="15" y="11"/>
                  </a:cubicBezTo>
                  <a:cubicBezTo>
                    <a:pt x="15" y="18"/>
                    <a:pt x="25" y="17"/>
                    <a:pt x="32" y="18"/>
                  </a:cubicBezTo>
                  <a:cubicBezTo>
                    <a:pt x="32" y="32"/>
                    <a:pt x="32" y="32"/>
                    <a:pt x="32" y="32"/>
                  </a:cubicBezTo>
                  <a:cubicBezTo>
                    <a:pt x="28" y="32"/>
                    <a:pt x="29" y="32"/>
                    <a:pt x="24" y="32"/>
                  </a:cubicBezTo>
                  <a:cubicBezTo>
                    <a:pt x="15" y="32"/>
                    <a:pt x="7" y="26"/>
                    <a:pt x="0" y="26"/>
                  </a:cubicBezTo>
                  <a:cubicBezTo>
                    <a:pt x="0" y="35"/>
                    <a:pt x="0" y="35"/>
                    <a:pt x="0" y="35"/>
                  </a:cubicBezTo>
                  <a:cubicBezTo>
                    <a:pt x="16" y="50"/>
                    <a:pt x="32" y="48"/>
                    <a:pt x="47" y="63"/>
                  </a:cubicBezTo>
                  <a:cubicBezTo>
                    <a:pt x="50" y="66"/>
                    <a:pt x="51" y="72"/>
                    <a:pt x="58" y="72"/>
                  </a:cubicBezTo>
                  <a:cubicBezTo>
                    <a:pt x="63" y="72"/>
                    <a:pt x="64" y="65"/>
                    <a:pt x="69" y="64"/>
                  </a:cubicBezTo>
                  <a:cubicBezTo>
                    <a:pt x="86" y="57"/>
                    <a:pt x="88" y="65"/>
                    <a:pt x="90" y="36"/>
                  </a:cubicBezTo>
                  <a:cubicBezTo>
                    <a:pt x="87" y="35"/>
                    <a:pt x="80" y="34"/>
                    <a:pt x="78" y="34"/>
                  </a:cubicBezTo>
                  <a:cubicBezTo>
                    <a:pt x="78" y="28"/>
                    <a:pt x="80" y="33"/>
                    <a:pt x="80" y="26"/>
                  </a:cubicBezTo>
                  <a:cubicBezTo>
                    <a:pt x="80" y="24"/>
                    <a:pt x="77" y="23"/>
                    <a:pt x="75" y="23"/>
                  </a:cubicBezTo>
                  <a:cubicBezTo>
                    <a:pt x="70" y="23"/>
                    <a:pt x="63" y="25"/>
                    <a:pt x="60" y="25"/>
                  </a:cubicBezTo>
                  <a:cubicBezTo>
                    <a:pt x="64" y="20"/>
                    <a:pt x="77" y="16"/>
                    <a:pt x="77" y="6"/>
                  </a:cubicBezTo>
                  <a:cubicBezTo>
                    <a:pt x="77" y="3"/>
                    <a:pt x="73" y="0"/>
                    <a:pt x="72" y="0"/>
                  </a:cubicBezTo>
                  <a:cubicBezTo>
                    <a:pt x="72" y="0"/>
                    <a:pt x="60" y="0"/>
                    <a:pt x="50" y="0"/>
                  </a:cubicBezTo>
                  <a:cubicBezTo>
                    <a:pt x="47" y="0"/>
                    <a:pt x="43" y="0"/>
                    <a:pt x="3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3" name="Freeform 147"/>
            <p:cNvSpPr>
              <a:spLocks/>
            </p:cNvSpPr>
            <p:nvPr/>
          </p:nvSpPr>
          <p:spPr bwMode="auto">
            <a:xfrm>
              <a:off x="-276" y="-410"/>
              <a:ext cx="236" cy="121"/>
            </a:xfrm>
            <a:custGeom>
              <a:avLst/>
              <a:gdLst>
                <a:gd name="T0" fmla="*/ 50 w 100"/>
                <a:gd name="T1" fmla="*/ 0 h 51"/>
                <a:gd name="T2" fmla="*/ 46 w 100"/>
                <a:gd name="T3" fmla="*/ 1 h 51"/>
                <a:gd name="T4" fmla="*/ 64 w 100"/>
                <a:gd name="T5" fmla="*/ 8 h 51"/>
                <a:gd name="T6" fmla="*/ 64 w 100"/>
                <a:gd name="T7" fmla="*/ 20 h 51"/>
                <a:gd name="T8" fmla="*/ 35 w 100"/>
                <a:gd name="T9" fmla="*/ 8 h 51"/>
                <a:gd name="T10" fmla="*/ 35 w 100"/>
                <a:gd name="T11" fmla="*/ 14 h 51"/>
                <a:gd name="T12" fmla="*/ 46 w 100"/>
                <a:gd name="T13" fmla="*/ 23 h 51"/>
                <a:gd name="T14" fmla="*/ 42 w 100"/>
                <a:gd name="T15" fmla="*/ 24 h 51"/>
                <a:gd name="T16" fmla="*/ 6 w 100"/>
                <a:gd name="T17" fmla="*/ 1 h 51"/>
                <a:gd name="T18" fmla="*/ 0 w 100"/>
                <a:gd name="T19" fmla="*/ 1 h 51"/>
                <a:gd name="T20" fmla="*/ 1 w 100"/>
                <a:gd name="T21" fmla="*/ 7 h 51"/>
                <a:gd name="T22" fmla="*/ 1 w 100"/>
                <a:gd name="T23" fmla="*/ 7 h 51"/>
                <a:gd name="T24" fmla="*/ 1 w 100"/>
                <a:gd name="T25" fmla="*/ 16 h 51"/>
                <a:gd name="T26" fmla="*/ 11 w 100"/>
                <a:gd name="T27" fmla="*/ 22 h 51"/>
                <a:gd name="T28" fmla="*/ 14 w 100"/>
                <a:gd name="T29" fmla="*/ 21 h 51"/>
                <a:gd name="T30" fmla="*/ 15 w 100"/>
                <a:gd name="T31" fmla="*/ 27 h 51"/>
                <a:gd name="T32" fmla="*/ 23 w 100"/>
                <a:gd name="T33" fmla="*/ 27 h 51"/>
                <a:gd name="T34" fmla="*/ 30 w 100"/>
                <a:gd name="T35" fmla="*/ 33 h 51"/>
                <a:gd name="T36" fmla="*/ 68 w 100"/>
                <a:gd name="T37" fmla="*/ 28 h 51"/>
                <a:gd name="T38" fmla="*/ 75 w 100"/>
                <a:gd name="T39" fmla="*/ 29 h 51"/>
                <a:gd name="T40" fmla="*/ 61 w 100"/>
                <a:gd name="T41" fmla="*/ 37 h 51"/>
                <a:gd name="T42" fmla="*/ 61 w 100"/>
                <a:gd name="T43" fmla="*/ 42 h 51"/>
                <a:gd name="T44" fmla="*/ 58 w 100"/>
                <a:gd name="T45" fmla="*/ 48 h 51"/>
                <a:gd name="T46" fmla="*/ 66 w 100"/>
                <a:gd name="T47" fmla="*/ 51 h 51"/>
                <a:gd name="T48" fmla="*/ 75 w 100"/>
                <a:gd name="T49" fmla="*/ 50 h 51"/>
                <a:gd name="T50" fmla="*/ 96 w 100"/>
                <a:gd name="T51" fmla="*/ 48 h 51"/>
                <a:gd name="T52" fmla="*/ 100 w 100"/>
                <a:gd name="T53" fmla="*/ 14 h 51"/>
                <a:gd name="T54" fmla="*/ 89 w 100"/>
                <a:gd name="T55" fmla="*/ 1 h 51"/>
                <a:gd name="T56" fmla="*/ 79 w 100"/>
                <a:gd name="T57" fmla="*/ 5 h 51"/>
                <a:gd name="T58" fmla="*/ 55 w 100"/>
                <a:gd name="T59" fmla="*/ 0 h 51"/>
                <a:gd name="T60" fmla="*/ 50 w 100"/>
                <a:gd name="T6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0" h="51">
                  <a:moveTo>
                    <a:pt x="50" y="0"/>
                  </a:moveTo>
                  <a:cubicBezTo>
                    <a:pt x="48" y="0"/>
                    <a:pt x="47" y="0"/>
                    <a:pt x="46" y="1"/>
                  </a:cubicBezTo>
                  <a:cubicBezTo>
                    <a:pt x="48" y="8"/>
                    <a:pt x="55" y="8"/>
                    <a:pt x="64" y="8"/>
                  </a:cubicBezTo>
                  <a:cubicBezTo>
                    <a:pt x="64" y="20"/>
                    <a:pt x="64" y="20"/>
                    <a:pt x="64" y="20"/>
                  </a:cubicBezTo>
                  <a:cubicBezTo>
                    <a:pt x="51" y="20"/>
                    <a:pt x="47" y="8"/>
                    <a:pt x="35" y="8"/>
                  </a:cubicBezTo>
                  <a:cubicBezTo>
                    <a:pt x="35" y="14"/>
                    <a:pt x="35" y="14"/>
                    <a:pt x="35" y="14"/>
                  </a:cubicBezTo>
                  <a:cubicBezTo>
                    <a:pt x="37" y="17"/>
                    <a:pt x="41" y="21"/>
                    <a:pt x="46" y="23"/>
                  </a:cubicBezTo>
                  <a:cubicBezTo>
                    <a:pt x="44" y="24"/>
                    <a:pt x="43" y="24"/>
                    <a:pt x="42" y="24"/>
                  </a:cubicBezTo>
                  <a:cubicBezTo>
                    <a:pt x="28" y="24"/>
                    <a:pt x="20" y="1"/>
                    <a:pt x="6" y="1"/>
                  </a:cubicBezTo>
                  <a:cubicBezTo>
                    <a:pt x="4" y="1"/>
                    <a:pt x="2" y="1"/>
                    <a:pt x="0" y="1"/>
                  </a:cubicBezTo>
                  <a:cubicBezTo>
                    <a:pt x="0" y="4"/>
                    <a:pt x="0" y="6"/>
                    <a:pt x="1" y="7"/>
                  </a:cubicBezTo>
                  <a:cubicBezTo>
                    <a:pt x="1" y="7"/>
                    <a:pt x="1" y="7"/>
                    <a:pt x="1" y="7"/>
                  </a:cubicBezTo>
                  <a:cubicBezTo>
                    <a:pt x="1" y="16"/>
                    <a:pt x="1" y="16"/>
                    <a:pt x="1" y="16"/>
                  </a:cubicBezTo>
                  <a:cubicBezTo>
                    <a:pt x="4" y="19"/>
                    <a:pt x="7" y="22"/>
                    <a:pt x="11" y="22"/>
                  </a:cubicBezTo>
                  <a:cubicBezTo>
                    <a:pt x="12" y="22"/>
                    <a:pt x="13" y="22"/>
                    <a:pt x="14" y="21"/>
                  </a:cubicBezTo>
                  <a:cubicBezTo>
                    <a:pt x="15" y="27"/>
                    <a:pt x="15" y="27"/>
                    <a:pt x="15" y="27"/>
                  </a:cubicBezTo>
                  <a:cubicBezTo>
                    <a:pt x="23" y="27"/>
                    <a:pt x="23" y="27"/>
                    <a:pt x="23" y="27"/>
                  </a:cubicBezTo>
                  <a:cubicBezTo>
                    <a:pt x="23" y="30"/>
                    <a:pt x="26" y="33"/>
                    <a:pt x="30" y="33"/>
                  </a:cubicBezTo>
                  <a:cubicBezTo>
                    <a:pt x="40" y="33"/>
                    <a:pt x="59" y="28"/>
                    <a:pt x="68" y="28"/>
                  </a:cubicBezTo>
                  <a:cubicBezTo>
                    <a:pt x="70" y="28"/>
                    <a:pt x="73" y="28"/>
                    <a:pt x="75" y="29"/>
                  </a:cubicBezTo>
                  <a:cubicBezTo>
                    <a:pt x="71" y="32"/>
                    <a:pt x="61" y="32"/>
                    <a:pt x="61" y="37"/>
                  </a:cubicBezTo>
                  <a:cubicBezTo>
                    <a:pt x="61" y="39"/>
                    <a:pt x="61" y="41"/>
                    <a:pt x="61" y="42"/>
                  </a:cubicBezTo>
                  <a:cubicBezTo>
                    <a:pt x="59" y="43"/>
                    <a:pt x="58" y="46"/>
                    <a:pt x="58" y="48"/>
                  </a:cubicBezTo>
                  <a:cubicBezTo>
                    <a:pt x="58" y="50"/>
                    <a:pt x="62" y="51"/>
                    <a:pt x="66" y="51"/>
                  </a:cubicBezTo>
                  <a:cubicBezTo>
                    <a:pt x="69" y="51"/>
                    <a:pt x="73" y="50"/>
                    <a:pt x="75" y="50"/>
                  </a:cubicBezTo>
                  <a:cubicBezTo>
                    <a:pt x="76" y="50"/>
                    <a:pt x="88" y="50"/>
                    <a:pt x="96" y="48"/>
                  </a:cubicBezTo>
                  <a:cubicBezTo>
                    <a:pt x="94" y="33"/>
                    <a:pt x="100" y="27"/>
                    <a:pt x="100" y="14"/>
                  </a:cubicBezTo>
                  <a:cubicBezTo>
                    <a:pt x="100" y="7"/>
                    <a:pt x="99" y="1"/>
                    <a:pt x="89" y="1"/>
                  </a:cubicBezTo>
                  <a:cubicBezTo>
                    <a:pt x="85" y="1"/>
                    <a:pt x="83" y="5"/>
                    <a:pt x="79" y="5"/>
                  </a:cubicBezTo>
                  <a:cubicBezTo>
                    <a:pt x="69" y="5"/>
                    <a:pt x="63" y="0"/>
                    <a:pt x="55" y="0"/>
                  </a:cubicBezTo>
                  <a:cubicBezTo>
                    <a:pt x="53" y="0"/>
                    <a:pt x="51" y="0"/>
                    <a:pt x="5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4" name="Freeform 148"/>
            <p:cNvSpPr>
              <a:spLocks/>
            </p:cNvSpPr>
            <p:nvPr/>
          </p:nvSpPr>
          <p:spPr bwMode="auto">
            <a:xfrm>
              <a:off x="-97" y="66"/>
              <a:ext cx="140" cy="83"/>
            </a:xfrm>
            <a:custGeom>
              <a:avLst/>
              <a:gdLst>
                <a:gd name="T0" fmla="*/ 27 w 59"/>
                <a:gd name="T1" fmla="*/ 0 h 35"/>
                <a:gd name="T2" fmla="*/ 12 w 59"/>
                <a:gd name="T3" fmla="*/ 17 h 35"/>
                <a:gd name="T4" fmla="*/ 11 w 59"/>
                <a:gd name="T5" fmla="*/ 17 h 35"/>
                <a:gd name="T6" fmla="*/ 8 w 59"/>
                <a:gd name="T7" fmla="*/ 17 h 35"/>
                <a:gd name="T8" fmla="*/ 6 w 59"/>
                <a:gd name="T9" fmla="*/ 17 h 35"/>
                <a:gd name="T10" fmla="*/ 0 w 59"/>
                <a:gd name="T11" fmla="*/ 19 h 35"/>
                <a:gd name="T12" fmla="*/ 46 w 59"/>
                <a:gd name="T13" fmla="*/ 35 h 35"/>
                <a:gd name="T14" fmla="*/ 59 w 59"/>
                <a:gd name="T15" fmla="*/ 27 h 35"/>
                <a:gd name="T16" fmla="*/ 27 w 59"/>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35">
                  <a:moveTo>
                    <a:pt x="27" y="0"/>
                  </a:moveTo>
                  <a:cubicBezTo>
                    <a:pt x="16" y="0"/>
                    <a:pt x="18" y="15"/>
                    <a:pt x="12" y="17"/>
                  </a:cubicBezTo>
                  <a:cubicBezTo>
                    <a:pt x="11" y="17"/>
                    <a:pt x="11" y="17"/>
                    <a:pt x="11" y="17"/>
                  </a:cubicBezTo>
                  <a:cubicBezTo>
                    <a:pt x="10" y="17"/>
                    <a:pt x="9" y="17"/>
                    <a:pt x="8" y="17"/>
                  </a:cubicBezTo>
                  <a:cubicBezTo>
                    <a:pt x="8" y="17"/>
                    <a:pt x="7" y="17"/>
                    <a:pt x="6" y="17"/>
                  </a:cubicBezTo>
                  <a:cubicBezTo>
                    <a:pt x="3" y="17"/>
                    <a:pt x="0" y="17"/>
                    <a:pt x="0" y="19"/>
                  </a:cubicBezTo>
                  <a:cubicBezTo>
                    <a:pt x="0" y="21"/>
                    <a:pt x="39" y="35"/>
                    <a:pt x="46" y="35"/>
                  </a:cubicBezTo>
                  <a:cubicBezTo>
                    <a:pt x="52" y="35"/>
                    <a:pt x="54" y="30"/>
                    <a:pt x="59" y="27"/>
                  </a:cubicBezTo>
                  <a:cubicBezTo>
                    <a:pt x="56" y="19"/>
                    <a:pt x="34" y="0"/>
                    <a:pt x="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5" name="Freeform 149"/>
            <p:cNvSpPr>
              <a:spLocks/>
            </p:cNvSpPr>
            <p:nvPr/>
          </p:nvSpPr>
          <p:spPr bwMode="auto">
            <a:xfrm>
              <a:off x="38" y="-228"/>
              <a:ext cx="184" cy="149"/>
            </a:xfrm>
            <a:custGeom>
              <a:avLst/>
              <a:gdLst>
                <a:gd name="T0" fmla="*/ 26 w 78"/>
                <a:gd name="T1" fmla="*/ 0 h 63"/>
                <a:gd name="T2" fmla="*/ 12 w 78"/>
                <a:gd name="T3" fmla="*/ 8 h 63"/>
                <a:gd name="T4" fmla="*/ 12 w 78"/>
                <a:gd name="T5" fmla="*/ 13 h 63"/>
                <a:gd name="T6" fmla="*/ 0 w 78"/>
                <a:gd name="T7" fmla="*/ 13 h 63"/>
                <a:gd name="T8" fmla="*/ 0 w 78"/>
                <a:gd name="T9" fmla="*/ 22 h 63"/>
                <a:gd name="T10" fmla="*/ 8 w 78"/>
                <a:gd name="T11" fmla="*/ 47 h 63"/>
                <a:gd name="T12" fmla="*/ 8 w 78"/>
                <a:gd name="T13" fmla="*/ 63 h 63"/>
                <a:gd name="T14" fmla="*/ 18 w 78"/>
                <a:gd name="T15" fmla="*/ 63 h 63"/>
                <a:gd name="T16" fmla="*/ 30 w 78"/>
                <a:gd name="T17" fmla="*/ 46 h 63"/>
                <a:gd name="T18" fmla="*/ 23 w 78"/>
                <a:gd name="T19" fmla="*/ 46 h 63"/>
                <a:gd name="T20" fmla="*/ 27 w 78"/>
                <a:gd name="T21" fmla="*/ 40 h 63"/>
                <a:gd name="T22" fmla="*/ 38 w 78"/>
                <a:gd name="T23" fmla="*/ 42 h 63"/>
                <a:gd name="T24" fmla="*/ 68 w 78"/>
                <a:gd name="T25" fmla="*/ 21 h 63"/>
                <a:gd name="T26" fmla="*/ 78 w 78"/>
                <a:gd name="T27" fmla="*/ 13 h 63"/>
                <a:gd name="T28" fmla="*/ 78 w 78"/>
                <a:gd name="T29" fmla="*/ 6 h 63"/>
                <a:gd name="T30" fmla="*/ 26 w 78"/>
                <a:gd name="T3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 h="63">
                  <a:moveTo>
                    <a:pt x="26" y="0"/>
                  </a:moveTo>
                  <a:cubicBezTo>
                    <a:pt x="15" y="0"/>
                    <a:pt x="12" y="7"/>
                    <a:pt x="12" y="8"/>
                  </a:cubicBezTo>
                  <a:cubicBezTo>
                    <a:pt x="12" y="9"/>
                    <a:pt x="11" y="12"/>
                    <a:pt x="12" y="13"/>
                  </a:cubicBezTo>
                  <a:cubicBezTo>
                    <a:pt x="10" y="13"/>
                    <a:pt x="4" y="13"/>
                    <a:pt x="0" y="13"/>
                  </a:cubicBezTo>
                  <a:cubicBezTo>
                    <a:pt x="0" y="22"/>
                    <a:pt x="0" y="22"/>
                    <a:pt x="0" y="22"/>
                  </a:cubicBezTo>
                  <a:cubicBezTo>
                    <a:pt x="3" y="32"/>
                    <a:pt x="0" y="39"/>
                    <a:pt x="8" y="47"/>
                  </a:cubicBezTo>
                  <a:cubicBezTo>
                    <a:pt x="8" y="50"/>
                    <a:pt x="8" y="56"/>
                    <a:pt x="8" y="63"/>
                  </a:cubicBezTo>
                  <a:cubicBezTo>
                    <a:pt x="18" y="63"/>
                    <a:pt x="18" y="63"/>
                    <a:pt x="18" y="63"/>
                  </a:cubicBezTo>
                  <a:cubicBezTo>
                    <a:pt x="24" y="57"/>
                    <a:pt x="29" y="55"/>
                    <a:pt x="30" y="46"/>
                  </a:cubicBezTo>
                  <a:cubicBezTo>
                    <a:pt x="23" y="46"/>
                    <a:pt x="23" y="46"/>
                    <a:pt x="23" y="46"/>
                  </a:cubicBezTo>
                  <a:cubicBezTo>
                    <a:pt x="25" y="41"/>
                    <a:pt x="26" y="40"/>
                    <a:pt x="27" y="40"/>
                  </a:cubicBezTo>
                  <a:cubicBezTo>
                    <a:pt x="29" y="40"/>
                    <a:pt x="32" y="42"/>
                    <a:pt x="38" y="42"/>
                  </a:cubicBezTo>
                  <a:cubicBezTo>
                    <a:pt x="54" y="42"/>
                    <a:pt x="61" y="30"/>
                    <a:pt x="68" y="21"/>
                  </a:cubicBezTo>
                  <a:cubicBezTo>
                    <a:pt x="68" y="21"/>
                    <a:pt x="78" y="14"/>
                    <a:pt x="78" y="13"/>
                  </a:cubicBezTo>
                  <a:cubicBezTo>
                    <a:pt x="78" y="10"/>
                    <a:pt x="77" y="9"/>
                    <a:pt x="78" y="6"/>
                  </a:cubicBezTo>
                  <a:cubicBezTo>
                    <a:pt x="59" y="6"/>
                    <a:pt x="44"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6" name="Freeform 150"/>
            <p:cNvSpPr>
              <a:spLocks/>
            </p:cNvSpPr>
            <p:nvPr/>
          </p:nvSpPr>
          <p:spPr bwMode="auto">
            <a:xfrm>
              <a:off x="-338" y="-495"/>
              <a:ext cx="62" cy="50"/>
            </a:xfrm>
            <a:custGeom>
              <a:avLst/>
              <a:gdLst>
                <a:gd name="T0" fmla="*/ 0 w 26"/>
                <a:gd name="T1" fmla="*/ 0 h 21"/>
                <a:gd name="T2" fmla="*/ 19 w 26"/>
                <a:gd name="T3" fmla="*/ 21 h 21"/>
                <a:gd name="T4" fmla="*/ 26 w 26"/>
                <a:gd name="T5" fmla="*/ 15 h 21"/>
                <a:gd name="T6" fmla="*/ 0 w 26"/>
                <a:gd name="T7" fmla="*/ 0 h 21"/>
              </a:gdLst>
              <a:ahLst/>
              <a:cxnLst>
                <a:cxn ang="0">
                  <a:pos x="T0" y="T1"/>
                </a:cxn>
                <a:cxn ang="0">
                  <a:pos x="T2" y="T3"/>
                </a:cxn>
                <a:cxn ang="0">
                  <a:pos x="T4" y="T5"/>
                </a:cxn>
                <a:cxn ang="0">
                  <a:pos x="T6" y="T7"/>
                </a:cxn>
              </a:cxnLst>
              <a:rect l="0" t="0" r="r" b="b"/>
              <a:pathLst>
                <a:path w="26" h="21">
                  <a:moveTo>
                    <a:pt x="0" y="0"/>
                  </a:moveTo>
                  <a:cubicBezTo>
                    <a:pt x="0" y="7"/>
                    <a:pt x="13" y="21"/>
                    <a:pt x="19" y="21"/>
                  </a:cubicBezTo>
                  <a:cubicBezTo>
                    <a:pt x="22" y="21"/>
                    <a:pt x="26" y="19"/>
                    <a:pt x="26" y="15"/>
                  </a:cubicBezTo>
                  <a:cubicBezTo>
                    <a:pt x="15" y="11"/>
                    <a:pt x="14"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7" name="Freeform 151"/>
            <p:cNvSpPr>
              <a:spLocks/>
            </p:cNvSpPr>
            <p:nvPr/>
          </p:nvSpPr>
          <p:spPr bwMode="auto">
            <a:xfrm>
              <a:off x="-300" y="-325"/>
              <a:ext cx="45" cy="34"/>
            </a:xfrm>
            <a:custGeom>
              <a:avLst/>
              <a:gdLst>
                <a:gd name="T0" fmla="*/ 15 w 19"/>
                <a:gd name="T1" fmla="*/ 0 h 14"/>
                <a:gd name="T2" fmla="*/ 0 w 19"/>
                <a:gd name="T3" fmla="*/ 14 h 14"/>
                <a:gd name="T4" fmla="*/ 2 w 19"/>
                <a:gd name="T5" fmla="*/ 14 h 14"/>
                <a:gd name="T6" fmla="*/ 11 w 19"/>
                <a:gd name="T7" fmla="*/ 14 h 14"/>
                <a:gd name="T8" fmla="*/ 19 w 19"/>
                <a:gd name="T9" fmla="*/ 7 h 14"/>
                <a:gd name="T10" fmla="*/ 15 w 19"/>
                <a:gd name="T11" fmla="*/ 0 h 14"/>
              </a:gdLst>
              <a:ahLst/>
              <a:cxnLst>
                <a:cxn ang="0">
                  <a:pos x="T0" y="T1"/>
                </a:cxn>
                <a:cxn ang="0">
                  <a:pos x="T2" y="T3"/>
                </a:cxn>
                <a:cxn ang="0">
                  <a:pos x="T4" y="T5"/>
                </a:cxn>
                <a:cxn ang="0">
                  <a:pos x="T6" y="T7"/>
                </a:cxn>
                <a:cxn ang="0">
                  <a:pos x="T8" y="T9"/>
                </a:cxn>
                <a:cxn ang="0">
                  <a:pos x="T10" y="T11"/>
                </a:cxn>
              </a:cxnLst>
              <a:rect l="0" t="0" r="r" b="b"/>
              <a:pathLst>
                <a:path w="19" h="14">
                  <a:moveTo>
                    <a:pt x="15" y="0"/>
                  </a:moveTo>
                  <a:cubicBezTo>
                    <a:pt x="7" y="2"/>
                    <a:pt x="2" y="5"/>
                    <a:pt x="0" y="14"/>
                  </a:cubicBezTo>
                  <a:cubicBezTo>
                    <a:pt x="1" y="14"/>
                    <a:pt x="2" y="14"/>
                    <a:pt x="2" y="14"/>
                  </a:cubicBezTo>
                  <a:cubicBezTo>
                    <a:pt x="5" y="14"/>
                    <a:pt x="6" y="14"/>
                    <a:pt x="11" y="14"/>
                  </a:cubicBezTo>
                  <a:cubicBezTo>
                    <a:pt x="14" y="14"/>
                    <a:pt x="19" y="14"/>
                    <a:pt x="19" y="7"/>
                  </a:cubicBezTo>
                  <a:cubicBezTo>
                    <a:pt x="19" y="4"/>
                    <a:pt x="16" y="2"/>
                    <a:pt x="1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8" name="Freeform 152"/>
            <p:cNvSpPr>
              <a:spLocks/>
            </p:cNvSpPr>
            <p:nvPr/>
          </p:nvSpPr>
          <p:spPr bwMode="auto">
            <a:xfrm>
              <a:off x="-321" y="-620"/>
              <a:ext cx="231" cy="123"/>
            </a:xfrm>
            <a:custGeom>
              <a:avLst/>
              <a:gdLst>
                <a:gd name="T0" fmla="*/ 17 w 98"/>
                <a:gd name="T1" fmla="*/ 0 h 52"/>
                <a:gd name="T2" fmla="*/ 0 w 98"/>
                <a:gd name="T3" fmla="*/ 5 h 52"/>
                <a:gd name="T4" fmla="*/ 9 w 98"/>
                <a:gd name="T5" fmla="*/ 13 h 52"/>
                <a:gd name="T6" fmla="*/ 5 w 98"/>
                <a:gd name="T7" fmla="*/ 18 h 52"/>
                <a:gd name="T8" fmla="*/ 9 w 98"/>
                <a:gd name="T9" fmla="*/ 19 h 52"/>
                <a:gd name="T10" fmla="*/ 24 w 98"/>
                <a:gd name="T11" fmla="*/ 18 h 52"/>
                <a:gd name="T12" fmla="*/ 24 w 98"/>
                <a:gd name="T13" fmla="*/ 24 h 52"/>
                <a:gd name="T14" fmla="*/ 8 w 98"/>
                <a:gd name="T15" fmla="*/ 31 h 52"/>
                <a:gd name="T16" fmla="*/ 19 w 98"/>
                <a:gd name="T17" fmla="*/ 35 h 52"/>
                <a:gd name="T18" fmla="*/ 22 w 98"/>
                <a:gd name="T19" fmla="*/ 35 h 52"/>
                <a:gd name="T20" fmla="*/ 33 w 98"/>
                <a:gd name="T21" fmla="*/ 34 h 52"/>
                <a:gd name="T22" fmla="*/ 40 w 98"/>
                <a:gd name="T23" fmla="*/ 37 h 52"/>
                <a:gd name="T24" fmla="*/ 44 w 98"/>
                <a:gd name="T25" fmla="*/ 37 h 52"/>
                <a:gd name="T26" fmla="*/ 65 w 98"/>
                <a:gd name="T27" fmla="*/ 39 h 52"/>
                <a:gd name="T28" fmla="*/ 88 w 98"/>
                <a:gd name="T29" fmla="*/ 52 h 52"/>
                <a:gd name="T30" fmla="*/ 98 w 98"/>
                <a:gd name="T31" fmla="*/ 45 h 52"/>
                <a:gd name="T32" fmla="*/ 83 w 98"/>
                <a:gd name="T33" fmla="*/ 31 h 52"/>
                <a:gd name="T34" fmla="*/ 87 w 98"/>
                <a:gd name="T35" fmla="*/ 26 h 52"/>
                <a:gd name="T36" fmla="*/ 71 w 98"/>
                <a:gd name="T37" fmla="*/ 14 h 52"/>
                <a:gd name="T38" fmla="*/ 63 w 98"/>
                <a:gd name="T39" fmla="*/ 18 h 52"/>
                <a:gd name="T40" fmla="*/ 48 w 98"/>
                <a:gd name="T41" fmla="*/ 6 h 52"/>
                <a:gd name="T42" fmla="*/ 37 w 98"/>
                <a:gd name="T43" fmla="*/ 10 h 52"/>
                <a:gd name="T44" fmla="*/ 17 w 98"/>
                <a:gd name="T45"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52">
                  <a:moveTo>
                    <a:pt x="17" y="0"/>
                  </a:moveTo>
                  <a:cubicBezTo>
                    <a:pt x="11" y="0"/>
                    <a:pt x="6" y="4"/>
                    <a:pt x="0" y="5"/>
                  </a:cubicBezTo>
                  <a:cubicBezTo>
                    <a:pt x="0" y="11"/>
                    <a:pt x="2" y="13"/>
                    <a:pt x="9" y="13"/>
                  </a:cubicBezTo>
                  <a:cubicBezTo>
                    <a:pt x="9" y="15"/>
                    <a:pt x="7" y="17"/>
                    <a:pt x="5" y="18"/>
                  </a:cubicBezTo>
                  <a:cubicBezTo>
                    <a:pt x="7" y="19"/>
                    <a:pt x="8" y="19"/>
                    <a:pt x="9" y="19"/>
                  </a:cubicBezTo>
                  <a:cubicBezTo>
                    <a:pt x="12" y="19"/>
                    <a:pt x="16" y="18"/>
                    <a:pt x="24" y="18"/>
                  </a:cubicBezTo>
                  <a:cubicBezTo>
                    <a:pt x="23" y="20"/>
                    <a:pt x="23" y="23"/>
                    <a:pt x="24" y="24"/>
                  </a:cubicBezTo>
                  <a:cubicBezTo>
                    <a:pt x="18" y="26"/>
                    <a:pt x="13" y="26"/>
                    <a:pt x="8" y="31"/>
                  </a:cubicBezTo>
                  <a:cubicBezTo>
                    <a:pt x="12" y="34"/>
                    <a:pt x="14" y="35"/>
                    <a:pt x="19" y="35"/>
                  </a:cubicBezTo>
                  <a:cubicBezTo>
                    <a:pt x="20" y="35"/>
                    <a:pt x="21" y="35"/>
                    <a:pt x="22" y="35"/>
                  </a:cubicBezTo>
                  <a:cubicBezTo>
                    <a:pt x="26" y="35"/>
                    <a:pt x="30" y="34"/>
                    <a:pt x="33" y="34"/>
                  </a:cubicBezTo>
                  <a:cubicBezTo>
                    <a:pt x="36" y="34"/>
                    <a:pt x="38" y="35"/>
                    <a:pt x="40" y="37"/>
                  </a:cubicBezTo>
                  <a:cubicBezTo>
                    <a:pt x="41" y="37"/>
                    <a:pt x="42" y="37"/>
                    <a:pt x="44" y="37"/>
                  </a:cubicBezTo>
                  <a:cubicBezTo>
                    <a:pt x="51" y="37"/>
                    <a:pt x="56" y="39"/>
                    <a:pt x="65" y="39"/>
                  </a:cubicBezTo>
                  <a:cubicBezTo>
                    <a:pt x="77" y="39"/>
                    <a:pt x="76" y="52"/>
                    <a:pt x="88" y="52"/>
                  </a:cubicBezTo>
                  <a:cubicBezTo>
                    <a:pt x="92" y="52"/>
                    <a:pt x="98" y="51"/>
                    <a:pt x="98" y="45"/>
                  </a:cubicBezTo>
                  <a:cubicBezTo>
                    <a:pt x="98" y="40"/>
                    <a:pt x="87" y="35"/>
                    <a:pt x="83" y="31"/>
                  </a:cubicBezTo>
                  <a:cubicBezTo>
                    <a:pt x="84" y="30"/>
                    <a:pt x="86" y="27"/>
                    <a:pt x="87" y="26"/>
                  </a:cubicBezTo>
                  <a:cubicBezTo>
                    <a:pt x="85" y="23"/>
                    <a:pt x="79" y="14"/>
                    <a:pt x="71" y="14"/>
                  </a:cubicBezTo>
                  <a:cubicBezTo>
                    <a:pt x="68" y="14"/>
                    <a:pt x="67" y="18"/>
                    <a:pt x="63" y="18"/>
                  </a:cubicBezTo>
                  <a:cubicBezTo>
                    <a:pt x="58" y="18"/>
                    <a:pt x="58" y="6"/>
                    <a:pt x="48" y="6"/>
                  </a:cubicBezTo>
                  <a:cubicBezTo>
                    <a:pt x="43" y="6"/>
                    <a:pt x="41" y="10"/>
                    <a:pt x="37" y="10"/>
                  </a:cubicBezTo>
                  <a:cubicBezTo>
                    <a:pt x="31" y="10"/>
                    <a:pt x="28"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79" name="Freeform 153"/>
            <p:cNvSpPr>
              <a:spLocks/>
            </p:cNvSpPr>
            <p:nvPr/>
          </p:nvSpPr>
          <p:spPr bwMode="auto">
            <a:xfrm>
              <a:off x="-229" y="-514"/>
              <a:ext cx="61" cy="19"/>
            </a:xfrm>
            <a:custGeom>
              <a:avLst/>
              <a:gdLst>
                <a:gd name="T0" fmla="*/ 14 w 26"/>
                <a:gd name="T1" fmla="*/ 0 h 8"/>
                <a:gd name="T2" fmla="*/ 9 w 26"/>
                <a:gd name="T3" fmla="*/ 8 h 8"/>
                <a:gd name="T4" fmla="*/ 26 w 26"/>
                <a:gd name="T5" fmla="*/ 5 h 8"/>
                <a:gd name="T6" fmla="*/ 14 w 26"/>
                <a:gd name="T7" fmla="*/ 0 h 8"/>
              </a:gdLst>
              <a:ahLst/>
              <a:cxnLst>
                <a:cxn ang="0">
                  <a:pos x="T0" y="T1"/>
                </a:cxn>
                <a:cxn ang="0">
                  <a:pos x="T2" y="T3"/>
                </a:cxn>
                <a:cxn ang="0">
                  <a:pos x="T4" y="T5"/>
                </a:cxn>
                <a:cxn ang="0">
                  <a:pos x="T6" y="T7"/>
                </a:cxn>
              </a:cxnLst>
              <a:rect l="0" t="0" r="r" b="b"/>
              <a:pathLst>
                <a:path w="26" h="8">
                  <a:moveTo>
                    <a:pt x="14" y="0"/>
                  </a:moveTo>
                  <a:cubicBezTo>
                    <a:pt x="12" y="0"/>
                    <a:pt x="0" y="8"/>
                    <a:pt x="9" y="8"/>
                  </a:cubicBezTo>
                  <a:cubicBezTo>
                    <a:pt x="17" y="8"/>
                    <a:pt x="23" y="8"/>
                    <a:pt x="26" y="5"/>
                  </a:cubicBezTo>
                  <a:cubicBezTo>
                    <a:pt x="21" y="3"/>
                    <a:pt x="20"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0" name="Freeform 154"/>
            <p:cNvSpPr>
              <a:spLocks/>
            </p:cNvSpPr>
            <p:nvPr/>
          </p:nvSpPr>
          <p:spPr bwMode="auto">
            <a:xfrm>
              <a:off x="-2" y="-440"/>
              <a:ext cx="610" cy="189"/>
            </a:xfrm>
            <a:custGeom>
              <a:avLst/>
              <a:gdLst>
                <a:gd name="T0" fmla="*/ 16 w 258"/>
                <a:gd name="T1" fmla="*/ 0 h 80"/>
                <a:gd name="T2" fmla="*/ 0 w 258"/>
                <a:gd name="T3" fmla="*/ 8 h 80"/>
                <a:gd name="T4" fmla="*/ 38 w 258"/>
                <a:gd name="T5" fmla="*/ 26 h 80"/>
                <a:gd name="T6" fmla="*/ 48 w 258"/>
                <a:gd name="T7" fmla="*/ 21 h 80"/>
                <a:gd name="T8" fmla="*/ 69 w 258"/>
                <a:gd name="T9" fmla="*/ 48 h 80"/>
                <a:gd name="T10" fmla="*/ 63 w 258"/>
                <a:gd name="T11" fmla="*/ 56 h 80"/>
                <a:gd name="T12" fmla="*/ 101 w 258"/>
                <a:gd name="T13" fmla="*/ 80 h 80"/>
                <a:gd name="T14" fmla="*/ 116 w 258"/>
                <a:gd name="T15" fmla="*/ 71 h 80"/>
                <a:gd name="T16" fmla="*/ 122 w 258"/>
                <a:gd name="T17" fmla="*/ 71 h 80"/>
                <a:gd name="T18" fmla="*/ 139 w 258"/>
                <a:gd name="T19" fmla="*/ 80 h 80"/>
                <a:gd name="T20" fmla="*/ 149 w 258"/>
                <a:gd name="T21" fmla="*/ 79 h 80"/>
                <a:gd name="T22" fmla="*/ 191 w 258"/>
                <a:gd name="T23" fmla="*/ 79 h 80"/>
                <a:gd name="T24" fmla="*/ 204 w 258"/>
                <a:gd name="T25" fmla="*/ 72 h 80"/>
                <a:gd name="T26" fmla="*/ 215 w 258"/>
                <a:gd name="T27" fmla="*/ 80 h 80"/>
                <a:gd name="T28" fmla="*/ 258 w 258"/>
                <a:gd name="T29" fmla="*/ 62 h 80"/>
                <a:gd name="T30" fmla="*/ 256 w 258"/>
                <a:gd name="T31" fmla="*/ 62 h 80"/>
                <a:gd name="T32" fmla="*/ 252 w 258"/>
                <a:gd name="T33" fmla="*/ 61 h 80"/>
                <a:gd name="T34" fmla="*/ 254 w 258"/>
                <a:gd name="T35" fmla="*/ 56 h 80"/>
                <a:gd name="T36" fmla="*/ 258 w 258"/>
                <a:gd name="T37" fmla="*/ 55 h 80"/>
                <a:gd name="T38" fmla="*/ 216 w 258"/>
                <a:gd name="T39" fmla="*/ 41 h 80"/>
                <a:gd name="T40" fmla="*/ 150 w 258"/>
                <a:gd name="T41" fmla="*/ 54 h 80"/>
                <a:gd name="T42" fmla="*/ 114 w 258"/>
                <a:gd name="T43" fmla="*/ 48 h 80"/>
                <a:gd name="T44" fmla="*/ 109 w 258"/>
                <a:gd name="T45" fmla="*/ 50 h 80"/>
                <a:gd name="T46" fmla="*/ 105 w 258"/>
                <a:gd name="T47" fmla="*/ 45 h 80"/>
                <a:gd name="T48" fmla="*/ 109 w 258"/>
                <a:gd name="T49" fmla="*/ 42 h 80"/>
                <a:gd name="T50" fmla="*/ 85 w 258"/>
                <a:gd name="T51" fmla="*/ 30 h 80"/>
                <a:gd name="T52" fmla="*/ 106 w 258"/>
                <a:gd name="T53" fmla="*/ 30 h 80"/>
                <a:gd name="T54" fmla="*/ 82 w 258"/>
                <a:gd name="T55" fmla="*/ 14 h 80"/>
                <a:gd name="T56" fmla="*/ 72 w 258"/>
                <a:gd name="T57" fmla="*/ 14 h 80"/>
                <a:gd name="T58" fmla="*/ 62 w 258"/>
                <a:gd name="T59" fmla="*/ 18 h 80"/>
                <a:gd name="T60" fmla="*/ 16 w 258"/>
                <a:gd name="T6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8" h="80">
                  <a:moveTo>
                    <a:pt x="16" y="0"/>
                  </a:moveTo>
                  <a:cubicBezTo>
                    <a:pt x="9" y="0"/>
                    <a:pt x="0" y="0"/>
                    <a:pt x="0" y="8"/>
                  </a:cubicBezTo>
                  <a:cubicBezTo>
                    <a:pt x="0" y="13"/>
                    <a:pt x="32" y="26"/>
                    <a:pt x="38" y="26"/>
                  </a:cubicBezTo>
                  <a:cubicBezTo>
                    <a:pt x="42" y="26"/>
                    <a:pt x="45" y="24"/>
                    <a:pt x="48" y="21"/>
                  </a:cubicBezTo>
                  <a:cubicBezTo>
                    <a:pt x="57" y="30"/>
                    <a:pt x="60" y="39"/>
                    <a:pt x="69" y="48"/>
                  </a:cubicBezTo>
                  <a:cubicBezTo>
                    <a:pt x="67" y="49"/>
                    <a:pt x="63" y="53"/>
                    <a:pt x="63" y="56"/>
                  </a:cubicBezTo>
                  <a:cubicBezTo>
                    <a:pt x="63" y="67"/>
                    <a:pt x="89" y="80"/>
                    <a:pt x="101" y="80"/>
                  </a:cubicBezTo>
                  <a:cubicBezTo>
                    <a:pt x="106" y="80"/>
                    <a:pt x="114" y="74"/>
                    <a:pt x="116" y="71"/>
                  </a:cubicBezTo>
                  <a:cubicBezTo>
                    <a:pt x="122" y="71"/>
                    <a:pt x="122" y="71"/>
                    <a:pt x="122" y="71"/>
                  </a:cubicBezTo>
                  <a:cubicBezTo>
                    <a:pt x="121" y="78"/>
                    <a:pt x="130" y="80"/>
                    <a:pt x="139" y="80"/>
                  </a:cubicBezTo>
                  <a:cubicBezTo>
                    <a:pt x="142" y="80"/>
                    <a:pt x="146" y="80"/>
                    <a:pt x="149" y="79"/>
                  </a:cubicBezTo>
                  <a:cubicBezTo>
                    <a:pt x="191" y="79"/>
                    <a:pt x="191" y="79"/>
                    <a:pt x="191" y="79"/>
                  </a:cubicBezTo>
                  <a:cubicBezTo>
                    <a:pt x="196" y="76"/>
                    <a:pt x="197" y="73"/>
                    <a:pt x="204" y="72"/>
                  </a:cubicBezTo>
                  <a:cubicBezTo>
                    <a:pt x="205" y="76"/>
                    <a:pt x="208" y="80"/>
                    <a:pt x="215" y="80"/>
                  </a:cubicBezTo>
                  <a:cubicBezTo>
                    <a:pt x="233" y="80"/>
                    <a:pt x="257" y="80"/>
                    <a:pt x="258" y="62"/>
                  </a:cubicBezTo>
                  <a:cubicBezTo>
                    <a:pt x="258" y="62"/>
                    <a:pt x="258" y="62"/>
                    <a:pt x="256" y="62"/>
                  </a:cubicBezTo>
                  <a:cubicBezTo>
                    <a:pt x="255" y="62"/>
                    <a:pt x="253" y="62"/>
                    <a:pt x="252" y="61"/>
                  </a:cubicBezTo>
                  <a:cubicBezTo>
                    <a:pt x="252" y="59"/>
                    <a:pt x="253" y="58"/>
                    <a:pt x="254" y="56"/>
                  </a:cubicBezTo>
                  <a:cubicBezTo>
                    <a:pt x="256" y="56"/>
                    <a:pt x="258" y="56"/>
                    <a:pt x="258" y="55"/>
                  </a:cubicBezTo>
                  <a:cubicBezTo>
                    <a:pt x="251" y="42"/>
                    <a:pt x="237" y="41"/>
                    <a:pt x="216" y="41"/>
                  </a:cubicBezTo>
                  <a:cubicBezTo>
                    <a:pt x="189" y="41"/>
                    <a:pt x="179" y="54"/>
                    <a:pt x="150" y="54"/>
                  </a:cubicBezTo>
                  <a:cubicBezTo>
                    <a:pt x="137" y="54"/>
                    <a:pt x="126" y="51"/>
                    <a:pt x="114" y="48"/>
                  </a:cubicBezTo>
                  <a:cubicBezTo>
                    <a:pt x="113" y="48"/>
                    <a:pt x="110" y="50"/>
                    <a:pt x="109" y="50"/>
                  </a:cubicBezTo>
                  <a:cubicBezTo>
                    <a:pt x="107" y="50"/>
                    <a:pt x="105" y="48"/>
                    <a:pt x="105" y="45"/>
                  </a:cubicBezTo>
                  <a:cubicBezTo>
                    <a:pt x="105" y="43"/>
                    <a:pt x="108" y="43"/>
                    <a:pt x="109" y="42"/>
                  </a:cubicBezTo>
                  <a:cubicBezTo>
                    <a:pt x="102" y="36"/>
                    <a:pt x="88" y="44"/>
                    <a:pt x="85" y="30"/>
                  </a:cubicBezTo>
                  <a:cubicBezTo>
                    <a:pt x="106" y="30"/>
                    <a:pt x="106" y="30"/>
                    <a:pt x="106" y="30"/>
                  </a:cubicBezTo>
                  <a:cubicBezTo>
                    <a:pt x="102" y="23"/>
                    <a:pt x="77" y="26"/>
                    <a:pt x="82" y="14"/>
                  </a:cubicBezTo>
                  <a:cubicBezTo>
                    <a:pt x="82" y="14"/>
                    <a:pt x="76" y="14"/>
                    <a:pt x="72" y="14"/>
                  </a:cubicBezTo>
                  <a:cubicBezTo>
                    <a:pt x="70" y="17"/>
                    <a:pt x="67" y="18"/>
                    <a:pt x="62" y="18"/>
                  </a:cubicBezTo>
                  <a:cubicBezTo>
                    <a:pt x="44" y="18"/>
                    <a:pt x="39"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1" name="Freeform 155"/>
            <p:cNvSpPr>
              <a:spLocks/>
            </p:cNvSpPr>
            <p:nvPr/>
          </p:nvSpPr>
          <p:spPr bwMode="auto">
            <a:xfrm>
              <a:off x="5" y="-339"/>
              <a:ext cx="106" cy="83"/>
            </a:xfrm>
            <a:custGeom>
              <a:avLst/>
              <a:gdLst>
                <a:gd name="T0" fmla="*/ 23 w 45"/>
                <a:gd name="T1" fmla="*/ 0 h 35"/>
                <a:gd name="T2" fmla="*/ 7 w 45"/>
                <a:gd name="T3" fmla="*/ 12 h 35"/>
                <a:gd name="T4" fmla="*/ 0 w 45"/>
                <a:gd name="T5" fmla="*/ 20 h 35"/>
                <a:gd name="T6" fmla="*/ 35 w 45"/>
                <a:gd name="T7" fmla="*/ 35 h 35"/>
                <a:gd name="T8" fmla="*/ 45 w 45"/>
                <a:gd name="T9" fmla="*/ 18 h 35"/>
                <a:gd name="T10" fmla="*/ 23 w 45"/>
                <a:gd name="T11" fmla="*/ 0 h 35"/>
              </a:gdLst>
              <a:ahLst/>
              <a:cxnLst>
                <a:cxn ang="0">
                  <a:pos x="T0" y="T1"/>
                </a:cxn>
                <a:cxn ang="0">
                  <a:pos x="T2" y="T3"/>
                </a:cxn>
                <a:cxn ang="0">
                  <a:pos x="T4" y="T5"/>
                </a:cxn>
                <a:cxn ang="0">
                  <a:pos x="T6" y="T7"/>
                </a:cxn>
                <a:cxn ang="0">
                  <a:pos x="T8" y="T9"/>
                </a:cxn>
                <a:cxn ang="0">
                  <a:pos x="T10" y="T11"/>
                </a:cxn>
              </a:cxnLst>
              <a:rect l="0" t="0" r="r" b="b"/>
              <a:pathLst>
                <a:path w="45" h="35">
                  <a:moveTo>
                    <a:pt x="23" y="0"/>
                  </a:moveTo>
                  <a:cubicBezTo>
                    <a:pt x="11" y="0"/>
                    <a:pt x="13" y="12"/>
                    <a:pt x="7" y="12"/>
                  </a:cubicBezTo>
                  <a:cubicBezTo>
                    <a:pt x="6" y="12"/>
                    <a:pt x="0" y="15"/>
                    <a:pt x="0" y="20"/>
                  </a:cubicBezTo>
                  <a:cubicBezTo>
                    <a:pt x="0" y="20"/>
                    <a:pt x="31" y="35"/>
                    <a:pt x="35" y="35"/>
                  </a:cubicBezTo>
                  <a:cubicBezTo>
                    <a:pt x="42" y="35"/>
                    <a:pt x="45" y="27"/>
                    <a:pt x="45" y="18"/>
                  </a:cubicBezTo>
                  <a:cubicBezTo>
                    <a:pt x="45" y="11"/>
                    <a:pt x="33" y="0"/>
                    <a:pt x="2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2" name="Freeform 156"/>
            <p:cNvSpPr>
              <a:spLocks/>
            </p:cNvSpPr>
            <p:nvPr/>
          </p:nvSpPr>
          <p:spPr bwMode="auto">
            <a:xfrm>
              <a:off x="19" y="-495"/>
              <a:ext cx="97" cy="29"/>
            </a:xfrm>
            <a:custGeom>
              <a:avLst/>
              <a:gdLst>
                <a:gd name="T0" fmla="*/ 41 w 41"/>
                <a:gd name="T1" fmla="*/ 0 h 12"/>
                <a:gd name="T2" fmla="*/ 38 w 41"/>
                <a:gd name="T3" fmla="*/ 1 h 12"/>
                <a:gd name="T4" fmla="*/ 34 w 41"/>
                <a:gd name="T5" fmla="*/ 0 h 12"/>
                <a:gd name="T6" fmla="*/ 0 w 41"/>
                <a:gd name="T7" fmla="*/ 7 h 12"/>
                <a:gd name="T8" fmla="*/ 33 w 41"/>
                <a:gd name="T9" fmla="*/ 12 h 12"/>
                <a:gd name="T10" fmla="*/ 41 w 41"/>
                <a:gd name="T11" fmla="*/ 7 h 12"/>
                <a:gd name="T12" fmla="*/ 41 w 41"/>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1" h="12">
                  <a:moveTo>
                    <a:pt x="41" y="0"/>
                  </a:moveTo>
                  <a:cubicBezTo>
                    <a:pt x="39" y="1"/>
                    <a:pt x="38" y="1"/>
                    <a:pt x="38" y="1"/>
                  </a:cubicBezTo>
                  <a:cubicBezTo>
                    <a:pt x="37" y="1"/>
                    <a:pt x="38" y="0"/>
                    <a:pt x="34" y="0"/>
                  </a:cubicBezTo>
                  <a:cubicBezTo>
                    <a:pt x="24" y="0"/>
                    <a:pt x="5" y="1"/>
                    <a:pt x="0" y="7"/>
                  </a:cubicBezTo>
                  <a:cubicBezTo>
                    <a:pt x="0" y="7"/>
                    <a:pt x="30" y="12"/>
                    <a:pt x="33" y="12"/>
                  </a:cubicBezTo>
                  <a:cubicBezTo>
                    <a:pt x="38" y="12"/>
                    <a:pt x="41" y="10"/>
                    <a:pt x="41" y="7"/>
                  </a:cubicBezTo>
                  <a:cubicBezTo>
                    <a:pt x="41" y="6"/>
                    <a:pt x="41" y="4"/>
                    <a:pt x="4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3" name="Freeform 157"/>
            <p:cNvSpPr>
              <a:spLocks/>
            </p:cNvSpPr>
            <p:nvPr/>
          </p:nvSpPr>
          <p:spPr bwMode="auto">
            <a:xfrm>
              <a:off x="-57" y="-587"/>
              <a:ext cx="116" cy="87"/>
            </a:xfrm>
            <a:custGeom>
              <a:avLst/>
              <a:gdLst>
                <a:gd name="T0" fmla="*/ 12 w 49"/>
                <a:gd name="T1" fmla="*/ 0 h 37"/>
                <a:gd name="T2" fmla="*/ 0 w 49"/>
                <a:gd name="T3" fmla="*/ 8 h 37"/>
                <a:gd name="T4" fmla="*/ 17 w 49"/>
                <a:gd name="T5" fmla="*/ 28 h 37"/>
                <a:gd name="T6" fmla="*/ 12 w 49"/>
                <a:gd name="T7" fmla="*/ 33 h 37"/>
                <a:gd name="T8" fmla="*/ 22 w 49"/>
                <a:gd name="T9" fmla="*/ 37 h 37"/>
                <a:gd name="T10" fmla="*/ 49 w 49"/>
                <a:gd name="T11" fmla="*/ 33 h 37"/>
                <a:gd name="T12" fmla="*/ 49 w 49"/>
                <a:gd name="T13" fmla="*/ 20 h 37"/>
                <a:gd name="T14" fmla="*/ 31 w 49"/>
                <a:gd name="T15" fmla="*/ 8 h 37"/>
                <a:gd name="T16" fmla="*/ 12 w 49"/>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37">
                  <a:moveTo>
                    <a:pt x="12" y="0"/>
                  </a:moveTo>
                  <a:cubicBezTo>
                    <a:pt x="7" y="0"/>
                    <a:pt x="0" y="2"/>
                    <a:pt x="0" y="8"/>
                  </a:cubicBezTo>
                  <a:cubicBezTo>
                    <a:pt x="0" y="18"/>
                    <a:pt x="11" y="21"/>
                    <a:pt x="17" y="28"/>
                  </a:cubicBezTo>
                  <a:cubicBezTo>
                    <a:pt x="16" y="28"/>
                    <a:pt x="12" y="30"/>
                    <a:pt x="12" y="33"/>
                  </a:cubicBezTo>
                  <a:cubicBezTo>
                    <a:pt x="12" y="36"/>
                    <a:pt x="16" y="37"/>
                    <a:pt x="22" y="37"/>
                  </a:cubicBezTo>
                  <a:cubicBezTo>
                    <a:pt x="29" y="37"/>
                    <a:pt x="39" y="35"/>
                    <a:pt x="49" y="33"/>
                  </a:cubicBezTo>
                  <a:cubicBezTo>
                    <a:pt x="48" y="27"/>
                    <a:pt x="49" y="23"/>
                    <a:pt x="49" y="20"/>
                  </a:cubicBezTo>
                  <a:cubicBezTo>
                    <a:pt x="49" y="9"/>
                    <a:pt x="31" y="20"/>
                    <a:pt x="31" y="8"/>
                  </a:cubicBezTo>
                  <a:cubicBezTo>
                    <a:pt x="25" y="8"/>
                    <a:pt x="14" y="4"/>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4" name="Freeform 158"/>
            <p:cNvSpPr>
              <a:spLocks/>
            </p:cNvSpPr>
            <p:nvPr/>
          </p:nvSpPr>
          <p:spPr bwMode="auto">
            <a:xfrm>
              <a:off x="-99" y="-672"/>
              <a:ext cx="42" cy="26"/>
            </a:xfrm>
            <a:custGeom>
              <a:avLst/>
              <a:gdLst>
                <a:gd name="T0" fmla="*/ 7 w 18"/>
                <a:gd name="T1" fmla="*/ 0 h 11"/>
                <a:gd name="T2" fmla="*/ 0 w 18"/>
                <a:gd name="T3" fmla="*/ 0 h 11"/>
                <a:gd name="T4" fmla="*/ 9 w 18"/>
                <a:gd name="T5" fmla="*/ 11 h 11"/>
                <a:gd name="T6" fmla="*/ 18 w 18"/>
                <a:gd name="T7" fmla="*/ 11 h 11"/>
                <a:gd name="T8" fmla="*/ 18 w 18"/>
                <a:gd name="T9" fmla="*/ 0 h 11"/>
                <a:gd name="T10" fmla="*/ 7 w 18"/>
                <a:gd name="T11" fmla="*/ 0 h 11"/>
              </a:gdLst>
              <a:ahLst/>
              <a:cxnLst>
                <a:cxn ang="0">
                  <a:pos x="T0" y="T1"/>
                </a:cxn>
                <a:cxn ang="0">
                  <a:pos x="T2" y="T3"/>
                </a:cxn>
                <a:cxn ang="0">
                  <a:pos x="T4" y="T5"/>
                </a:cxn>
                <a:cxn ang="0">
                  <a:pos x="T6" y="T7"/>
                </a:cxn>
                <a:cxn ang="0">
                  <a:pos x="T8" y="T9"/>
                </a:cxn>
                <a:cxn ang="0">
                  <a:pos x="T10" y="T11"/>
                </a:cxn>
              </a:cxnLst>
              <a:rect l="0" t="0" r="r" b="b"/>
              <a:pathLst>
                <a:path w="18" h="11">
                  <a:moveTo>
                    <a:pt x="7" y="0"/>
                  </a:moveTo>
                  <a:cubicBezTo>
                    <a:pt x="4" y="0"/>
                    <a:pt x="2" y="0"/>
                    <a:pt x="0" y="0"/>
                  </a:cubicBezTo>
                  <a:cubicBezTo>
                    <a:pt x="0" y="7"/>
                    <a:pt x="6" y="8"/>
                    <a:pt x="9" y="11"/>
                  </a:cubicBezTo>
                  <a:cubicBezTo>
                    <a:pt x="18" y="11"/>
                    <a:pt x="18" y="11"/>
                    <a:pt x="18" y="11"/>
                  </a:cubicBezTo>
                  <a:cubicBezTo>
                    <a:pt x="18" y="0"/>
                    <a:pt x="18" y="0"/>
                    <a:pt x="18" y="0"/>
                  </a:cubicBezTo>
                  <a:cubicBezTo>
                    <a:pt x="16" y="0"/>
                    <a:pt x="11"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5" name="Freeform 159"/>
            <p:cNvSpPr>
              <a:spLocks/>
            </p:cNvSpPr>
            <p:nvPr/>
          </p:nvSpPr>
          <p:spPr bwMode="auto">
            <a:xfrm>
              <a:off x="24" y="-783"/>
              <a:ext cx="390" cy="262"/>
            </a:xfrm>
            <a:custGeom>
              <a:avLst/>
              <a:gdLst>
                <a:gd name="T0" fmla="*/ 29 w 165"/>
                <a:gd name="T1" fmla="*/ 0 h 111"/>
                <a:gd name="T2" fmla="*/ 45 w 165"/>
                <a:gd name="T3" fmla="*/ 11 h 111"/>
                <a:gd name="T4" fmla="*/ 36 w 165"/>
                <a:gd name="T5" fmla="*/ 11 h 111"/>
                <a:gd name="T6" fmla="*/ 31 w 165"/>
                <a:gd name="T7" fmla="*/ 11 h 111"/>
                <a:gd name="T8" fmla="*/ 16 w 165"/>
                <a:gd name="T9" fmla="*/ 16 h 111"/>
                <a:gd name="T10" fmla="*/ 23 w 165"/>
                <a:gd name="T11" fmla="*/ 25 h 111"/>
                <a:gd name="T12" fmla="*/ 32 w 165"/>
                <a:gd name="T13" fmla="*/ 23 h 111"/>
                <a:gd name="T14" fmla="*/ 38 w 165"/>
                <a:gd name="T15" fmla="*/ 25 h 111"/>
                <a:gd name="T16" fmla="*/ 32 w 165"/>
                <a:gd name="T17" fmla="*/ 30 h 111"/>
                <a:gd name="T18" fmla="*/ 18 w 165"/>
                <a:gd name="T19" fmla="*/ 26 h 111"/>
                <a:gd name="T20" fmla="*/ 15 w 165"/>
                <a:gd name="T21" fmla="*/ 26 h 111"/>
                <a:gd name="T22" fmla="*/ 6 w 165"/>
                <a:gd name="T23" fmla="*/ 31 h 111"/>
                <a:gd name="T24" fmla="*/ 29 w 165"/>
                <a:gd name="T25" fmla="*/ 43 h 111"/>
                <a:gd name="T26" fmla="*/ 24 w 165"/>
                <a:gd name="T27" fmla="*/ 47 h 111"/>
                <a:gd name="T28" fmla="*/ 8 w 165"/>
                <a:gd name="T29" fmla="*/ 42 h 111"/>
                <a:gd name="T30" fmla="*/ 0 w 165"/>
                <a:gd name="T31" fmla="*/ 42 h 111"/>
                <a:gd name="T32" fmla="*/ 31 w 165"/>
                <a:gd name="T33" fmla="*/ 59 h 111"/>
                <a:gd name="T34" fmla="*/ 19 w 165"/>
                <a:gd name="T35" fmla="*/ 66 h 111"/>
                <a:gd name="T36" fmla="*/ 23 w 165"/>
                <a:gd name="T37" fmla="*/ 71 h 111"/>
                <a:gd name="T38" fmla="*/ 34 w 165"/>
                <a:gd name="T39" fmla="*/ 67 h 111"/>
                <a:gd name="T40" fmla="*/ 42 w 165"/>
                <a:gd name="T41" fmla="*/ 74 h 111"/>
                <a:gd name="T42" fmla="*/ 57 w 165"/>
                <a:gd name="T43" fmla="*/ 69 h 111"/>
                <a:gd name="T44" fmla="*/ 79 w 165"/>
                <a:gd name="T45" fmla="*/ 74 h 111"/>
                <a:gd name="T46" fmla="*/ 39 w 165"/>
                <a:gd name="T47" fmla="*/ 84 h 111"/>
                <a:gd name="T48" fmla="*/ 63 w 165"/>
                <a:gd name="T49" fmla="*/ 97 h 111"/>
                <a:gd name="T50" fmla="*/ 56 w 165"/>
                <a:gd name="T51" fmla="*/ 101 h 111"/>
                <a:gd name="T52" fmla="*/ 77 w 165"/>
                <a:gd name="T53" fmla="*/ 111 h 111"/>
                <a:gd name="T54" fmla="*/ 90 w 165"/>
                <a:gd name="T55" fmla="*/ 99 h 111"/>
                <a:gd name="T56" fmla="*/ 108 w 165"/>
                <a:gd name="T57" fmla="*/ 108 h 111"/>
                <a:gd name="T58" fmla="*/ 109 w 165"/>
                <a:gd name="T59" fmla="*/ 108 h 111"/>
                <a:gd name="T60" fmla="*/ 109 w 165"/>
                <a:gd name="T61" fmla="*/ 101 h 111"/>
                <a:gd name="T62" fmla="*/ 118 w 165"/>
                <a:gd name="T63" fmla="*/ 101 h 111"/>
                <a:gd name="T64" fmla="*/ 111 w 165"/>
                <a:gd name="T65" fmla="*/ 91 h 111"/>
                <a:gd name="T66" fmla="*/ 118 w 165"/>
                <a:gd name="T67" fmla="*/ 83 h 111"/>
                <a:gd name="T68" fmla="*/ 126 w 165"/>
                <a:gd name="T69" fmla="*/ 93 h 111"/>
                <a:gd name="T70" fmla="*/ 151 w 165"/>
                <a:gd name="T71" fmla="*/ 76 h 111"/>
                <a:gd name="T72" fmla="*/ 163 w 165"/>
                <a:gd name="T73" fmla="*/ 74 h 111"/>
                <a:gd name="T74" fmla="*/ 164 w 165"/>
                <a:gd name="T75" fmla="*/ 66 h 111"/>
                <a:gd name="T76" fmla="*/ 138 w 165"/>
                <a:gd name="T77" fmla="*/ 59 h 111"/>
                <a:gd name="T78" fmla="*/ 131 w 165"/>
                <a:gd name="T79" fmla="*/ 61 h 111"/>
                <a:gd name="T80" fmla="*/ 129 w 165"/>
                <a:gd name="T81" fmla="*/ 59 h 111"/>
                <a:gd name="T82" fmla="*/ 132 w 165"/>
                <a:gd name="T83" fmla="*/ 51 h 111"/>
                <a:gd name="T84" fmla="*/ 126 w 165"/>
                <a:gd name="T85" fmla="*/ 43 h 111"/>
                <a:gd name="T86" fmla="*/ 119 w 165"/>
                <a:gd name="T87" fmla="*/ 34 h 111"/>
                <a:gd name="T88" fmla="*/ 114 w 165"/>
                <a:gd name="T89" fmla="*/ 34 h 111"/>
                <a:gd name="T90" fmla="*/ 117 w 165"/>
                <a:gd name="T91" fmla="*/ 38 h 111"/>
                <a:gd name="T92" fmla="*/ 117 w 165"/>
                <a:gd name="T93" fmla="*/ 45 h 111"/>
                <a:gd name="T94" fmla="*/ 110 w 165"/>
                <a:gd name="T95" fmla="*/ 45 h 111"/>
                <a:gd name="T96" fmla="*/ 101 w 165"/>
                <a:gd name="T97" fmla="*/ 30 h 111"/>
                <a:gd name="T98" fmla="*/ 95 w 165"/>
                <a:gd name="T99" fmla="*/ 29 h 111"/>
                <a:gd name="T100" fmla="*/ 90 w 165"/>
                <a:gd name="T101" fmla="*/ 29 h 111"/>
                <a:gd name="T102" fmla="*/ 85 w 165"/>
                <a:gd name="T103" fmla="*/ 30 h 111"/>
                <a:gd name="T104" fmla="*/ 80 w 165"/>
                <a:gd name="T105" fmla="*/ 29 h 111"/>
                <a:gd name="T106" fmla="*/ 63 w 165"/>
                <a:gd name="T107" fmla="*/ 6 h 111"/>
                <a:gd name="T108" fmla="*/ 29 w 165"/>
                <a:gd name="T10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5" h="111">
                  <a:moveTo>
                    <a:pt x="29" y="0"/>
                  </a:moveTo>
                  <a:cubicBezTo>
                    <a:pt x="30" y="8"/>
                    <a:pt x="39" y="8"/>
                    <a:pt x="45" y="11"/>
                  </a:cubicBezTo>
                  <a:cubicBezTo>
                    <a:pt x="36" y="11"/>
                    <a:pt x="36" y="11"/>
                    <a:pt x="36" y="11"/>
                  </a:cubicBezTo>
                  <a:cubicBezTo>
                    <a:pt x="34" y="11"/>
                    <a:pt x="32" y="11"/>
                    <a:pt x="31" y="11"/>
                  </a:cubicBezTo>
                  <a:cubicBezTo>
                    <a:pt x="25" y="11"/>
                    <a:pt x="21" y="13"/>
                    <a:pt x="16" y="16"/>
                  </a:cubicBezTo>
                  <a:cubicBezTo>
                    <a:pt x="16" y="17"/>
                    <a:pt x="21" y="25"/>
                    <a:pt x="23" y="25"/>
                  </a:cubicBezTo>
                  <a:cubicBezTo>
                    <a:pt x="25" y="25"/>
                    <a:pt x="29" y="23"/>
                    <a:pt x="32" y="23"/>
                  </a:cubicBezTo>
                  <a:cubicBezTo>
                    <a:pt x="34" y="23"/>
                    <a:pt x="36" y="24"/>
                    <a:pt x="38" y="25"/>
                  </a:cubicBezTo>
                  <a:cubicBezTo>
                    <a:pt x="36" y="26"/>
                    <a:pt x="35" y="30"/>
                    <a:pt x="32" y="30"/>
                  </a:cubicBezTo>
                  <a:cubicBezTo>
                    <a:pt x="28" y="30"/>
                    <a:pt x="25" y="26"/>
                    <a:pt x="18" y="26"/>
                  </a:cubicBezTo>
                  <a:cubicBezTo>
                    <a:pt x="17" y="26"/>
                    <a:pt x="16" y="26"/>
                    <a:pt x="15" y="26"/>
                  </a:cubicBezTo>
                  <a:cubicBezTo>
                    <a:pt x="11" y="26"/>
                    <a:pt x="6" y="27"/>
                    <a:pt x="6" y="31"/>
                  </a:cubicBezTo>
                  <a:cubicBezTo>
                    <a:pt x="6" y="37"/>
                    <a:pt x="22" y="41"/>
                    <a:pt x="29" y="43"/>
                  </a:cubicBezTo>
                  <a:cubicBezTo>
                    <a:pt x="29" y="43"/>
                    <a:pt x="26" y="47"/>
                    <a:pt x="24" y="47"/>
                  </a:cubicBezTo>
                  <a:cubicBezTo>
                    <a:pt x="19" y="47"/>
                    <a:pt x="11" y="44"/>
                    <a:pt x="8" y="42"/>
                  </a:cubicBezTo>
                  <a:cubicBezTo>
                    <a:pt x="0" y="42"/>
                    <a:pt x="0" y="42"/>
                    <a:pt x="0" y="42"/>
                  </a:cubicBezTo>
                  <a:cubicBezTo>
                    <a:pt x="2" y="57"/>
                    <a:pt x="13" y="59"/>
                    <a:pt x="31" y="59"/>
                  </a:cubicBezTo>
                  <a:cubicBezTo>
                    <a:pt x="28" y="63"/>
                    <a:pt x="24" y="64"/>
                    <a:pt x="19" y="66"/>
                  </a:cubicBezTo>
                  <a:cubicBezTo>
                    <a:pt x="19" y="69"/>
                    <a:pt x="19" y="71"/>
                    <a:pt x="23" y="71"/>
                  </a:cubicBezTo>
                  <a:cubicBezTo>
                    <a:pt x="27" y="71"/>
                    <a:pt x="29" y="69"/>
                    <a:pt x="34" y="67"/>
                  </a:cubicBezTo>
                  <a:cubicBezTo>
                    <a:pt x="36" y="70"/>
                    <a:pt x="36" y="74"/>
                    <a:pt x="42" y="74"/>
                  </a:cubicBezTo>
                  <a:cubicBezTo>
                    <a:pt x="48" y="74"/>
                    <a:pt x="49" y="69"/>
                    <a:pt x="57" y="69"/>
                  </a:cubicBezTo>
                  <a:cubicBezTo>
                    <a:pt x="65" y="69"/>
                    <a:pt x="71" y="72"/>
                    <a:pt x="79" y="74"/>
                  </a:cubicBezTo>
                  <a:cubicBezTo>
                    <a:pt x="72" y="75"/>
                    <a:pt x="39" y="74"/>
                    <a:pt x="39" y="84"/>
                  </a:cubicBezTo>
                  <a:cubicBezTo>
                    <a:pt x="39" y="92"/>
                    <a:pt x="54" y="97"/>
                    <a:pt x="63" y="97"/>
                  </a:cubicBezTo>
                  <a:cubicBezTo>
                    <a:pt x="61" y="99"/>
                    <a:pt x="59" y="101"/>
                    <a:pt x="56" y="101"/>
                  </a:cubicBezTo>
                  <a:cubicBezTo>
                    <a:pt x="57" y="109"/>
                    <a:pt x="68" y="111"/>
                    <a:pt x="77" y="111"/>
                  </a:cubicBezTo>
                  <a:cubicBezTo>
                    <a:pt x="85" y="111"/>
                    <a:pt x="90" y="108"/>
                    <a:pt x="90" y="99"/>
                  </a:cubicBezTo>
                  <a:cubicBezTo>
                    <a:pt x="94" y="102"/>
                    <a:pt x="103" y="108"/>
                    <a:pt x="108" y="108"/>
                  </a:cubicBezTo>
                  <a:cubicBezTo>
                    <a:pt x="108" y="108"/>
                    <a:pt x="108" y="108"/>
                    <a:pt x="109" y="108"/>
                  </a:cubicBezTo>
                  <a:cubicBezTo>
                    <a:pt x="109" y="101"/>
                    <a:pt x="109" y="101"/>
                    <a:pt x="109" y="101"/>
                  </a:cubicBezTo>
                  <a:cubicBezTo>
                    <a:pt x="118" y="101"/>
                    <a:pt x="118" y="101"/>
                    <a:pt x="118" y="101"/>
                  </a:cubicBezTo>
                  <a:cubicBezTo>
                    <a:pt x="117" y="97"/>
                    <a:pt x="114" y="96"/>
                    <a:pt x="111" y="91"/>
                  </a:cubicBezTo>
                  <a:cubicBezTo>
                    <a:pt x="114" y="88"/>
                    <a:pt x="115" y="85"/>
                    <a:pt x="118" y="83"/>
                  </a:cubicBezTo>
                  <a:cubicBezTo>
                    <a:pt x="119" y="89"/>
                    <a:pt x="119" y="93"/>
                    <a:pt x="126" y="93"/>
                  </a:cubicBezTo>
                  <a:cubicBezTo>
                    <a:pt x="133" y="93"/>
                    <a:pt x="140" y="77"/>
                    <a:pt x="151" y="76"/>
                  </a:cubicBezTo>
                  <a:cubicBezTo>
                    <a:pt x="155" y="76"/>
                    <a:pt x="161" y="77"/>
                    <a:pt x="163" y="74"/>
                  </a:cubicBezTo>
                  <a:cubicBezTo>
                    <a:pt x="165" y="72"/>
                    <a:pt x="164" y="69"/>
                    <a:pt x="164" y="66"/>
                  </a:cubicBezTo>
                  <a:cubicBezTo>
                    <a:pt x="157" y="65"/>
                    <a:pt x="143" y="59"/>
                    <a:pt x="138" y="59"/>
                  </a:cubicBezTo>
                  <a:cubicBezTo>
                    <a:pt x="137" y="59"/>
                    <a:pt x="133" y="61"/>
                    <a:pt x="131" y="61"/>
                  </a:cubicBezTo>
                  <a:cubicBezTo>
                    <a:pt x="130" y="61"/>
                    <a:pt x="129" y="61"/>
                    <a:pt x="129" y="59"/>
                  </a:cubicBezTo>
                  <a:cubicBezTo>
                    <a:pt x="129" y="56"/>
                    <a:pt x="132" y="55"/>
                    <a:pt x="132" y="51"/>
                  </a:cubicBezTo>
                  <a:cubicBezTo>
                    <a:pt x="132" y="47"/>
                    <a:pt x="126" y="47"/>
                    <a:pt x="126" y="43"/>
                  </a:cubicBezTo>
                  <a:cubicBezTo>
                    <a:pt x="126" y="37"/>
                    <a:pt x="127" y="34"/>
                    <a:pt x="119" y="34"/>
                  </a:cubicBezTo>
                  <a:cubicBezTo>
                    <a:pt x="118" y="34"/>
                    <a:pt x="115" y="34"/>
                    <a:pt x="114" y="34"/>
                  </a:cubicBezTo>
                  <a:cubicBezTo>
                    <a:pt x="117" y="38"/>
                    <a:pt x="117" y="38"/>
                    <a:pt x="117" y="38"/>
                  </a:cubicBezTo>
                  <a:cubicBezTo>
                    <a:pt x="117" y="45"/>
                    <a:pt x="117" y="45"/>
                    <a:pt x="117" y="45"/>
                  </a:cubicBezTo>
                  <a:cubicBezTo>
                    <a:pt x="110" y="45"/>
                    <a:pt x="110" y="45"/>
                    <a:pt x="110" y="45"/>
                  </a:cubicBezTo>
                  <a:cubicBezTo>
                    <a:pt x="105" y="40"/>
                    <a:pt x="109" y="33"/>
                    <a:pt x="101" y="30"/>
                  </a:cubicBezTo>
                  <a:cubicBezTo>
                    <a:pt x="99" y="29"/>
                    <a:pt x="97" y="29"/>
                    <a:pt x="95" y="29"/>
                  </a:cubicBezTo>
                  <a:cubicBezTo>
                    <a:pt x="93" y="29"/>
                    <a:pt x="92" y="29"/>
                    <a:pt x="90" y="29"/>
                  </a:cubicBezTo>
                  <a:cubicBezTo>
                    <a:pt x="88" y="30"/>
                    <a:pt x="87" y="30"/>
                    <a:pt x="85" y="30"/>
                  </a:cubicBezTo>
                  <a:cubicBezTo>
                    <a:pt x="83" y="30"/>
                    <a:pt x="82" y="30"/>
                    <a:pt x="80" y="29"/>
                  </a:cubicBezTo>
                  <a:cubicBezTo>
                    <a:pt x="71" y="26"/>
                    <a:pt x="73" y="10"/>
                    <a:pt x="63" y="6"/>
                  </a:cubicBezTo>
                  <a:cubicBezTo>
                    <a:pt x="53" y="2"/>
                    <a:pt x="43" y="1"/>
                    <a:pt x="2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6" name="Freeform 160"/>
            <p:cNvSpPr>
              <a:spLocks/>
            </p:cNvSpPr>
            <p:nvPr/>
          </p:nvSpPr>
          <p:spPr bwMode="auto">
            <a:xfrm>
              <a:off x="336" y="305"/>
              <a:ext cx="255" cy="160"/>
            </a:xfrm>
            <a:custGeom>
              <a:avLst/>
              <a:gdLst>
                <a:gd name="T0" fmla="*/ 31 w 108"/>
                <a:gd name="T1" fmla="*/ 0 h 68"/>
                <a:gd name="T2" fmla="*/ 14 w 108"/>
                <a:gd name="T3" fmla="*/ 32 h 68"/>
                <a:gd name="T4" fmla="*/ 14 w 108"/>
                <a:gd name="T5" fmla="*/ 40 h 68"/>
                <a:gd name="T6" fmla="*/ 8 w 108"/>
                <a:gd name="T7" fmla="*/ 47 h 68"/>
                <a:gd name="T8" fmla="*/ 0 w 108"/>
                <a:gd name="T9" fmla="*/ 57 h 68"/>
                <a:gd name="T10" fmla="*/ 13 w 108"/>
                <a:gd name="T11" fmla="*/ 56 h 68"/>
                <a:gd name="T12" fmla="*/ 23 w 108"/>
                <a:gd name="T13" fmla="*/ 57 h 68"/>
                <a:gd name="T14" fmla="*/ 27 w 108"/>
                <a:gd name="T15" fmla="*/ 68 h 68"/>
                <a:gd name="T16" fmla="*/ 31 w 108"/>
                <a:gd name="T17" fmla="*/ 64 h 68"/>
                <a:gd name="T18" fmla="*/ 34 w 108"/>
                <a:gd name="T19" fmla="*/ 64 h 68"/>
                <a:gd name="T20" fmla="*/ 56 w 108"/>
                <a:gd name="T21" fmla="*/ 44 h 68"/>
                <a:gd name="T22" fmla="*/ 76 w 108"/>
                <a:gd name="T23" fmla="*/ 57 h 68"/>
                <a:gd name="T24" fmla="*/ 90 w 108"/>
                <a:gd name="T25" fmla="*/ 57 h 68"/>
                <a:gd name="T26" fmla="*/ 108 w 108"/>
                <a:gd name="T27" fmla="*/ 51 h 68"/>
                <a:gd name="T28" fmla="*/ 85 w 108"/>
                <a:gd name="T29" fmla="*/ 41 h 68"/>
                <a:gd name="T30" fmla="*/ 81 w 108"/>
                <a:gd name="T31" fmla="*/ 32 h 68"/>
                <a:gd name="T32" fmla="*/ 44 w 108"/>
                <a:gd name="T33" fmla="*/ 11 h 68"/>
                <a:gd name="T34" fmla="*/ 39 w 108"/>
                <a:gd name="T35" fmla="*/ 15 h 68"/>
                <a:gd name="T36" fmla="*/ 31 w 108"/>
                <a:gd name="T37"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8" h="68">
                  <a:moveTo>
                    <a:pt x="31" y="0"/>
                  </a:moveTo>
                  <a:cubicBezTo>
                    <a:pt x="16" y="2"/>
                    <a:pt x="14" y="23"/>
                    <a:pt x="14" y="32"/>
                  </a:cubicBezTo>
                  <a:cubicBezTo>
                    <a:pt x="14" y="37"/>
                    <a:pt x="14" y="35"/>
                    <a:pt x="14" y="40"/>
                  </a:cubicBezTo>
                  <a:cubicBezTo>
                    <a:pt x="14" y="43"/>
                    <a:pt x="11" y="45"/>
                    <a:pt x="8" y="47"/>
                  </a:cubicBezTo>
                  <a:cubicBezTo>
                    <a:pt x="7" y="49"/>
                    <a:pt x="1" y="48"/>
                    <a:pt x="0" y="57"/>
                  </a:cubicBezTo>
                  <a:cubicBezTo>
                    <a:pt x="3" y="57"/>
                    <a:pt x="8" y="56"/>
                    <a:pt x="13" y="56"/>
                  </a:cubicBezTo>
                  <a:cubicBezTo>
                    <a:pt x="16" y="56"/>
                    <a:pt x="20" y="56"/>
                    <a:pt x="23" y="57"/>
                  </a:cubicBezTo>
                  <a:cubicBezTo>
                    <a:pt x="22" y="62"/>
                    <a:pt x="20" y="68"/>
                    <a:pt x="27" y="68"/>
                  </a:cubicBezTo>
                  <a:cubicBezTo>
                    <a:pt x="29" y="68"/>
                    <a:pt x="29" y="66"/>
                    <a:pt x="31" y="64"/>
                  </a:cubicBezTo>
                  <a:cubicBezTo>
                    <a:pt x="32" y="64"/>
                    <a:pt x="33" y="64"/>
                    <a:pt x="34" y="64"/>
                  </a:cubicBezTo>
                  <a:cubicBezTo>
                    <a:pt x="42" y="64"/>
                    <a:pt x="56" y="54"/>
                    <a:pt x="56" y="44"/>
                  </a:cubicBezTo>
                  <a:cubicBezTo>
                    <a:pt x="59" y="45"/>
                    <a:pt x="76" y="57"/>
                    <a:pt x="76" y="57"/>
                  </a:cubicBezTo>
                  <a:cubicBezTo>
                    <a:pt x="81" y="57"/>
                    <a:pt x="84" y="57"/>
                    <a:pt x="90" y="57"/>
                  </a:cubicBezTo>
                  <a:cubicBezTo>
                    <a:pt x="97" y="57"/>
                    <a:pt x="102" y="55"/>
                    <a:pt x="108" y="51"/>
                  </a:cubicBezTo>
                  <a:cubicBezTo>
                    <a:pt x="103" y="45"/>
                    <a:pt x="93" y="48"/>
                    <a:pt x="85" y="41"/>
                  </a:cubicBezTo>
                  <a:cubicBezTo>
                    <a:pt x="82" y="39"/>
                    <a:pt x="84" y="36"/>
                    <a:pt x="81" y="32"/>
                  </a:cubicBezTo>
                  <a:cubicBezTo>
                    <a:pt x="72" y="19"/>
                    <a:pt x="55" y="24"/>
                    <a:pt x="44" y="11"/>
                  </a:cubicBezTo>
                  <a:cubicBezTo>
                    <a:pt x="42" y="12"/>
                    <a:pt x="40" y="13"/>
                    <a:pt x="39" y="15"/>
                  </a:cubicBezTo>
                  <a:cubicBezTo>
                    <a:pt x="36" y="10"/>
                    <a:pt x="34" y="8"/>
                    <a:pt x="3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7" name="Freeform 161"/>
            <p:cNvSpPr>
              <a:spLocks/>
            </p:cNvSpPr>
            <p:nvPr/>
          </p:nvSpPr>
          <p:spPr bwMode="auto">
            <a:xfrm>
              <a:off x="695" y="163"/>
              <a:ext cx="78" cy="61"/>
            </a:xfrm>
            <a:custGeom>
              <a:avLst/>
              <a:gdLst>
                <a:gd name="T0" fmla="*/ 16 w 33"/>
                <a:gd name="T1" fmla="*/ 0 h 26"/>
                <a:gd name="T2" fmla="*/ 0 w 33"/>
                <a:gd name="T3" fmla="*/ 14 h 26"/>
                <a:gd name="T4" fmla="*/ 14 w 33"/>
                <a:gd name="T5" fmla="*/ 26 h 26"/>
                <a:gd name="T6" fmla="*/ 33 w 33"/>
                <a:gd name="T7" fmla="*/ 14 h 26"/>
                <a:gd name="T8" fmla="*/ 16 w 33"/>
                <a:gd name="T9" fmla="*/ 0 h 26"/>
              </a:gdLst>
              <a:ahLst/>
              <a:cxnLst>
                <a:cxn ang="0">
                  <a:pos x="T0" y="T1"/>
                </a:cxn>
                <a:cxn ang="0">
                  <a:pos x="T2" y="T3"/>
                </a:cxn>
                <a:cxn ang="0">
                  <a:pos x="T4" y="T5"/>
                </a:cxn>
                <a:cxn ang="0">
                  <a:pos x="T6" y="T7"/>
                </a:cxn>
                <a:cxn ang="0">
                  <a:pos x="T8" y="T9"/>
                </a:cxn>
              </a:cxnLst>
              <a:rect l="0" t="0" r="r" b="b"/>
              <a:pathLst>
                <a:path w="33" h="26">
                  <a:moveTo>
                    <a:pt x="16" y="0"/>
                  </a:moveTo>
                  <a:cubicBezTo>
                    <a:pt x="8" y="0"/>
                    <a:pt x="0" y="4"/>
                    <a:pt x="0" y="14"/>
                  </a:cubicBezTo>
                  <a:cubicBezTo>
                    <a:pt x="0" y="21"/>
                    <a:pt x="6" y="26"/>
                    <a:pt x="14" y="26"/>
                  </a:cubicBezTo>
                  <a:cubicBezTo>
                    <a:pt x="20" y="26"/>
                    <a:pt x="33" y="21"/>
                    <a:pt x="33" y="14"/>
                  </a:cubicBezTo>
                  <a:cubicBezTo>
                    <a:pt x="33" y="5"/>
                    <a:pt x="24"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8" name="Freeform 162"/>
            <p:cNvSpPr>
              <a:spLocks/>
            </p:cNvSpPr>
            <p:nvPr/>
          </p:nvSpPr>
          <p:spPr bwMode="auto">
            <a:xfrm>
              <a:off x="466" y="473"/>
              <a:ext cx="61" cy="47"/>
            </a:xfrm>
            <a:custGeom>
              <a:avLst/>
              <a:gdLst>
                <a:gd name="T0" fmla="*/ 18 w 26"/>
                <a:gd name="T1" fmla="*/ 0 h 20"/>
                <a:gd name="T2" fmla="*/ 11 w 26"/>
                <a:gd name="T3" fmla="*/ 0 h 20"/>
                <a:gd name="T4" fmla="*/ 0 w 26"/>
                <a:gd name="T5" fmla="*/ 14 h 20"/>
                <a:gd name="T6" fmla="*/ 0 w 26"/>
                <a:gd name="T7" fmla="*/ 20 h 20"/>
                <a:gd name="T8" fmla="*/ 26 w 26"/>
                <a:gd name="T9" fmla="*/ 3 h 20"/>
                <a:gd name="T10" fmla="*/ 18 w 26"/>
                <a:gd name="T11" fmla="*/ 0 h 20"/>
              </a:gdLst>
              <a:ahLst/>
              <a:cxnLst>
                <a:cxn ang="0">
                  <a:pos x="T0" y="T1"/>
                </a:cxn>
                <a:cxn ang="0">
                  <a:pos x="T2" y="T3"/>
                </a:cxn>
                <a:cxn ang="0">
                  <a:pos x="T4" y="T5"/>
                </a:cxn>
                <a:cxn ang="0">
                  <a:pos x="T6" y="T7"/>
                </a:cxn>
                <a:cxn ang="0">
                  <a:pos x="T8" y="T9"/>
                </a:cxn>
                <a:cxn ang="0">
                  <a:pos x="T10" y="T11"/>
                </a:cxn>
              </a:cxnLst>
              <a:rect l="0" t="0" r="r" b="b"/>
              <a:pathLst>
                <a:path w="26" h="20">
                  <a:moveTo>
                    <a:pt x="18" y="0"/>
                  </a:moveTo>
                  <a:cubicBezTo>
                    <a:pt x="17" y="0"/>
                    <a:pt x="15" y="0"/>
                    <a:pt x="11" y="0"/>
                  </a:cubicBezTo>
                  <a:cubicBezTo>
                    <a:pt x="11" y="4"/>
                    <a:pt x="4" y="8"/>
                    <a:pt x="0" y="14"/>
                  </a:cubicBezTo>
                  <a:cubicBezTo>
                    <a:pt x="0" y="20"/>
                    <a:pt x="0" y="20"/>
                    <a:pt x="0" y="20"/>
                  </a:cubicBezTo>
                  <a:cubicBezTo>
                    <a:pt x="8" y="19"/>
                    <a:pt x="21" y="9"/>
                    <a:pt x="26" y="3"/>
                  </a:cubicBezTo>
                  <a:cubicBezTo>
                    <a:pt x="22" y="1"/>
                    <a:pt x="21" y="0"/>
                    <a:pt x="1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89" name="Freeform 163"/>
            <p:cNvSpPr>
              <a:spLocks/>
            </p:cNvSpPr>
            <p:nvPr/>
          </p:nvSpPr>
          <p:spPr bwMode="auto">
            <a:xfrm>
              <a:off x="565" y="-202"/>
              <a:ext cx="168" cy="74"/>
            </a:xfrm>
            <a:custGeom>
              <a:avLst/>
              <a:gdLst>
                <a:gd name="T0" fmla="*/ 9 w 71"/>
                <a:gd name="T1" fmla="*/ 0 h 31"/>
                <a:gd name="T2" fmla="*/ 0 w 71"/>
                <a:gd name="T3" fmla="*/ 8 h 31"/>
                <a:gd name="T4" fmla="*/ 11 w 71"/>
                <a:gd name="T5" fmla="*/ 19 h 31"/>
                <a:gd name="T6" fmla="*/ 26 w 71"/>
                <a:gd name="T7" fmla="*/ 31 h 31"/>
                <a:gd name="T8" fmla="*/ 46 w 71"/>
                <a:gd name="T9" fmla="*/ 26 h 31"/>
                <a:gd name="T10" fmla="*/ 62 w 71"/>
                <a:gd name="T11" fmla="*/ 29 h 31"/>
                <a:gd name="T12" fmla="*/ 71 w 71"/>
                <a:gd name="T13" fmla="*/ 21 h 31"/>
                <a:gd name="T14" fmla="*/ 35 w 71"/>
                <a:gd name="T15" fmla="*/ 5 h 31"/>
                <a:gd name="T16" fmla="*/ 9 w 71"/>
                <a:gd name="T1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31">
                  <a:moveTo>
                    <a:pt x="9" y="0"/>
                  </a:moveTo>
                  <a:cubicBezTo>
                    <a:pt x="5" y="0"/>
                    <a:pt x="0" y="3"/>
                    <a:pt x="0" y="8"/>
                  </a:cubicBezTo>
                  <a:cubicBezTo>
                    <a:pt x="0" y="14"/>
                    <a:pt x="6" y="17"/>
                    <a:pt x="11" y="19"/>
                  </a:cubicBezTo>
                  <a:cubicBezTo>
                    <a:pt x="7" y="28"/>
                    <a:pt x="16" y="31"/>
                    <a:pt x="26" y="31"/>
                  </a:cubicBezTo>
                  <a:cubicBezTo>
                    <a:pt x="35" y="31"/>
                    <a:pt x="40" y="26"/>
                    <a:pt x="46" y="26"/>
                  </a:cubicBezTo>
                  <a:cubicBezTo>
                    <a:pt x="52" y="26"/>
                    <a:pt x="55" y="29"/>
                    <a:pt x="62" y="29"/>
                  </a:cubicBezTo>
                  <a:cubicBezTo>
                    <a:pt x="66" y="29"/>
                    <a:pt x="70" y="26"/>
                    <a:pt x="71" y="21"/>
                  </a:cubicBezTo>
                  <a:cubicBezTo>
                    <a:pt x="62" y="16"/>
                    <a:pt x="50" y="5"/>
                    <a:pt x="35" y="5"/>
                  </a:cubicBezTo>
                  <a:cubicBezTo>
                    <a:pt x="24" y="5"/>
                    <a:pt x="21"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0" name="Freeform 164"/>
            <p:cNvSpPr>
              <a:spLocks/>
            </p:cNvSpPr>
            <p:nvPr/>
          </p:nvSpPr>
          <p:spPr bwMode="auto">
            <a:xfrm>
              <a:off x="579" y="508"/>
              <a:ext cx="43" cy="38"/>
            </a:xfrm>
            <a:custGeom>
              <a:avLst/>
              <a:gdLst>
                <a:gd name="T0" fmla="*/ 9 w 18"/>
                <a:gd name="T1" fmla="*/ 0 h 16"/>
                <a:gd name="T2" fmla="*/ 0 w 18"/>
                <a:gd name="T3" fmla="*/ 8 h 16"/>
                <a:gd name="T4" fmla="*/ 8 w 18"/>
                <a:gd name="T5" fmla="*/ 16 h 16"/>
                <a:gd name="T6" fmla="*/ 18 w 18"/>
                <a:gd name="T7" fmla="*/ 4 h 16"/>
                <a:gd name="T8" fmla="*/ 9 w 18"/>
                <a:gd name="T9" fmla="*/ 0 h 16"/>
              </a:gdLst>
              <a:ahLst/>
              <a:cxnLst>
                <a:cxn ang="0">
                  <a:pos x="T0" y="T1"/>
                </a:cxn>
                <a:cxn ang="0">
                  <a:pos x="T2" y="T3"/>
                </a:cxn>
                <a:cxn ang="0">
                  <a:pos x="T4" y="T5"/>
                </a:cxn>
                <a:cxn ang="0">
                  <a:pos x="T6" y="T7"/>
                </a:cxn>
                <a:cxn ang="0">
                  <a:pos x="T8" y="T9"/>
                </a:cxn>
              </a:cxnLst>
              <a:rect l="0" t="0" r="r" b="b"/>
              <a:pathLst>
                <a:path w="18" h="16">
                  <a:moveTo>
                    <a:pt x="9" y="0"/>
                  </a:moveTo>
                  <a:cubicBezTo>
                    <a:pt x="4" y="0"/>
                    <a:pt x="0" y="3"/>
                    <a:pt x="0" y="8"/>
                  </a:cubicBezTo>
                  <a:cubicBezTo>
                    <a:pt x="0" y="8"/>
                    <a:pt x="7" y="16"/>
                    <a:pt x="8" y="16"/>
                  </a:cubicBezTo>
                  <a:cubicBezTo>
                    <a:pt x="13" y="16"/>
                    <a:pt x="15" y="9"/>
                    <a:pt x="18" y="4"/>
                  </a:cubicBezTo>
                  <a:cubicBezTo>
                    <a:pt x="15" y="2"/>
                    <a:pt x="12"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1" name="Freeform 165"/>
            <p:cNvSpPr>
              <a:spLocks/>
            </p:cNvSpPr>
            <p:nvPr/>
          </p:nvSpPr>
          <p:spPr bwMode="auto">
            <a:xfrm>
              <a:off x="785" y="167"/>
              <a:ext cx="42" cy="24"/>
            </a:xfrm>
            <a:custGeom>
              <a:avLst/>
              <a:gdLst>
                <a:gd name="T0" fmla="*/ 7 w 18"/>
                <a:gd name="T1" fmla="*/ 0 h 10"/>
                <a:gd name="T2" fmla="*/ 0 w 18"/>
                <a:gd name="T3" fmla="*/ 5 h 10"/>
                <a:gd name="T4" fmla="*/ 7 w 18"/>
                <a:gd name="T5" fmla="*/ 10 h 10"/>
                <a:gd name="T6" fmla="*/ 11 w 18"/>
                <a:gd name="T7" fmla="*/ 10 h 10"/>
                <a:gd name="T8" fmla="*/ 18 w 18"/>
                <a:gd name="T9" fmla="*/ 9 h 10"/>
                <a:gd name="T10" fmla="*/ 7 w 18"/>
                <a:gd name="T11" fmla="*/ 0 h 10"/>
              </a:gdLst>
              <a:ahLst/>
              <a:cxnLst>
                <a:cxn ang="0">
                  <a:pos x="T0" y="T1"/>
                </a:cxn>
                <a:cxn ang="0">
                  <a:pos x="T2" y="T3"/>
                </a:cxn>
                <a:cxn ang="0">
                  <a:pos x="T4" y="T5"/>
                </a:cxn>
                <a:cxn ang="0">
                  <a:pos x="T6" y="T7"/>
                </a:cxn>
                <a:cxn ang="0">
                  <a:pos x="T8" y="T9"/>
                </a:cxn>
                <a:cxn ang="0">
                  <a:pos x="T10" y="T11"/>
                </a:cxn>
              </a:cxnLst>
              <a:rect l="0" t="0" r="r" b="b"/>
              <a:pathLst>
                <a:path w="18" h="10">
                  <a:moveTo>
                    <a:pt x="7" y="0"/>
                  </a:moveTo>
                  <a:cubicBezTo>
                    <a:pt x="6" y="0"/>
                    <a:pt x="0" y="4"/>
                    <a:pt x="0" y="5"/>
                  </a:cubicBezTo>
                  <a:cubicBezTo>
                    <a:pt x="0" y="9"/>
                    <a:pt x="4" y="10"/>
                    <a:pt x="7" y="10"/>
                  </a:cubicBezTo>
                  <a:cubicBezTo>
                    <a:pt x="9" y="10"/>
                    <a:pt x="10" y="10"/>
                    <a:pt x="11" y="10"/>
                  </a:cubicBezTo>
                  <a:cubicBezTo>
                    <a:pt x="13" y="10"/>
                    <a:pt x="14" y="10"/>
                    <a:pt x="18" y="9"/>
                  </a:cubicBezTo>
                  <a:cubicBezTo>
                    <a:pt x="16" y="6"/>
                    <a:pt x="12"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2" name="Freeform 166"/>
            <p:cNvSpPr>
              <a:spLocks/>
            </p:cNvSpPr>
            <p:nvPr/>
          </p:nvSpPr>
          <p:spPr bwMode="auto">
            <a:xfrm>
              <a:off x="608" y="94"/>
              <a:ext cx="45" cy="31"/>
            </a:xfrm>
            <a:custGeom>
              <a:avLst/>
              <a:gdLst>
                <a:gd name="T0" fmla="*/ 19 w 19"/>
                <a:gd name="T1" fmla="*/ 0 h 13"/>
                <a:gd name="T2" fmla="*/ 7 w 19"/>
                <a:gd name="T3" fmla="*/ 13 h 13"/>
                <a:gd name="T4" fmla="*/ 19 w 19"/>
                <a:gd name="T5" fmla="*/ 0 h 13"/>
              </a:gdLst>
              <a:ahLst/>
              <a:cxnLst>
                <a:cxn ang="0">
                  <a:pos x="T0" y="T1"/>
                </a:cxn>
                <a:cxn ang="0">
                  <a:pos x="T2" y="T3"/>
                </a:cxn>
                <a:cxn ang="0">
                  <a:pos x="T4" y="T5"/>
                </a:cxn>
              </a:cxnLst>
              <a:rect l="0" t="0" r="r" b="b"/>
              <a:pathLst>
                <a:path w="19" h="13">
                  <a:moveTo>
                    <a:pt x="19" y="0"/>
                  </a:moveTo>
                  <a:cubicBezTo>
                    <a:pt x="13" y="0"/>
                    <a:pt x="0" y="13"/>
                    <a:pt x="7" y="13"/>
                  </a:cubicBezTo>
                  <a:cubicBezTo>
                    <a:pt x="13" y="13"/>
                    <a:pt x="17" y="7"/>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3" name="Freeform 167"/>
            <p:cNvSpPr>
              <a:spLocks/>
            </p:cNvSpPr>
            <p:nvPr/>
          </p:nvSpPr>
          <p:spPr bwMode="auto">
            <a:xfrm>
              <a:off x="234" y="-204"/>
              <a:ext cx="1026" cy="740"/>
            </a:xfrm>
            <a:custGeom>
              <a:avLst/>
              <a:gdLst>
                <a:gd name="T0" fmla="*/ 14 w 434"/>
                <a:gd name="T1" fmla="*/ 20 h 313"/>
                <a:gd name="T2" fmla="*/ 0 w 434"/>
                <a:gd name="T3" fmla="*/ 58 h 313"/>
                <a:gd name="T4" fmla="*/ 37 w 434"/>
                <a:gd name="T5" fmla="*/ 78 h 313"/>
                <a:gd name="T6" fmla="*/ 19 w 434"/>
                <a:gd name="T7" fmla="*/ 82 h 313"/>
                <a:gd name="T8" fmla="*/ 25 w 434"/>
                <a:gd name="T9" fmla="*/ 99 h 313"/>
                <a:gd name="T10" fmla="*/ 66 w 434"/>
                <a:gd name="T11" fmla="*/ 110 h 313"/>
                <a:gd name="T12" fmla="*/ 146 w 434"/>
                <a:gd name="T13" fmla="*/ 110 h 313"/>
                <a:gd name="T14" fmla="*/ 175 w 434"/>
                <a:gd name="T15" fmla="*/ 102 h 313"/>
                <a:gd name="T16" fmla="*/ 202 w 434"/>
                <a:gd name="T17" fmla="*/ 138 h 313"/>
                <a:gd name="T18" fmla="*/ 223 w 434"/>
                <a:gd name="T19" fmla="*/ 138 h 313"/>
                <a:gd name="T20" fmla="*/ 252 w 434"/>
                <a:gd name="T21" fmla="*/ 201 h 313"/>
                <a:gd name="T22" fmla="*/ 248 w 434"/>
                <a:gd name="T23" fmla="*/ 220 h 313"/>
                <a:gd name="T24" fmla="*/ 202 w 434"/>
                <a:gd name="T25" fmla="*/ 227 h 313"/>
                <a:gd name="T26" fmla="*/ 203 w 434"/>
                <a:gd name="T27" fmla="*/ 256 h 313"/>
                <a:gd name="T28" fmla="*/ 228 w 434"/>
                <a:gd name="T29" fmla="*/ 252 h 313"/>
                <a:gd name="T30" fmla="*/ 280 w 434"/>
                <a:gd name="T31" fmla="*/ 271 h 313"/>
                <a:gd name="T32" fmla="*/ 354 w 434"/>
                <a:gd name="T33" fmla="*/ 306 h 313"/>
                <a:gd name="T34" fmla="*/ 364 w 434"/>
                <a:gd name="T35" fmla="*/ 306 h 313"/>
                <a:gd name="T36" fmla="*/ 334 w 434"/>
                <a:gd name="T37" fmla="*/ 270 h 313"/>
                <a:gd name="T38" fmla="*/ 391 w 434"/>
                <a:gd name="T39" fmla="*/ 270 h 313"/>
                <a:gd name="T40" fmla="*/ 381 w 434"/>
                <a:gd name="T41" fmla="*/ 247 h 313"/>
                <a:gd name="T42" fmla="*/ 368 w 434"/>
                <a:gd name="T43" fmla="*/ 242 h 313"/>
                <a:gd name="T44" fmla="*/ 365 w 434"/>
                <a:gd name="T45" fmla="*/ 242 h 313"/>
                <a:gd name="T46" fmla="*/ 346 w 434"/>
                <a:gd name="T47" fmla="*/ 220 h 313"/>
                <a:gd name="T48" fmla="*/ 339 w 434"/>
                <a:gd name="T49" fmla="*/ 213 h 313"/>
                <a:gd name="T50" fmla="*/ 347 w 434"/>
                <a:gd name="T51" fmla="*/ 213 h 313"/>
                <a:gd name="T52" fmla="*/ 342 w 434"/>
                <a:gd name="T53" fmla="*/ 207 h 313"/>
                <a:gd name="T54" fmla="*/ 347 w 434"/>
                <a:gd name="T55" fmla="*/ 199 h 313"/>
                <a:gd name="T56" fmla="*/ 407 w 434"/>
                <a:gd name="T57" fmla="*/ 220 h 313"/>
                <a:gd name="T58" fmla="*/ 418 w 434"/>
                <a:gd name="T59" fmla="*/ 207 h 313"/>
                <a:gd name="T60" fmla="*/ 420 w 434"/>
                <a:gd name="T61" fmla="*/ 186 h 313"/>
                <a:gd name="T62" fmla="*/ 405 w 434"/>
                <a:gd name="T63" fmla="*/ 178 h 313"/>
                <a:gd name="T64" fmla="*/ 380 w 434"/>
                <a:gd name="T65" fmla="*/ 162 h 313"/>
                <a:gd name="T66" fmla="*/ 339 w 434"/>
                <a:gd name="T67" fmla="*/ 140 h 313"/>
                <a:gd name="T68" fmla="*/ 348 w 434"/>
                <a:gd name="T69" fmla="*/ 123 h 313"/>
                <a:gd name="T70" fmla="*/ 351 w 434"/>
                <a:gd name="T71" fmla="*/ 114 h 313"/>
                <a:gd name="T72" fmla="*/ 327 w 434"/>
                <a:gd name="T73" fmla="*/ 102 h 313"/>
                <a:gd name="T74" fmla="*/ 290 w 434"/>
                <a:gd name="T75" fmla="*/ 78 h 313"/>
                <a:gd name="T76" fmla="*/ 260 w 434"/>
                <a:gd name="T77" fmla="*/ 67 h 313"/>
                <a:gd name="T78" fmla="*/ 187 w 434"/>
                <a:gd name="T79" fmla="*/ 33 h 313"/>
                <a:gd name="T80" fmla="*/ 154 w 434"/>
                <a:gd name="T81" fmla="*/ 41 h 313"/>
                <a:gd name="T82" fmla="*/ 144 w 434"/>
                <a:gd name="T83" fmla="*/ 36 h 313"/>
                <a:gd name="T84" fmla="*/ 66 w 434"/>
                <a:gd name="T85" fmla="*/ 32 h 313"/>
                <a:gd name="T86" fmla="*/ 61 w 434"/>
                <a:gd name="T87" fmla="*/ 57 h 313"/>
                <a:gd name="T88" fmla="*/ 55 w 434"/>
                <a:gd name="T89" fmla="*/ 38 h 313"/>
                <a:gd name="T90" fmla="*/ 74 w 434"/>
                <a:gd name="T91" fmla="*/ 6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4" h="313">
                  <a:moveTo>
                    <a:pt x="57" y="0"/>
                  </a:moveTo>
                  <a:cubicBezTo>
                    <a:pt x="39" y="0"/>
                    <a:pt x="25" y="9"/>
                    <a:pt x="14" y="20"/>
                  </a:cubicBezTo>
                  <a:cubicBezTo>
                    <a:pt x="12" y="22"/>
                    <a:pt x="15" y="31"/>
                    <a:pt x="11" y="35"/>
                  </a:cubicBezTo>
                  <a:cubicBezTo>
                    <a:pt x="3" y="40"/>
                    <a:pt x="0" y="44"/>
                    <a:pt x="0" y="58"/>
                  </a:cubicBezTo>
                  <a:cubicBezTo>
                    <a:pt x="0" y="63"/>
                    <a:pt x="8" y="73"/>
                    <a:pt x="8" y="73"/>
                  </a:cubicBezTo>
                  <a:cubicBezTo>
                    <a:pt x="8" y="73"/>
                    <a:pt x="32" y="75"/>
                    <a:pt x="37" y="78"/>
                  </a:cubicBezTo>
                  <a:cubicBezTo>
                    <a:pt x="37" y="85"/>
                    <a:pt x="37" y="85"/>
                    <a:pt x="37" y="85"/>
                  </a:cubicBezTo>
                  <a:cubicBezTo>
                    <a:pt x="31" y="84"/>
                    <a:pt x="25" y="82"/>
                    <a:pt x="19" y="82"/>
                  </a:cubicBezTo>
                  <a:cubicBezTo>
                    <a:pt x="17" y="82"/>
                    <a:pt x="15" y="82"/>
                    <a:pt x="13" y="83"/>
                  </a:cubicBezTo>
                  <a:cubicBezTo>
                    <a:pt x="14" y="91"/>
                    <a:pt x="22" y="92"/>
                    <a:pt x="25" y="99"/>
                  </a:cubicBezTo>
                  <a:cubicBezTo>
                    <a:pt x="50" y="99"/>
                    <a:pt x="50" y="99"/>
                    <a:pt x="50" y="99"/>
                  </a:cubicBezTo>
                  <a:cubicBezTo>
                    <a:pt x="53" y="103"/>
                    <a:pt x="62" y="110"/>
                    <a:pt x="66" y="110"/>
                  </a:cubicBezTo>
                  <a:cubicBezTo>
                    <a:pt x="82" y="110"/>
                    <a:pt x="105" y="109"/>
                    <a:pt x="123" y="109"/>
                  </a:cubicBezTo>
                  <a:cubicBezTo>
                    <a:pt x="133" y="109"/>
                    <a:pt x="141" y="109"/>
                    <a:pt x="146" y="110"/>
                  </a:cubicBezTo>
                  <a:cubicBezTo>
                    <a:pt x="146" y="113"/>
                    <a:pt x="144" y="122"/>
                    <a:pt x="151" y="122"/>
                  </a:cubicBezTo>
                  <a:cubicBezTo>
                    <a:pt x="160" y="122"/>
                    <a:pt x="168" y="102"/>
                    <a:pt x="175" y="102"/>
                  </a:cubicBezTo>
                  <a:cubicBezTo>
                    <a:pt x="181" y="102"/>
                    <a:pt x="210" y="126"/>
                    <a:pt x="214" y="131"/>
                  </a:cubicBezTo>
                  <a:cubicBezTo>
                    <a:pt x="211" y="131"/>
                    <a:pt x="202" y="132"/>
                    <a:pt x="202" y="138"/>
                  </a:cubicBezTo>
                  <a:cubicBezTo>
                    <a:pt x="202" y="139"/>
                    <a:pt x="204" y="144"/>
                    <a:pt x="206" y="144"/>
                  </a:cubicBezTo>
                  <a:cubicBezTo>
                    <a:pt x="213" y="144"/>
                    <a:pt x="216" y="138"/>
                    <a:pt x="223" y="138"/>
                  </a:cubicBezTo>
                  <a:cubicBezTo>
                    <a:pt x="234" y="138"/>
                    <a:pt x="268" y="163"/>
                    <a:pt x="268" y="177"/>
                  </a:cubicBezTo>
                  <a:cubicBezTo>
                    <a:pt x="268" y="185"/>
                    <a:pt x="257" y="196"/>
                    <a:pt x="252" y="201"/>
                  </a:cubicBezTo>
                  <a:cubicBezTo>
                    <a:pt x="248" y="205"/>
                    <a:pt x="239" y="200"/>
                    <a:pt x="239" y="209"/>
                  </a:cubicBezTo>
                  <a:cubicBezTo>
                    <a:pt x="239" y="213"/>
                    <a:pt x="246" y="218"/>
                    <a:pt x="248" y="220"/>
                  </a:cubicBezTo>
                  <a:cubicBezTo>
                    <a:pt x="242" y="224"/>
                    <a:pt x="229" y="227"/>
                    <a:pt x="224" y="227"/>
                  </a:cubicBezTo>
                  <a:cubicBezTo>
                    <a:pt x="220" y="227"/>
                    <a:pt x="211" y="227"/>
                    <a:pt x="202" y="227"/>
                  </a:cubicBezTo>
                  <a:cubicBezTo>
                    <a:pt x="194" y="227"/>
                    <a:pt x="181" y="236"/>
                    <a:pt x="181" y="242"/>
                  </a:cubicBezTo>
                  <a:cubicBezTo>
                    <a:pt x="181" y="249"/>
                    <a:pt x="198" y="256"/>
                    <a:pt x="203" y="256"/>
                  </a:cubicBezTo>
                  <a:cubicBezTo>
                    <a:pt x="210" y="256"/>
                    <a:pt x="213" y="248"/>
                    <a:pt x="219" y="248"/>
                  </a:cubicBezTo>
                  <a:cubicBezTo>
                    <a:pt x="224" y="248"/>
                    <a:pt x="223" y="252"/>
                    <a:pt x="228" y="252"/>
                  </a:cubicBezTo>
                  <a:cubicBezTo>
                    <a:pt x="233" y="252"/>
                    <a:pt x="236" y="248"/>
                    <a:pt x="239" y="244"/>
                  </a:cubicBezTo>
                  <a:cubicBezTo>
                    <a:pt x="254" y="253"/>
                    <a:pt x="262" y="263"/>
                    <a:pt x="280" y="271"/>
                  </a:cubicBezTo>
                  <a:cubicBezTo>
                    <a:pt x="271" y="288"/>
                    <a:pt x="303" y="287"/>
                    <a:pt x="315" y="294"/>
                  </a:cubicBezTo>
                  <a:cubicBezTo>
                    <a:pt x="328" y="302"/>
                    <a:pt x="338" y="299"/>
                    <a:pt x="354" y="306"/>
                  </a:cubicBezTo>
                  <a:cubicBezTo>
                    <a:pt x="355" y="307"/>
                    <a:pt x="356" y="313"/>
                    <a:pt x="359" y="313"/>
                  </a:cubicBezTo>
                  <a:cubicBezTo>
                    <a:pt x="361" y="313"/>
                    <a:pt x="364" y="310"/>
                    <a:pt x="364" y="306"/>
                  </a:cubicBezTo>
                  <a:cubicBezTo>
                    <a:pt x="364" y="292"/>
                    <a:pt x="335" y="281"/>
                    <a:pt x="326" y="270"/>
                  </a:cubicBezTo>
                  <a:cubicBezTo>
                    <a:pt x="334" y="270"/>
                    <a:pt x="334" y="270"/>
                    <a:pt x="334" y="270"/>
                  </a:cubicBezTo>
                  <a:cubicBezTo>
                    <a:pt x="340" y="277"/>
                    <a:pt x="373" y="290"/>
                    <a:pt x="383" y="291"/>
                  </a:cubicBezTo>
                  <a:cubicBezTo>
                    <a:pt x="385" y="285"/>
                    <a:pt x="391" y="275"/>
                    <a:pt x="391" y="270"/>
                  </a:cubicBezTo>
                  <a:cubicBezTo>
                    <a:pt x="391" y="264"/>
                    <a:pt x="381" y="261"/>
                    <a:pt x="381" y="257"/>
                  </a:cubicBezTo>
                  <a:cubicBezTo>
                    <a:pt x="381" y="255"/>
                    <a:pt x="381" y="255"/>
                    <a:pt x="381" y="247"/>
                  </a:cubicBezTo>
                  <a:cubicBezTo>
                    <a:pt x="378" y="247"/>
                    <a:pt x="378" y="247"/>
                    <a:pt x="372" y="247"/>
                  </a:cubicBezTo>
                  <a:cubicBezTo>
                    <a:pt x="372" y="242"/>
                    <a:pt x="371" y="242"/>
                    <a:pt x="368" y="242"/>
                  </a:cubicBezTo>
                  <a:cubicBezTo>
                    <a:pt x="368" y="242"/>
                    <a:pt x="367" y="242"/>
                    <a:pt x="367" y="242"/>
                  </a:cubicBezTo>
                  <a:cubicBezTo>
                    <a:pt x="366" y="242"/>
                    <a:pt x="365" y="242"/>
                    <a:pt x="365" y="242"/>
                  </a:cubicBezTo>
                  <a:cubicBezTo>
                    <a:pt x="363" y="242"/>
                    <a:pt x="360" y="242"/>
                    <a:pt x="357" y="241"/>
                  </a:cubicBezTo>
                  <a:cubicBezTo>
                    <a:pt x="353" y="239"/>
                    <a:pt x="347" y="227"/>
                    <a:pt x="346" y="220"/>
                  </a:cubicBezTo>
                  <a:cubicBezTo>
                    <a:pt x="339" y="220"/>
                    <a:pt x="339" y="220"/>
                    <a:pt x="339" y="220"/>
                  </a:cubicBezTo>
                  <a:cubicBezTo>
                    <a:pt x="339" y="213"/>
                    <a:pt x="339" y="213"/>
                    <a:pt x="339" y="213"/>
                  </a:cubicBezTo>
                  <a:cubicBezTo>
                    <a:pt x="340" y="213"/>
                    <a:pt x="341" y="214"/>
                    <a:pt x="342" y="214"/>
                  </a:cubicBezTo>
                  <a:cubicBezTo>
                    <a:pt x="344" y="214"/>
                    <a:pt x="345" y="213"/>
                    <a:pt x="347" y="213"/>
                  </a:cubicBezTo>
                  <a:cubicBezTo>
                    <a:pt x="347" y="206"/>
                    <a:pt x="347" y="206"/>
                    <a:pt x="347" y="206"/>
                  </a:cubicBezTo>
                  <a:cubicBezTo>
                    <a:pt x="345" y="207"/>
                    <a:pt x="343" y="207"/>
                    <a:pt x="342" y="207"/>
                  </a:cubicBezTo>
                  <a:cubicBezTo>
                    <a:pt x="340" y="207"/>
                    <a:pt x="339" y="207"/>
                    <a:pt x="336" y="205"/>
                  </a:cubicBezTo>
                  <a:cubicBezTo>
                    <a:pt x="337" y="205"/>
                    <a:pt x="344" y="199"/>
                    <a:pt x="347" y="199"/>
                  </a:cubicBezTo>
                  <a:cubicBezTo>
                    <a:pt x="372" y="199"/>
                    <a:pt x="373" y="235"/>
                    <a:pt x="400" y="235"/>
                  </a:cubicBezTo>
                  <a:cubicBezTo>
                    <a:pt x="406" y="235"/>
                    <a:pt x="407" y="226"/>
                    <a:pt x="407" y="220"/>
                  </a:cubicBezTo>
                  <a:cubicBezTo>
                    <a:pt x="417" y="220"/>
                    <a:pt x="418" y="216"/>
                    <a:pt x="418" y="214"/>
                  </a:cubicBezTo>
                  <a:cubicBezTo>
                    <a:pt x="418" y="211"/>
                    <a:pt x="419" y="213"/>
                    <a:pt x="418" y="207"/>
                  </a:cubicBezTo>
                  <a:cubicBezTo>
                    <a:pt x="425" y="207"/>
                    <a:pt x="434" y="205"/>
                    <a:pt x="434" y="198"/>
                  </a:cubicBezTo>
                  <a:cubicBezTo>
                    <a:pt x="434" y="190"/>
                    <a:pt x="430" y="186"/>
                    <a:pt x="420" y="186"/>
                  </a:cubicBezTo>
                  <a:cubicBezTo>
                    <a:pt x="417" y="186"/>
                    <a:pt x="413" y="186"/>
                    <a:pt x="410" y="184"/>
                  </a:cubicBezTo>
                  <a:cubicBezTo>
                    <a:pt x="409" y="179"/>
                    <a:pt x="407" y="178"/>
                    <a:pt x="405" y="178"/>
                  </a:cubicBezTo>
                  <a:cubicBezTo>
                    <a:pt x="402" y="178"/>
                    <a:pt x="399" y="181"/>
                    <a:pt x="392" y="181"/>
                  </a:cubicBezTo>
                  <a:cubicBezTo>
                    <a:pt x="384" y="181"/>
                    <a:pt x="381" y="172"/>
                    <a:pt x="380" y="162"/>
                  </a:cubicBezTo>
                  <a:cubicBezTo>
                    <a:pt x="369" y="161"/>
                    <a:pt x="355" y="156"/>
                    <a:pt x="354" y="144"/>
                  </a:cubicBezTo>
                  <a:cubicBezTo>
                    <a:pt x="347" y="144"/>
                    <a:pt x="344" y="142"/>
                    <a:pt x="339" y="140"/>
                  </a:cubicBezTo>
                  <a:cubicBezTo>
                    <a:pt x="344" y="132"/>
                    <a:pt x="348" y="132"/>
                    <a:pt x="356" y="128"/>
                  </a:cubicBezTo>
                  <a:cubicBezTo>
                    <a:pt x="355" y="124"/>
                    <a:pt x="351" y="123"/>
                    <a:pt x="348" y="123"/>
                  </a:cubicBezTo>
                  <a:cubicBezTo>
                    <a:pt x="344" y="123"/>
                    <a:pt x="342" y="123"/>
                    <a:pt x="333" y="122"/>
                  </a:cubicBezTo>
                  <a:cubicBezTo>
                    <a:pt x="337" y="115"/>
                    <a:pt x="344" y="116"/>
                    <a:pt x="351" y="114"/>
                  </a:cubicBezTo>
                  <a:cubicBezTo>
                    <a:pt x="348" y="107"/>
                    <a:pt x="344" y="102"/>
                    <a:pt x="336" y="102"/>
                  </a:cubicBezTo>
                  <a:cubicBezTo>
                    <a:pt x="336" y="102"/>
                    <a:pt x="331" y="102"/>
                    <a:pt x="327" y="102"/>
                  </a:cubicBezTo>
                  <a:cubicBezTo>
                    <a:pt x="327" y="93"/>
                    <a:pt x="327" y="93"/>
                    <a:pt x="327" y="93"/>
                  </a:cubicBezTo>
                  <a:cubicBezTo>
                    <a:pt x="313" y="91"/>
                    <a:pt x="305" y="83"/>
                    <a:pt x="290" y="78"/>
                  </a:cubicBezTo>
                  <a:cubicBezTo>
                    <a:pt x="292" y="69"/>
                    <a:pt x="279" y="67"/>
                    <a:pt x="273" y="67"/>
                  </a:cubicBezTo>
                  <a:cubicBezTo>
                    <a:pt x="269" y="67"/>
                    <a:pt x="268" y="67"/>
                    <a:pt x="260" y="67"/>
                  </a:cubicBezTo>
                  <a:cubicBezTo>
                    <a:pt x="242" y="67"/>
                    <a:pt x="239" y="49"/>
                    <a:pt x="227" y="41"/>
                  </a:cubicBezTo>
                  <a:cubicBezTo>
                    <a:pt x="220" y="36"/>
                    <a:pt x="198" y="33"/>
                    <a:pt x="187" y="33"/>
                  </a:cubicBezTo>
                  <a:cubicBezTo>
                    <a:pt x="178" y="33"/>
                    <a:pt x="175" y="46"/>
                    <a:pt x="166" y="46"/>
                  </a:cubicBezTo>
                  <a:cubicBezTo>
                    <a:pt x="162" y="46"/>
                    <a:pt x="160" y="41"/>
                    <a:pt x="154" y="41"/>
                  </a:cubicBezTo>
                  <a:cubicBezTo>
                    <a:pt x="149" y="41"/>
                    <a:pt x="147" y="46"/>
                    <a:pt x="144" y="46"/>
                  </a:cubicBezTo>
                  <a:cubicBezTo>
                    <a:pt x="141" y="46"/>
                    <a:pt x="144" y="38"/>
                    <a:pt x="144" y="36"/>
                  </a:cubicBezTo>
                  <a:cubicBezTo>
                    <a:pt x="144" y="24"/>
                    <a:pt x="136" y="6"/>
                    <a:pt x="123" y="6"/>
                  </a:cubicBezTo>
                  <a:cubicBezTo>
                    <a:pt x="101" y="6"/>
                    <a:pt x="66" y="12"/>
                    <a:pt x="66" y="32"/>
                  </a:cubicBezTo>
                  <a:cubicBezTo>
                    <a:pt x="66" y="37"/>
                    <a:pt x="71" y="41"/>
                    <a:pt x="71" y="46"/>
                  </a:cubicBezTo>
                  <a:cubicBezTo>
                    <a:pt x="71" y="50"/>
                    <a:pt x="64" y="57"/>
                    <a:pt x="61" y="57"/>
                  </a:cubicBezTo>
                  <a:cubicBezTo>
                    <a:pt x="54" y="57"/>
                    <a:pt x="55" y="52"/>
                    <a:pt x="55" y="48"/>
                  </a:cubicBezTo>
                  <a:cubicBezTo>
                    <a:pt x="55" y="48"/>
                    <a:pt x="54" y="42"/>
                    <a:pt x="55" y="38"/>
                  </a:cubicBezTo>
                  <a:cubicBezTo>
                    <a:pt x="53" y="38"/>
                    <a:pt x="51" y="36"/>
                    <a:pt x="51" y="33"/>
                  </a:cubicBezTo>
                  <a:cubicBezTo>
                    <a:pt x="51" y="18"/>
                    <a:pt x="69" y="17"/>
                    <a:pt x="74" y="6"/>
                  </a:cubicBezTo>
                  <a:cubicBezTo>
                    <a:pt x="73" y="6"/>
                    <a:pt x="57" y="0"/>
                    <a:pt x="5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4" name="Freeform 168"/>
            <p:cNvSpPr>
              <a:spLocks/>
            </p:cNvSpPr>
            <p:nvPr/>
          </p:nvSpPr>
          <p:spPr bwMode="auto">
            <a:xfrm>
              <a:off x="655" y="442"/>
              <a:ext cx="28" cy="16"/>
            </a:xfrm>
            <a:custGeom>
              <a:avLst/>
              <a:gdLst>
                <a:gd name="T0" fmla="*/ 5 w 12"/>
                <a:gd name="T1" fmla="*/ 0 h 7"/>
                <a:gd name="T2" fmla="*/ 0 w 12"/>
                <a:gd name="T3" fmla="*/ 4 h 7"/>
                <a:gd name="T4" fmla="*/ 6 w 12"/>
                <a:gd name="T5" fmla="*/ 7 h 7"/>
                <a:gd name="T6" fmla="*/ 12 w 12"/>
                <a:gd name="T7" fmla="*/ 4 h 7"/>
                <a:gd name="T8" fmla="*/ 5 w 12"/>
                <a:gd name="T9" fmla="*/ 0 h 7"/>
              </a:gdLst>
              <a:ahLst/>
              <a:cxnLst>
                <a:cxn ang="0">
                  <a:pos x="T0" y="T1"/>
                </a:cxn>
                <a:cxn ang="0">
                  <a:pos x="T2" y="T3"/>
                </a:cxn>
                <a:cxn ang="0">
                  <a:pos x="T4" y="T5"/>
                </a:cxn>
                <a:cxn ang="0">
                  <a:pos x="T6" y="T7"/>
                </a:cxn>
                <a:cxn ang="0">
                  <a:pos x="T8" y="T9"/>
                </a:cxn>
              </a:cxnLst>
              <a:rect l="0" t="0" r="r" b="b"/>
              <a:pathLst>
                <a:path w="12" h="7">
                  <a:moveTo>
                    <a:pt x="5" y="0"/>
                  </a:moveTo>
                  <a:cubicBezTo>
                    <a:pt x="4" y="0"/>
                    <a:pt x="2" y="1"/>
                    <a:pt x="0" y="4"/>
                  </a:cubicBezTo>
                  <a:cubicBezTo>
                    <a:pt x="3" y="6"/>
                    <a:pt x="4" y="7"/>
                    <a:pt x="6" y="7"/>
                  </a:cubicBezTo>
                  <a:cubicBezTo>
                    <a:pt x="8" y="7"/>
                    <a:pt x="9" y="6"/>
                    <a:pt x="12" y="4"/>
                  </a:cubicBezTo>
                  <a:cubicBezTo>
                    <a:pt x="8" y="2"/>
                    <a:pt x="7"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5" name="Freeform 169"/>
            <p:cNvSpPr>
              <a:spLocks/>
            </p:cNvSpPr>
            <p:nvPr/>
          </p:nvSpPr>
          <p:spPr bwMode="auto">
            <a:xfrm>
              <a:off x="445" y="298"/>
              <a:ext cx="26" cy="21"/>
            </a:xfrm>
            <a:custGeom>
              <a:avLst/>
              <a:gdLst>
                <a:gd name="T0" fmla="*/ 4 w 11"/>
                <a:gd name="T1" fmla="*/ 0 h 9"/>
                <a:gd name="T2" fmla="*/ 1 w 11"/>
                <a:gd name="T3" fmla="*/ 1 h 9"/>
                <a:gd name="T4" fmla="*/ 11 w 11"/>
                <a:gd name="T5" fmla="*/ 9 h 9"/>
                <a:gd name="T6" fmla="*/ 4 w 11"/>
                <a:gd name="T7" fmla="*/ 0 h 9"/>
              </a:gdLst>
              <a:ahLst/>
              <a:cxnLst>
                <a:cxn ang="0">
                  <a:pos x="T0" y="T1"/>
                </a:cxn>
                <a:cxn ang="0">
                  <a:pos x="T2" y="T3"/>
                </a:cxn>
                <a:cxn ang="0">
                  <a:pos x="T4" y="T5"/>
                </a:cxn>
                <a:cxn ang="0">
                  <a:pos x="T6" y="T7"/>
                </a:cxn>
              </a:cxnLst>
              <a:rect l="0" t="0" r="r" b="b"/>
              <a:pathLst>
                <a:path w="11" h="9">
                  <a:moveTo>
                    <a:pt x="4" y="0"/>
                  </a:moveTo>
                  <a:cubicBezTo>
                    <a:pt x="3" y="0"/>
                    <a:pt x="2" y="0"/>
                    <a:pt x="1" y="1"/>
                  </a:cubicBezTo>
                  <a:cubicBezTo>
                    <a:pt x="0" y="4"/>
                    <a:pt x="4" y="8"/>
                    <a:pt x="11" y="9"/>
                  </a:cubicBezTo>
                  <a:cubicBezTo>
                    <a:pt x="8" y="5"/>
                    <a:pt x="8"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6" name="Freeform 170"/>
            <p:cNvSpPr>
              <a:spLocks/>
            </p:cNvSpPr>
            <p:nvPr/>
          </p:nvSpPr>
          <p:spPr bwMode="auto">
            <a:xfrm>
              <a:off x="173" y="-947"/>
              <a:ext cx="1094" cy="575"/>
            </a:xfrm>
            <a:custGeom>
              <a:avLst/>
              <a:gdLst>
                <a:gd name="T0" fmla="*/ 261 w 463"/>
                <a:gd name="T1" fmla="*/ 9 h 243"/>
                <a:gd name="T2" fmla="*/ 235 w 463"/>
                <a:gd name="T3" fmla="*/ 7 h 243"/>
                <a:gd name="T4" fmla="*/ 162 w 463"/>
                <a:gd name="T5" fmla="*/ 13 h 243"/>
                <a:gd name="T6" fmla="*/ 151 w 463"/>
                <a:gd name="T7" fmla="*/ 14 h 243"/>
                <a:gd name="T8" fmla="*/ 89 w 463"/>
                <a:gd name="T9" fmla="*/ 27 h 243"/>
                <a:gd name="T10" fmla="*/ 64 w 463"/>
                <a:gd name="T11" fmla="*/ 42 h 243"/>
                <a:gd name="T12" fmla="*/ 0 w 463"/>
                <a:gd name="T13" fmla="*/ 62 h 243"/>
                <a:gd name="T14" fmla="*/ 19 w 463"/>
                <a:gd name="T15" fmla="*/ 58 h 243"/>
                <a:gd name="T16" fmla="*/ 20 w 463"/>
                <a:gd name="T17" fmla="*/ 67 h 243"/>
                <a:gd name="T18" fmla="*/ 51 w 463"/>
                <a:gd name="T19" fmla="*/ 62 h 243"/>
                <a:gd name="T20" fmla="*/ 29 w 463"/>
                <a:gd name="T21" fmla="*/ 79 h 243"/>
                <a:gd name="T22" fmla="*/ 54 w 463"/>
                <a:gd name="T23" fmla="*/ 79 h 243"/>
                <a:gd name="T24" fmla="*/ 68 w 463"/>
                <a:gd name="T25" fmla="*/ 96 h 243"/>
                <a:gd name="T26" fmla="*/ 87 w 463"/>
                <a:gd name="T27" fmla="*/ 91 h 243"/>
                <a:gd name="T28" fmla="*/ 118 w 463"/>
                <a:gd name="T29" fmla="*/ 96 h 243"/>
                <a:gd name="T30" fmla="*/ 177 w 463"/>
                <a:gd name="T31" fmla="*/ 88 h 243"/>
                <a:gd name="T32" fmla="*/ 159 w 463"/>
                <a:gd name="T33" fmla="*/ 103 h 243"/>
                <a:gd name="T34" fmla="*/ 129 w 463"/>
                <a:gd name="T35" fmla="*/ 108 h 243"/>
                <a:gd name="T36" fmla="*/ 146 w 463"/>
                <a:gd name="T37" fmla="*/ 125 h 243"/>
                <a:gd name="T38" fmla="*/ 102 w 463"/>
                <a:gd name="T39" fmla="*/ 105 h 243"/>
                <a:gd name="T40" fmla="*/ 83 w 463"/>
                <a:gd name="T41" fmla="*/ 105 h 243"/>
                <a:gd name="T42" fmla="*/ 88 w 463"/>
                <a:gd name="T43" fmla="*/ 112 h 243"/>
                <a:gd name="T44" fmla="*/ 75 w 463"/>
                <a:gd name="T45" fmla="*/ 116 h 243"/>
                <a:gd name="T46" fmla="*/ 81 w 463"/>
                <a:gd name="T47" fmla="*/ 157 h 243"/>
                <a:gd name="T48" fmla="*/ 66 w 463"/>
                <a:gd name="T49" fmla="*/ 181 h 243"/>
                <a:gd name="T50" fmla="*/ 79 w 463"/>
                <a:gd name="T51" fmla="*/ 177 h 243"/>
                <a:gd name="T52" fmla="*/ 111 w 463"/>
                <a:gd name="T53" fmla="*/ 203 h 243"/>
                <a:gd name="T54" fmla="*/ 68 w 463"/>
                <a:gd name="T55" fmla="*/ 189 h 243"/>
                <a:gd name="T56" fmla="*/ 55 w 463"/>
                <a:gd name="T57" fmla="*/ 194 h 243"/>
                <a:gd name="T58" fmla="*/ 34 w 463"/>
                <a:gd name="T59" fmla="*/ 231 h 243"/>
                <a:gd name="T60" fmla="*/ 46 w 463"/>
                <a:gd name="T61" fmla="*/ 230 h 243"/>
                <a:gd name="T62" fmla="*/ 112 w 463"/>
                <a:gd name="T63" fmla="*/ 235 h 243"/>
                <a:gd name="T64" fmla="*/ 169 w 463"/>
                <a:gd name="T65" fmla="*/ 243 h 243"/>
                <a:gd name="T66" fmla="*/ 204 w 463"/>
                <a:gd name="T67" fmla="*/ 220 h 243"/>
                <a:gd name="T68" fmla="*/ 190 w 463"/>
                <a:gd name="T69" fmla="*/ 220 h 243"/>
                <a:gd name="T70" fmla="*/ 208 w 463"/>
                <a:gd name="T71" fmla="*/ 188 h 243"/>
                <a:gd name="T72" fmla="*/ 258 w 463"/>
                <a:gd name="T73" fmla="*/ 163 h 243"/>
                <a:gd name="T74" fmla="*/ 251 w 463"/>
                <a:gd name="T75" fmla="*/ 151 h 243"/>
                <a:gd name="T76" fmla="*/ 244 w 463"/>
                <a:gd name="T77" fmla="*/ 141 h 243"/>
                <a:gd name="T78" fmla="*/ 282 w 463"/>
                <a:gd name="T79" fmla="*/ 129 h 243"/>
                <a:gd name="T80" fmla="*/ 296 w 463"/>
                <a:gd name="T81" fmla="*/ 130 h 243"/>
                <a:gd name="T82" fmla="*/ 353 w 463"/>
                <a:gd name="T83" fmla="*/ 88 h 243"/>
                <a:gd name="T84" fmla="*/ 411 w 463"/>
                <a:gd name="T85" fmla="*/ 62 h 243"/>
                <a:gd name="T86" fmla="*/ 387 w 463"/>
                <a:gd name="T87" fmla="*/ 64 h 243"/>
                <a:gd name="T88" fmla="*/ 449 w 463"/>
                <a:gd name="T89" fmla="*/ 41 h 243"/>
                <a:gd name="T90" fmla="*/ 428 w 463"/>
                <a:gd name="T91" fmla="*/ 20 h 243"/>
                <a:gd name="T92" fmla="*/ 410 w 463"/>
                <a:gd name="T93" fmla="*/ 7 h 243"/>
                <a:gd name="T94" fmla="*/ 377 w 463"/>
                <a:gd name="T95" fmla="*/ 13 h 243"/>
                <a:gd name="T96" fmla="*/ 309 w 463"/>
                <a:gd name="T97" fmla="*/ 4 h 243"/>
                <a:gd name="T98" fmla="*/ 278 w 463"/>
                <a:gd name="T99"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63" h="243">
                  <a:moveTo>
                    <a:pt x="278" y="0"/>
                  </a:moveTo>
                  <a:cubicBezTo>
                    <a:pt x="270" y="0"/>
                    <a:pt x="268" y="9"/>
                    <a:pt x="261" y="9"/>
                  </a:cubicBezTo>
                  <a:cubicBezTo>
                    <a:pt x="253" y="9"/>
                    <a:pt x="250" y="3"/>
                    <a:pt x="241" y="3"/>
                  </a:cubicBezTo>
                  <a:cubicBezTo>
                    <a:pt x="238" y="3"/>
                    <a:pt x="236" y="4"/>
                    <a:pt x="235" y="7"/>
                  </a:cubicBezTo>
                  <a:cubicBezTo>
                    <a:pt x="207" y="7"/>
                    <a:pt x="201" y="7"/>
                    <a:pt x="174" y="7"/>
                  </a:cubicBezTo>
                  <a:cubicBezTo>
                    <a:pt x="169" y="7"/>
                    <a:pt x="164" y="8"/>
                    <a:pt x="162" y="13"/>
                  </a:cubicBezTo>
                  <a:cubicBezTo>
                    <a:pt x="159" y="16"/>
                    <a:pt x="158" y="16"/>
                    <a:pt x="158" y="16"/>
                  </a:cubicBezTo>
                  <a:cubicBezTo>
                    <a:pt x="157" y="16"/>
                    <a:pt x="157" y="14"/>
                    <a:pt x="151" y="14"/>
                  </a:cubicBezTo>
                  <a:cubicBezTo>
                    <a:pt x="136" y="14"/>
                    <a:pt x="130" y="26"/>
                    <a:pt x="125" y="38"/>
                  </a:cubicBezTo>
                  <a:cubicBezTo>
                    <a:pt x="120" y="37"/>
                    <a:pt x="99" y="27"/>
                    <a:pt x="89" y="27"/>
                  </a:cubicBezTo>
                  <a:cubicBezTo>
                    <a:pt x="78" y="27"/>
                    <a:pt x="85" y="38"/>
                    <a:pt x="68" y="38"/>
                  </a:cubicBezTo>
                  <a:cubicBezTo>
                    <a:pt x="68" y="40"/>
                    <a:pt x="66" y="42"/>
                    <a:pt x="64" y="42"/>
                  </a:cubicBezTo>
                  <a:cubicBezTo>
                    <a:pt x="63" y="42"/>
                    <a:pt x="59" y="42"/>
                    <a:pt x="52" y="42"/>
                  </a:cubicBezTo>
                  <a:cubicBezTo>
                    <a:pt x="37" y="42"/>
                    <a:pt x="3" y="49"/>
                    <a:pt x="0" y="62"/>
                  </a:cubicBezTo>
                  <a:cubicBezTo>
                    <a:pt x="3" y="62"/>
                    <a:pt x="9" y="62"/>
                    <a:pt x="11" y="62"/>
                  </a:cubicBezTo>
                  <a:cubicBezTo>
                    <a:pt x="13" y="61"/>
                    <a:pt x="16" y="59"/>
                    <a:pt x="19" y="58"/>
                  </a:cubicBezTo>
                  <a:cubicBezTo>
                    <a:pt x="35" y="58"/>
                    <a:pt x="35" y="58"/>
                    <a:pt x="35" y="58"/>
                  </a:cubicBezTo>
                  <a:cubicBezTo>
                    <a:pt x="29" y="60"/>
                    <a:pt x="26" y="62"/>
                    <a:pt x="20" y="67"/>
                  </a:cubicBezTo>
                  <a:cubicBezTo>
                    <a:pt x="21" y="68"/>
                    <a:pt x="27" y="71"/>
                    <a:pt x="30" y="71"/>
                  </a:cubicBezTo>
                  <a:cubicBezTo>
                    <a:pt x="40" y="71"/>
                    <a:pt x="40" y="62"/>
                    <a:pt x="51" y="62"/>
                  </a:cubicBezTo>
                  <a:cubicBezTo>
                    <a:pt x="55" y="62"/>
                    <a:pt x="57" y="62"/>
                    <a:pt x="61" y="63"/>
                  </a:cubicBezTo>
                  <a:cubicBezTo>
                    <a:pt x="48" y="67"/>
                    <a:pt x="35" y="66"/>
                    <a:pt x="29" y="79"/>
                  </a:cubicBezTo>
                  <a:cubicBezTo>
                    <a:pt x="30" y="79"/>
                    <a:pt x="32" y="79"/>
                    <a:pt x="35" y="79"/>
                  </a:cubicBezTo>
                  <a:cubicBezTo>
                    <a:pt x="40" y="79"/>
                    <a:pt x="47" y="79"/>
                    <a:pt x="54" y="79"/>
                  </a:cubicBezTo>
                  <a:cubicBezTo>
                    <a:pt x="47" y="80"/>
                    <a:pt x="43" y="83"/>
                    <a:pt x="39" y="85"/>
                  </a:cubicBezTo>
                  <a:cubicBezTo>
                    <a:pt x="43" y="90"/>
                    <a:pt x="58" y="96"/>
                    <a:pt x="68" y="96"/>
                  </a:cubicBezTo>
                  <a:cubicBezTo>
                    <a:pt x="73" y="96"/>
                    <a:pt x="76" y="94"/>
                    <a:pt x="80" y="91"/>
                  </a:cubicBezTo>
                  <a:cubicBezTo>
                    <a:pt x="87" y="91"/>
                    <a:pt x="87" y="91"/>
                    <a:pt x="87" y="91"/>
                  </a:cubicBezTo>
                  <a:cubicBezTo>
                    <a:pt x="84" y="98"/>
                    <a:pt x="97" y="102"/>
                    <a:pt x="108" y="102"/>
                  </a:cubicBezTo>
                  <a:cubicBezTo>
                    <a:pt x="112" y="102"/>
                    <a:pt x="114" y="96"/>
                    <a:pt x="118" y="96"/>
                  </a:cubicBezTo>
                  <a:cubicBezTo>
                    <a:pt x="124" y="96"/>
                    <a:pt x="127" y="100"/>
                    <a:pt x="137" y="100"/>
                  </a:cubicBezTo>
                  <a:cubicBezTo>
                    <a:pt x="154" y="100"/>
                    <a:pt x="166" y="97"/>
                    <a:pt x="177" y="88"/>
                  </a:cubicBezTo>
                  <a:cubicBezTo>
                    <a:pt x="184" y="88"/>
                    <a:pt x="184" y="88"/>
                    <a:pt x="184" y="88"/>
                  </a:cubicBezTo>
                  <a:cubicBezTo>
                    <a:pt x="178" y="96"/>
                    <a:pt x="169" y="99"/>
                    <a:pt x="159" y="103"/>
                  </a:cubicBezTo>
                  <a:cubicBezTo>
                    <a:pt x="133" y="103"/>
                    <a:pt x="133" y="103"/>
                    <a:pt x="133" y="103"/>
                  </a:cubicBezTo>
                  <a:cubicBezTo>
                    <a:pt x="132" y="105"/>
                    <a:pt x="129" y="106"/>
                    <a:pt x="129" y="108"/>
                  </a:cubicBezTo>
                  <a:cubicBezTo>
                    <a:pt x="129" y="112"/>
                    <a:pt x="146" y="122"/>
                    <a:pt x="149" y="125"/>
                  </a:cubicBezTo>
                  <a:cubicBezTo>
                    <a:pt x="148" y="125"/>
                    <a:pt x="147" y="125"/>
                    <a:pt x="146" y="125"/>
                  </a:cubicBezTo>
                  <a:cubicBezTo>
                    <a:pt x="133" y="125"/>
                    <a:pt x="128" y="111"/>
                    <a:pt x="116" y="107"/>
                  </a:cubicBezTo>
                  <a:cubicBezTo>
                    <a:pt x="111" y="105"/>
                    <a:pt x="107" y="105"/>
                    <a:pt x="102" y="105"/>
                  </a:cubicBezTo>
                  <a:cubicBezTo>
                    <a:pt x="96" y="105"/>
                    <a:pt x="91" y="106"/>
                    <a:pt x="88" y="106"/>
                  </a:cubicBezTo>
                  <a:cubicBezTo>
                    <a:pt x="86" y="106"/>
                    <a:pt x="84" y="105"/>
                    <a:pt x="83" y="105"/>
                  </a:cubicBezTo>
                  <a:cubicBezTo>
                    <a:pt x="82" y="105"/>
                    <a:pt x="81" y="105"/>
                    <a:pt x="80" y="106"/>
                  </a:cubicBezTo>
                  <a:cubicBezTo>
                    <a:pt x="81" y="110"/>
                    <a:pt x="82" y="112"/>
                    <a:pt x="88" y="112"/>
                  </a:cubicBezTo>
                  <a:cubicBezTo>
                    <a:pt x="86" y="112"/>
                    <a:pt x="85" y="112"/>
                    <a:pt x="83" y="112"/>
                  </a:cubicBezTo>
                  <a:cubicBezTo>
                    <a:pt x="79" y="112"/>
                    <a:pt x="75" y="113"/>
                    <a:pt x="75" y="116"/>
                  </a:cubicBezTo>
                  <a:cubicBezTo>
                    <a:pt x="75" y="126"/>
                    <a:pt x="111" y="126"/>
                    <a:pt x="111" y="143"/>
                  </a:cubicBezTo>
                  <a:cubicBezTo>
                    <a:pt x="111" y="158"/>
                    <a:pt x="95" y="153"/>
                    <a:pt x="81" y="157"/>
                  </a:cubicBezTo>
                  <a:cubicBezTo>
                    <a:pt x="74" y="160"/>
                    <a:pt x="70" y="165"/>
                    <a:pt x="66" y="174"/>
                  </a:cubicBezTo>
                  <a:cubicBezTo>
                    <a:pt x="66" y="181"/>
                    <a:pt x="66" y="181"/>
                    <a:pt x="66" y="181"/>
                  </a:cubicBezTo>
                  <a:cubicBezTo>
                    <a:pt x="74" y="181"/>
                    <a:pt x="74" y="181"/>
                    <a:pt x="74" y="181"/>
                  </a:cubicBezTo>
                  <a:cubicBezTo>
                    <a:pt x="76" y="179"/>
                    <a:pt x="76" y="179"/>
                    <a:pt x="79" y="177"/>
                  </a:cubicBezTo>
                  <a:cubicBezTo>
                    <a:pt x="87" y="177"/>
                    <a:pt x="87" y="177"/>
                    <a:pt x="87" y="177"/>
                  </a:cubicBezTo>
                  <a:cubicBezTo>
                    <a:pt x="87" y="190"/>
                    <a:pt x="103" y="196"/>
                    <a:pt x="111" y="203"/>
                  </a:cubicBezTo>
                  <a:cubicBezTo>
                    <a:pt x="101" y="203"/>
                    <a:pt x="101" y="203"/>
                    <a:pt x="101" y="203"/>
                  </a:cubicBezTo>
                  <a:cubicBezTo>
                    <a:pt x="91" y="198"/>
                    <a:pt x="85" y="189"/>
                    <a:pt x="68" y="189"/>
                  </a:cubicBezTo>
                  <a:cubicBezTo>
                    <a:pt x="66" y="189"/>
                    <a:pt x="64" y="188"/>
                    <a:pt x="62" y="188"/>
                  </a:cubicBezTo>
                  <a:cubicBezTo>
                    <a:pt x="58" y="188"/>
                    <a:pt x="55" y="189"/>
                    <a:pt x="55" y="194"/>
                  </a:cubicBezTo>
                  <a:cubicBezTo>
                    <a:pt x="55" y="203"/>
                    <a:pt x="66" y="205"/>
                    <a:pt x="73" y="210"/>
                  </a:cubicBezTo>
                  <a:cubicBezTo>
                    <a:pt x="61" y="218"/>
                    <a:pt x="34" y="210"/>
                    <a:pt x="34" y="231"/>
                  </a:cubicBezTo>
                  <a:cubicBezTo>
                    <a:pt x="34" y="232"/>
                    <a:pt x="36" y="235"/>
                    <a:pt x="39" y="235"/>
                  </a:cubicBezTo>
                  <a:cubicBezTo>
                    <a:pt x="42" y="235"/>
                    <a:pt x="44" y="232"/>
                    <a:pt x="46" y="230"/>
                  </a:cubicBezTo>
                  <a:cubicBezTo>
                    <a:pt x="64" y="236"/>
                    <a:pt x="78" y="240"/>
                    <a:pt x="96" y="240"/>
                  </a:cubicBezTo>
                  <a:cubicBezTo>
                    <a:pt x="104" y="240"/>
                    <a:pt x="107" y="235"/>
                    <a:pt x="112" y="235"/>
                  </a:cubicBezTo>
                  <a:cubicBezTo>
                    <a:pt x="125" y="235"/>
                    <a:pt x="136" y="235"/>
                    <a:pt x="151" y="235"/>
                  </a:cubicBezTo>
                  <a:cubicBezTo>
                    <a:pt x="162" y="235"/>
                    <a:pt x="156" y="243"/>
                    <a:pt x="169" y="243"/>
                  </a:cubicBezTo>
                  <a:cubicBezTo>
                    <a:pt x="181" y="243"/>
                    <a:pt x="211" y="234"/>
                    <a:pt x="211" y="225"/>
                  </a:cubicBezTo>
                  <a:cubicBezTo>
                    <a:pt x="211" y="221"/>
                    <a:pt x="207" y="220"/>
                    <a:pt x="204" y="220"/>
                  </a:cubicBezTo>
                  <a:cubicBezTo>
                    <a:pt x="204" y="220"/>
                    <a:pt x="203" y="220"/>
                    <a:pt x="203" y="220"/>
                  </a:cubicBezTo>
                  <a:cubicBezTo>
                    <a:pt x="199" y="220"/>
                    <a:pt x="198" y="220"/>
                    <a:pt x="190" y="220"/>
                  </a:cubicBezTo>
                  <a:cubicBezTo>
                    <a:pt x="190" y="202"/>
                    <a:pt x="212" y="212"/>
                    <a:pt x="212" y="196"/>
                  </a:cubicBezTo>
                  <a:cubicBezTo>
                    <a:pt x="212" y="192"/>
                    <a:pt x="209" y="191"/>
                    <a:pt x="208" y="188"/>
                  </a:cubicBezTo>
                  <a:cubicBezTo>
                    <a:pt x="212" y="188"/>
                    <a:pt x="212" y="188"/>
                    <a:pt x="235" y="188"/>
                  </a:cubicBezTo>
                  <a:cubicBezTo>
                    <a:pt x="244" y="181"/>
                    <a:pt x="247" y="169"/>
                    <a:pt x="258" y="163"/>
                  </a:cubicBezTo>
                  <a:cubicBezTo>
                    <a:pt x="255" y="156"/>
                    <a:pt x="249" y="154"/>
                    <a:pt x="243" y="151"/>
                  </a:cubicBezTo>
                  <a:cubicBezTo>
                    <a:pt x="246" y="151"/>
                    <a:pt x="249" y="151"/>
                    <a:pt x="251" y="151"/>
                  </a:cubicBezTo>
                  <a:cubicBezTo>
                    <a:pt x="256" y="151"/>
                    <a:pt x="259" y="149"/>
                    <a:pt x="258" y="141"/>
                  </a:cubicBezTo>
                  <a:cubicBezTo>
                    <a:pt x="244" y="141"/>
                    <a:pt x="244" y="141"/>
                    <a:pt x="244" y="141"/>
                  </a:cubicBezTo>
                  <a:cubicBezTo>
                    <a:pt x="252" y="134"/>
                    <a:pt x="265" y="133"/>
                    <a:pt x="277" y="130"/>
                  </a:cubicBezTo>
                  <a:cubicBezTo>
                    <a:pt x="278" y="129"/>
                    <a:pt x="280" y="129"/>
                    <a:pt x="282" y="129"/>
                  </a:cubicBezTo>
                  <a:cubicBezTo>
                    <a:pt x="284" y="129"/>
                    <a:pt x="287" y="129"/>
                    <a:pt x="289" y="129"/>
                  </a:cubicBezTo>
                  <a:cubicBezTo>
                    <a:pt x="291" y="130"/>
                    <a:pt x="294" y="130"/>
                    <a:pt x="296" y="130"/>
                  </a:cubicBezTo>
                  <a:cubicBezTo>
                    <a:pt x="299" y="130"/>
                    <a:pt x="302" y="130"/>
                    <a:pt x="304" y="128"/>
                  </a:cubicBezTo>
                  <a:cubicBezTo>
                    <a:pt x="320" y="116"/>
                    <a:pt x="332" y="95"/>
                    <a:pt x="353" y="88"/>
                  </a:cubicBezTo>
                  <a:cubicBezTo>
                    <a:pt x="372" y="82"/>
                    <a:pt x="402" y="75"/>
                    <a:pt x="414" y="62"/>
                  </a:cubicBezTo>
                  <a:cubicBezTo>
                    <a:pt x="413" y="62"/>
                    <a:pt x="412" y="62"/>
                    <a:pt x="411" y="62"/>
                  </a:cubicBezTo>
                  <a:cubicBezTo>
                    <a:pt x="408" y="62"/>
                    <a:pt x="403" y="63"/>
                    <a:pt x="399" y="63"/>
                  </a:cubicBezTo>
                  <a:cubicBezTo>
                    <a:pt x="395" y="63"/>
                    <a:pt x="391" y="64"/>
                    <a:pt x="387" y="64"/>
                  </a:cubicBezTo>
                  <a:cubicBezTo>
                    <a:pt x="381" y="64"/>
                    <a:pt x="377" y="63"/>
                    <a:pt x="374" y="61"/>
                  </a:cubicBezTo>
                  <a:cubicBezTo>
                    <a:pt x="402" y="47"/>
                    <a:pt x="428" y="57"/>
                    <a:pt x="449" y="41"/>
                  </a:cubicBezTo>
                  <a:cubicBezTo>
                    <a:pt x="453" y="38"/>
                    <a:pt x="463" y="40"/>
                    <a:pt x="463" y="33"/>
                  </a:cubicBezTo>
                  <a:cubicBezTo>
                    <a:pt x="463" y="23"/>
                    <a:pt x="435" y="26"/>
                    <a:pt x="428" y="20"/>
                  </a:cubicBezTo>
                  <a:cubicBezTo>
                    <a:pt x="425" y="17"/>
                    <a:pt x="425" y="12"/>
                    <a:pt x="419" y="11"/>
                  </a:cubicBezTo>
                  <a:cubicBezTo>
                    <a:pt x="416" y="10"/>
                    <a:pt x="414" y="9"/>
                    <a:pt x="410" y="7"/>
                  </a:cubicBezTo>
                  <a:cubicBezTo>
                    <a:pt x="370" y="18"/>
                    <a:pt x="370" y="18"/>
                    <a:pt x="370" y="18"/>
                  </a:cubicBezTo>
                  <a:cubicBezTo>
                    <a:pt x="373" y="17"/>
                    <a:pt x="374" y="16"/>
                    <a:pt x="377" y="13"/>
                  </a:cubicBezTo>
                  <a:cubicBezTo>
                    <a:pt x="369" y="5"/>
                    <a:pt x="340" y="4"/>
                    <a:pt x="322" y="4"/>
                  </a:cubicBezTo>
                  <a:cubicBezTo>
                    <a:pt x="316" y="4"/>
                    <a:pt x="311" y="4"/>
                    <a:pt x="309" y="4"/>
                  </a:cubicBezTo>
                  <a:cubicBezTo>
                    <a:pt x="303" y="4"/>
                    <a:pt x="300" y="4"/>
                    <a:pt x="294" y="4"/>
                  </a:cubicBezTo>
                  <a:cubicBezTo>
                    <a:pt x="289" y="4"/>
                    <a:pt x="286" y="0"/>
                    <a:pt x="27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7" name="Freeform 171"/>
            <p:cNvSpPr>
              <a:spLocks/>
            </p:cNvSpPr>
            <p:nvPr/>
          </p:nvSpPr>
          <p:spPr bwMode="auto">
            <a:xfrm>
              <a:off x="858" y="-1001"/>
              <a:ext cx="2139" cy="1627"/>
            </a:xfrm>
            <a:custGeom>
              <a:avLst/>
              <a:gdLst>
                <a:gd name="T0" fmla="*/ 489 w 905"/>
                <a:gd name="T1" fmla="*/ 15 h 688"/>
                <a:gd name="T2" fmla="*/ 468 w 905"/>
                <a:gd name="T3" fmla="*/ 22 h 688"/>
                <a:gd name="T4" fmla="*/ 425 w 905"/>
                <a:gd name="T5" fmla="*/ 18 h 688"/>
                <a:gd name="T6" fmla="*/ 370 w 905"/>
                <a:gd name="T7" fmla="*/ 43 h 688"/>
                <a:gd name="T8" fmla="*/ 328 w 905"/>
                <a:gd name="T9" fmla="*/ 45 h 688"/>
                <a:gd name="T10" fmla="*/ 312 w 905"/>
                <a:gd name="T11" fmla="*/ 64 h 688"/>
                <a:gd name="T12" fmla="*/ 284 w 905"/>
                <a:gd name="T13" fmla="*/ 66 h 688"/>
                <a:gd name="T14" fmla="*/ 173 w 905"/>
                <a:gd name="T15" fmla="*/ 71 h 688"/>
                <a:gd name="T16" fmla="*/ 86 w 905"/>
                <a:gd name="T17" fmla="*/ 122 h 688"/>
                <a:gd name="T18" fmla="*/ 100 w 905"/>
                <a:gd name="T19" fmla="*/ 168 h 688"/>
                <a:gd name="T20" fmla="*/ 67 w 905"/>
                <a:gd name="T21" fmla="*/ 170 h 688"/>
                <a:gd name="T22" fmla="*/ 0 w 905"/>
                <a:gd name="T23" fmla="*/ 198 h 688"/>
                <a:gd name="T24" fmla="*/ 77 w 905"/>
                <a:gd name="T25" fmla="*/ 216 h 688"/>
                <a:gd name="T26" fmla="*/ 61 w 905"/>
                <a:gd name="T27" fmla="*/ 227 h 688"/>
                <a:gd name="T28" fmla="*/ 22 w 905"/>
                <a:gd name="T29" fmla="*/ 242 h 688"/>
                <a:gd name="T30" fmla="*/ 62 w 905"/>
                <a:gd name="T31" fmla="*/ 251 h 688"/>
                <a:gd name="T32" fmla="*/ 89 w 905"/>
                <a:gd name="T33" fmla="*/ 273 h 688"/>
                <a:gd name="T34" fmla="*/ 98 w 905"/>
                <a:gd name="T35" fmla="*/ 264 h 688"/>
                <a:gd name="T36" fmla="*/ 146 w 905"/>
                <a:gd name="T37" fmla="*/ 262 h 688"/>
                <a:gd name="T38" fmla="*/ 270 w 905"/>
                <a:gd name="T39" fmla="*/ 370 h 688"/>
                <a:gd name="T40" fmla="*/ 286 w 905"/>
                <a:gd name="T41" fmla="*/ 393 h 688"/>
                <a:gd name="T42" fmla="*/ 288 w 905"/>
                <a:gd name="T43" fmla="*/ 423 h 688"/>
                <a:gd name="T44" fmla="*/ 335 w 905"/>
                <a:gd name="T45" fmla="*/ 446 h 688"/>
                <a:gd name="T46" fmla="*/ 305 w 905"/>
                <a:gd name="T47" fmla="*/ 482 h 688"/>
                <a:gd name="T48" fmla="*/ 284 w 905"/>
                <a:gd name="T49" fmla="*/ 525 h 688"/>
                <a:gd name="T50" fmla="*/ 289 w 905"/>
                <a:gd name="T51" fmla="*/ 538 h 688"/>
                <a:gd name="T52" fmla="*/ 315 w 905"/>
                <a:gd name="T53" fmla="*/ 587 h 688"/>
                <a:gd name="T54" fmla="*/ 331 w 905"/>
                <a:gd name="T55" fmla="*/ 587 h 688"/>
                <a:gd name="T56" fmla="*/ 357 w 905"/>
                <a:gd name="T57" fmla="*/ 655 h 688"/>
                <a:gd name="T58" fmla="*/ 422 w 905"/>
                <a:gd name="T59" fmla="*/ 687 h 688"/>
                <a:gd name="T60" fmla="*/ 459 w 905"/>
                <a:gd name="T61" fmla="*/ 655 h 688"/>
                <a:gd name="T62" fmla="*/ 478 w 905"/>
                <a:gd name="T63" fmla="*/ 586 h 688"/>
                <a:gd name="T64" fmla="*/ 520 w 905"/>
                <a:gd name="T65" fmla="*/ 551 h 688"/>
                <a:gd name="T66" fmla="*/ 539 w 905"/>
                <a:gd name="T67" fmla="*/ 548 h 688"/>
                <a:gd name="T68" fmla="*/ 610 w 905"/>
                <a:gd name="T69" fmla="*/ 497 h 688"/>
                <a:gd name="T70" fmla="*/ 700 w 905"/>
                <a:gd name="T71" fmla="*/ 475 h 688"/>
                <a:gd name="T72" fmla="*/ 702 w 905"/>
                <a:gd name="T73" fmla="*/ 422 h 688"/>
                <a:gd name="T74" fmla="*/ 711 w 905"/>
                <a:gd name="T75" fmla="*/ 402 h 688"/>
                <a:gd name="T76" fmla="*/ 772 w 905"/>
                <a:gd name="T77" fmla="*/ 422 h 688"/>
                <a:gd name="T78" fmla="*/ 723 w 905"/>
                <a:gd name="T79" fmla="*/ 356 h 688"/>
                <a:gd name="T80" fmla="*/ 763 w 905"/>
                <a:gd name="T81" fmla="*/ 365 h 688"/>
                <a:gd name="T82" fmla="*/ 758 w 905"/>
                <a:gd name="T83" fmla="*/ 353 h 688"/>
                <a:gd name="T84" fmla="*/ 805 w 905"/>
                <a:gd name="T85" fmla="*/ 311 h 688"/>
                <a:gd name="T86" fmla="*/ 801 w 905"/>
                <a:gd name="T87" fmla="*/ 282 h 688"/>
                <a:gd name="T88" fmla="*/ 787 w 905"/>
                <a:gd name="T89" fmla="*/ 242 h 688"/>
                <a:gd name="T90" fmla="*/ 801 w 905"/>
                <a:gd name="T91" fmla="*/ 216 h 688"/>
                <a:gd name="T92" fmla="*/ 779 w 905"/>
                <a:gd name="T93" fmla="*/ 204 h 688"/>
                <a:gd name="T94" fmla="*/ 804 w 905"/>
                <a:gd name="T95" fmla="*/ 158 h 688"/>
                <a:gd name="T96" fmla="*/ 827 w 905"/>
                <a:gd name="T97" fmla="*/ 130 h 688"/>
                <a:gd name="T98" fmla="*/ 840 w 905"/>
                <a:gd name="T99" fmla="*/ 113 h 688"/>
                <a:gd name="T100" fmla="*/ 874 w 905"/>
                <a:gd name="T101" fmla="*/ 61 h 688"/>
                <a:gd name="T102" fmla="*/ 818 w 905"/>
                <a:gd name="T103" fmla="*/ 79 h 688"/>
                <a:gd name="T104" fmla="*/ 771 w 905"/>
                <a:gd name="T105" fmla="*/ 77 h 688"/>
                <a:gd name="T106" fmla="*/ 744 w 905"/>
                <a:gd name="T107" fmla="*/ 60 h 688"/>
                <a:gd name="T108" fmla="*/ 693 w 905"/>
                <a:gd name="T109" fmla="*/ 63 h 688"/>
                <a:gd name="T110" fmla="*/ 595 w 905"/>
                <a:gd name="T111" fmla="*/ 64 h 688"/>
                <a:gd name="T112" fmla="*/ 718 w 905"/>
                <a:gd name="T113" fmla="*/ 31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5" h="688">
                  <a:moveTo>
                    <a:pt x="639" y="0"/>
                  </a:moveTo>
                  <a:cubicBezTo>
                    <a:pt x="612" y="0"/>
                    <a:pt x="592" y="0"/>
                    <a:pt x="562" y="0"/>
                  </a:cubicBezTo>
                  <a:cubicBezTo>
                    <a:pt x="535" y="0"/>
                    <a:pt x="515" y="15"/>
                    <a:pt x="489" y="15"/>
                  </a:cubicBezTo>
                  <a:cubicBezTo>
                    <a:pt x="484" y="15"/>
                    <a:pt x="480" y="15"/>
                    <a:pt x="476" y="15"/>
                  </a:cubicBezTo>
                  <a:cubicBezTo>
                    <a:pt x="473" y="15"/>
                    <a:pt x="471" y="15"/>
                    <a:pt x="468" y="15"/>
                  </a:cubicBezTo>
                  <a:cubicBezTo>
                    <a:pt x="468" y="22"/>
                    <a:pt x="468" y="22"/>
                    <a:pt x="468" y="22"/>
                  </a:cubicBezTo>
                  <a:cubicBezTo>
                    <a:pt x="458" y="22"/>
                    <a:pt x="458" y="22"/>
                    <a:pt x="458" y="22"/>
                  </a:cubicBezTo>
                  <a:cubicBezTo>
                    <a:pt x="449" y="18"/>
                    <a:pt x="441" y="18"/>
                    <a:pt x="432" y="18"/>
                  </a:cubicBezTo>
                  <a:cubicBezTo>
                    <a:pt x="430" y="18"/>
                    <a:pt x="428" y="18"/>
                    <a:pt x="425" y="18"/>
                  </a:cubicBezTo>
                  <a:cubicBezTo>
                    <a:pt x="408" y="18"/>
                    <a:pt x="394" y="22"/>
                    <a:pt x="380" y="28"/>
                  </a:cubicBezTo>
                  <a:cubicBezTo>
                    <a:pt x="383" y="32"/>
                    <a:pt x="387" y="33"/>
                    <a:pt x="391" y="36"/>
                  </a:cubicBezTo>
                  <a:cubicBezTo>
                    <a:pt x="386" y="37"/>
                    <a:pt x="370" y="35"/>
                    <a:pt x="370" y="43"/>
                  </a:cubicBezTo>
                  <a:cubicBezTo>
                    <a:pt x="370" y="53"/>
                    <a:pt x="391" y="60"/>
                    <a:pt x="400" y="64"/>
                  </a:cubicBezTo>
                  <a:cubicBezTo>
                    <a:pt x="376" y="64"/>
                    <a:pt x="376" y="64"/>
                    <a:pt x="376" y="64"/>
                  </a:cubicBezTo>
                  <a:cubicBezTo>
                    <a:pt x="363" y="57"/>
                    <a:pt x="350" y="45"/>
                    <a:pt x="328" y="45"/>
                  </a:cubicBezTo>
                  <a:cubicBezTo>
                    <a:pt x="323" y="45"/>
                    <a:pt x="315" y="46"/>
                    <a:pt x="315" y="52"/>
                  </a:cubicBezTo>
                  <a:cubicBezTo>
                    <a:pt x="315" y="56"/>
                    <a:pt x="318" y="60"/>
                    <a:pt x="319" y="64"/>
                  </a:cubicBezTo>
                  <a:cubicBezTo>
                    <a:pt x="319" y="64"/>
                    <a:pt x="314" y="64"/>
                    <a:pt x="312" y="64"/>
                  </a:cubicBezTo>
                  <a:cubicBezTo>
                    <a:pt x="301" y="60"/>
                    <a:pt x="292" y="61"/>
                    <a:pt x="286" y="51"/>
                  </a:cubicBezTo>
                  <a:cubicBezTo>
                    <a:pt x="281" y="56"/>
                    <a:pt x="281" y="56"/>
                    <a:pt x="281" y="56"/>
                  </a:cubicBezTo>
                  <a:cubicBezTo>
                    <a:pt x="281" y="60"/>
                    <a:pt x="284" y="63"/>
                    <a:pt x="284" y="66"/>
                  </a:cubicBezTo>
                  <a:cubicBezTo>
                    <a:pt x="274" y="66"/>
                    <a:pt x="271" y="51"/>
                    <a:pt x="261" y="51"/>
                  </a:cubicBezTo>
                  <a:cubicBezTo>
                    <a:pt x="247" y="51"/>
                    <a:pt x="237" y="59"/>
                    <a:pt x="222" y="63"/>
                  </a:cubicBezTo>
                  <a:cubicBezTo>
                    <a:pt x="202" y="63"/>
                    <a:pt x="194" y="68"/>
                    <a:pt x="173" y="71"/>
                  </a:cubicBezTo>
                  <a:cubicBezTo>
                    <a:pt x="156" y="73"/>
                    <a:pt x="170" y="97"/>
                    <a:pt x="152" y="97"/>
                  </a:cubicBezTo>
                  <a:cubicBezTo>
                    <a:pt x="146" y="97"/>
                    <a:pt x="142" y="96"/>
                    <a:pt x="138" y="93"/>
                  </a:cubicBezTo>
                  <a:cubicBezTo>
                    <a:pt x="127" y="103"/>
                    <a:pt x="104" y="116"/>
                    <a:pt x="86" y="122"/>
                  </a:cubicBezTo>
                  <a:cubicBezTo>
                    <a:pt x="83" y="122"/>
                    <a:pt x="75" y="125"/>
                    <a:pt x="75" y="130"/>
                  </a:cubicBezTo>
                  <a:cubicBezTo>
                    <a:pt x="75" y="140"/>
                    <a:pt x="105" y="139"/>
                    <a:pt x="115" y="140"/>
                  </a:cubicBezTo>
                  <a:cubicBezTo>
                    <a:pt x="115" y="154"/>
                    <a:pt x="109" y="163"/>
                    <a:pt x="100" y="168"/>
                  </a:cubicBezTo>
                  <a:cubicBezTo>
                    <a:pt x="96" y="171"/>
                    <a:pt x="92" y="171"/>
                    <a:pt x="86" y="171"/>
                  </a:cubicBezTo>
                  <a:cubicBezTo>
                    <a:pt x="83" y="171"/>
                    <a:pt x="80" y="171"/>
                    <a:pt x="77" y="171"/>
                  </a:cubicBezTo>
                  <a:cubicBezTo>
                    <a:pt x="74" y="171"/>
                    <a:pt x="71" y="170"/>
                    <a:pt x="67" y="170"/>
                  </a:cubicBezTo>
                  <a:cubicBezTo>
                    <a:pt x="63" y="170"/>
                    <a:pt x="59" y="171"/>
                    <a:pt x="55" y="172"/>
                  </a:cubicBezTo>
                  <a:cubicBezTo>
                    <a:pt x="45" y="175"/>
                    <a:pt x="40" y="181"/>
                    <a:pt x="30" y="184"/>
                  </a:cubicBezTo>
                  <a:cubicBezTo>
                    <a:pt x="19" y="188"/>
                    <a:pt x="0" y="182"/>
                    <a:pt x="0" y="198"/>
                  </a:cubicBezTo>
                  <a:cubicBezTo>
                    <a:pt x="0" y="207"/>
                    <a:pt x="51" y="221"/>
                    <a:pt x="53" y="221"/>
                  </a:cubicBezTo>
                  <a:cubicBezTo>
                    <a:pt x="60" y="221"/>
                    <a:pt x="63" y="221"/>
                    <a:pt x="71" y="221"/>
                  </a:cubicBezTo>
                  <a:cubicBezTo>
                    <a:pt x="74" y="221"/>
                    <a:pt x="76" y="219"/>
                    <a:pt x="77" y="216"/>
                  </a:cubicBezTo>
                  <a:cubicBezTo>
                    <a:pt x="98" y="216"/>
                    <a:pt x="98" y="216"/>
                    <a:pt x="98" y="216"/>
                  </a:cubicBezTo>
                  <a:cubicBezTo>
                    <a:pt x="96" y="222"/>
                    <a:pt x="96" y="224"/>
                    <a:pt x="91" y="227"/>
                  </a:cubicBezTo>
                  <a:cubicBezTo>
                    <a:pt x="61" y="227"/>
                    <a:pt x="61" y="227"/>
                    <a:pt x="61" y="227"/>
                  </a:cubicBezTo>
                  <a:cubicBezTo>
                    <a:pt x="58" y="231"/>
                    <a:pt x="57" y="232"/>
                    <a:pt x="51" y="232"/>
                  </a:cubicBezTo>
                  <a:cubicBezTo>
                    <a:pt x="48" y="232"/>
                    <a:pt x="44" y="232"/>
                    <a:pt x="38" y="232"/>
                  </a:cubicBezTo>
                  <a:cubicBezTo>
                    <a:pt x="34" y="232"/>
                    <a:pt x="23" y="235"/>
                    <a:pt x="22" y="242"/>
                  </a:cubicBezTo>
                  <a:cubicBezTo>
                    <a:pt x="26" y="243"/>
                    <a:pt x="27" y="244"/>
                    <a:pt x="29" y="244"/>
                  </a:cubicBezTo>
                  <a:cubicBezTo>
                    <a:pt x="32" y="244"/>
                    <a:pt x="33" y="242"/>
                    <a:pt x="41" y="242"/>
                  </a:cubicBezTo>
                  <a:cubicBezTo>
                    <a:pt x="47" y="242"/>
                    <a:pt x="53" y="248"/>
                    <a:pt x="62" y="251"/>
                  </a:cubicBezTo>
                  <a:cubicBezTo>
                    <a:pt x="60" y="256"/>
                    <a:pt x="56" y="257"/>
                    <a:pt x="51" y="260"/>
                  </a:cubicBezTo>
                  <a:cubicBezTo>
                    <a:pt x="58" y="268"/>
                    <a:pt x="74" y="272"/>
                    <a:pt x="86" y="272"/>
                  </a:cubicBezTo>
                  <a:cubicBezTo>
                    <a:pt x="88" y="272"/>
                    <a:pt x="89" y="273"/>
                    <a:pt x="89" y="273"/>
                  </a:cubicBezTo>
                  <a:cubicBezTo>
                    <a:pt x="90" y="273"/>
                    <a:pt x="91" y="272"/>
                    <a:pt x="92" y="271"/>
                  </a:cubicBezTo>
                  <a:cubicBezTo>
                    <a:pt x="91" y="270"/>
                    <a:pt x="89" y="268"/>
                    <a:pt x="87" y="267"/>
                  </a:cubicBezTo>
                  <a:cubicBezTo>
                    <a:pt x="90" y="265"/>
                    <a:pt x="92" y="264"/>
                    <a:pt x="98" y="264"/>
                  </a:cubicBezTo>
                  <a:cubicBezTo>
                    <a:pt x="104" y="264"/>
                    <a:pt x="109" y="269"/>
                    <a:pt x="114" y="269"/>
                  </a:cubicBezTo>
                  <a:cubicBezTo>
                    <a:pt x="120" y="269"/>
                    <a:pt x="124" y="262"/>
                    <a:pt x="130" y="262"/>
                  </a:cubicBezTo>
                  <a:cubicBezTo>
                    <a:pt x="135" y="262"/>
                    <a:pt x="137" y="262"/>
                    <a:pt x="146" y="262"/>
                  </a:cubicBezTo>
                  <a:cubicBezTo>
                    <a:pt x="205" y="262"/>
                    <a:pt x="242" y="308"/>
                    <a:pt x="257" y="353"/>
                  </a:cubicBezTo>
                  <a:cubicBezTo>
                    <a:pt x="257" y="361"/>
                    <a:pt x="257" y="361"/>
                    <a:pt x="257" y="361"/>
                  </a:cubicBezTo>
                  <a:cubicBezTo>
                    <a:pt x="262" y="362"/>
                    <a:pt x="270" y="362"/>
                    <a:pt x="270" y="370"/>
                  </a:cubicBezTo>
                  <a:cubicBezTo>
                    <a:pt x="270" y="382"/>
                    <a:pt x="259" y="381"/>
                    <a:pt x="259" y="393"/>
                  </a:cubicBezTo>
                  <a:cubicBezTo>
                    <a:pt x="259" y="401"/>
                    <a:pt x="263" y="402"/>
                    <a:pt x="273" y="402"/>
                  </a:cubicBezTo>
                  <a:cubicBezTo>
                    <a:pt x="280" y="402"/>
                    <a:pt x="281" y="393"/>
                    <a:pt x="286" y="393"/>
                  </a:cubicBezTo>
                  <a:cubicBezTo>
                    <a:pt x="304" y="393"/>
                    <a:pt x="308" y="418"/>
                    <a:pt x="325" y="423"/>
                  </a:cubicBezTo>
                  <a:cubicBezTo>
                    <a:pt x="324" y="426"/>
                    <a:pt x="325" y="431"/>
                    <a:pt x="319" y="431"/>
                  </a:cubicBezTo>
                  <a:cubicBezTo>
                    <a:pt x="307" y="431"/>
                    <a:pt x="299" y="423"/>
                    <a:pt x="288" y="423"/>
                  </a:cubicBezTo>
                  <a:cubicBezTo>
                    <a:pt x="285" y="423"/>
                    <a:pt x="284" y="422"/>
                    <a:pt x="282" y="422"/>
                  </a:cubicBezTo>
                  <a:cubicBezTo>
                    <a:pt x="281" y="422"/>
                    <a:pt x="280" y="422"/>
                    <a:pt x="278" y="423"/>
                  </a:cubicBezTo>
                  <a:cubicBezTo>
                    <a:pt x="280" y="438"/>
                    <a:pt x="319" y="440"/>
                    <a:pt x="335" y="446"/>
                  </a:cubicBezTo>
                  <a:cubicBezTo>
                    <a:pt x="331" y="460"/>
                    <a:pt x="323" y="466"/>
                    <a:pt x="319" y="481"/>
                  </a:cubicBezTo>
                  <a:cubicBezTo>
                    <a:pt x="316" y="480"/>
                    <a:pt x="314" y="479"/>
                    <a:pt x="313" y="479"/>
                  </a:cubicBezTo>
                  <a:cubicBezTo>
                    <a:pt x="311" y="479"/>
                    <a:pt x="309" y="480"/>
                    <a:pt x="305" y="482"/>
                  </a:cubicBezTo>
                  <a:cubicBezTo>
                    <a:pt x="305" y="484"/>
                    <a:pt x="305" y="484"/>
                    <a:pt x="305" y="484"/>
                  </a:cubicBezTo>
                  <a:cubicBezTo>
                    <a:pt x="294" y="492"/>
                    <a:pt x="291" y="503"/>
                    <a:pt x="284" y="513"/>
                  </a:cubicBezTo>
                  <a:cubicBezTo>
                    <a:pt x="284" y="525"/>
                    <a:pt x="284" y="525"/>
                    <a:pt x="284" y="525"/>
                  </a:cubicBezTo>
                  <a:cubicBezTo>
                    <a:pt x="285" y="523"/>
                    <a:pt x="287" y="523"/>
                    <a:pt x="288" y="523"/>
                  </a:cubicBezTo>
                  <a:cubicBezTo>
                    <a:pt x="290" y="523"/>
                    <a:pt x="292" y="524"/>
                    <a:pt x="294" y="525"/>
                  </a:cubicBezTo>
                  <a:cubicBezTo>
                    <a:pt x="293" y="530"/>
                    <a:pt x="289" y="533"/>
                    <a:pt x="289" y="538"/>
                  </a:cubicBezTo>
                  <a:cubicBezTo>
                    <a:pt x="289" y="552"/>
                    <a:pt x="303" y="558"/>
                    <a:pt x="306" y="568"/>
                  </a:cubicBezTo>
                  <a:cubicBezTo>
                    <a:pt x="308" y="573"/>
                    <a:pt x="309" y="583"/>
                    <a:pt x="312" y="585"/>
                  </a:cubicBezTo>
                  <a:cubicBezTo>
                    <a:pt x="313" y="586"/>
                    <a:pt x="314" y="587"/>
                    <a:pt x="315" y="587"/>
                  </a:cubicBezTo>
                  <a:cubicBezTo>
                    <a:pt x="317" y="587"/>
                    <a:pt x="319" y="586"/>
                    <a:pt x="321" y="585"/>
                  </a:cubicBezTo>
                  <a:cubicBezTo>
                    <a:pt x="322" y="584"/>
                    <a:pt x="324" y="583"/>
                    <a:pt x="325" y="583"/>
                  </a:cubicBezTo>
                  <a:cubicBezTo>
                    <a:pt x="327" y="583"/>
                    <a:pt x="329" y="584"/>
                    <a:pt x="331" y="587"/>
                  </a:cubicBezTo>
                  <a:cubicBezTo>
                    <a:pt x="327" y="591"/>
                    <a:pt x="323" y="590"/>
                    <a:pt x="323" y="597"/>
                  </a:cubicBezTo>
                  <a:cubicBezTo>
                    <a:pt x="323" y="612"/>
                    <a:pt x="343" y="636"/>
                    <a:pt x="354" y="645"/>
                  </a:cubicBezTo>
                  <a:cubicBezTo>
                    <a:pt x="355" y="646"/>
                    <a:pt x="354" y="653"/>
                    <a:pt x="357" y="655"/>
                  </a:cubicBezTo>
                  <a:cubicBezTo>
                    <a:pt x="366" y="661"/>
                    <a:pt x="371" y="658"/>
                    <a:pt x="375" y="670"/>
                  </a:cubicBezTo>
                  <a:cubicBezTo>
                    <a:pt x="381" y="669"/>
                    <a:pt x="390" y="663"/>
                    <a:pt x="397" y="663"/>
                  </a:cubicBezTo>
                  <a:cubicBezTo>
                    <a:pt x="410" y="663"/>
                    <a:pt x="409" y="687"/>
                    <a:pt x="422" y="687"/>
                  </a:cubicBezTo>
                  <a:cubicBezTo>
                    <a:pt x="426" y="687"/>
                    <a:pt x="427" y="684"/>
                    <a:pt x="433" y="683"/>
                  </a:cubicBezTo>
                  <a:cubicBezTo>
                    <a:pt x="434" y="686"/>
                    <a:pt x="436" y="688"/>
                    <a:pt x="439" y="688"/>
                  </a:cubicBezTo>
                  <a:cubicBezTo>
                    <a:pt x="454" y="688"/>
                    <a:pt x="447" y="661"/>
                    <a:pt x="459" y="655"/>
                  </a:cubicBezTo>
                  <a:cubicBezTo>
                    <a:pt x="458" y="649"/>
                    <a:pt x="459" y="636"/>
                    <a:pt x="459" y="626"/>
                  </a:cubicBezTo>
                  <a:cubicBezTo>
                    <a:pt x="459" y="611"/>
                    <a:pt x="484" y="617"/>
                    <a:pt x="484" y="599"/>
                  </a:cubicBezTo>
                  <a:cubicBezTo>
                    <a:pt x="484" y="593"/>
                    <a:pt x="478" y="590"/>
                    <a:pt x="478" y="586"/>
                  </a:cubicBezTo>
                  <a:cubicBezTo>
                    <a:pt x="478" y="584"/>
                    <a:pt x="480" y="582"/>
                    <a:pt x="482" y="580"/>
                  </a:cubicBezTo>
                  <a:cubicBezTo>
                    <a:pt x="482" y="579"/>
                    <a:pt x="480" y="576"/>
                    <a:pt x="480" y="575"/>
                  </a:cubicBezTo>
                  <a:cubicBezTo>
                    <a:pt x="480" y="557"/>
                    <a:pt x="509" y="562"/>
                    <a:pt x="520" y="551"/>
                  </a:cubicBezTo>
                  <a:cubicBezTo>
                    <a:pt x="525" y="546"/>
                    <a:pt x="523" y="541"/>
                    <a:pt x="531" y="538"/>
                  </a:cubicBezTo>
                  <a:cubicBezTo>
                    <a:pt x="531" y="548"/>
                    <a:pt x="531" y="548"/>
                    <a:pt x="531" y="548"/>
                  </a:cubicBezTo>
                  <a:cubicBezTo>
                    <a:pt x="539" y="548"/>
                    <a:pt x="539" y="548"/>
                    <a:pt x="539" y="548"/>
                  </a:cubicBezTo>
                  <a:cubicBezTo>
                    <a:pt x="550" y="541"/>
                    <a:pt x="568" y="543"/>
                    <a:pt x="578" y="533"/>
                  </a:cubicBezTo>
                  <a:cubicBezTo>
                    <a:pt x="586" y="525"/>
                    <a:pt x="587" y="514"/>
                    <a:pt x="597" y="506"/>
                  </a:cubicBezTo>
                  <a:cubicBezTo>
                    <a:pt x="610" y="497"/>
                    <a:pt x="610" y="497"/>
                    <a:pt x="610" y="497"/>
                  </a:cubicBezTo>
                  <a:cubicBezTo>
                    <a:pt x="610" y="493"/>
                    <a:pt x="615" y="491"/>
                    <a:pt x="620" y="488"/>
                  </a:cubicBezTo>
                  <a:cubicBezTo>
                    <a:pt x="645" y="488"/>
                    <a:pt x="645" y="488"/>
                    <a:pt x="645" y="488"/>
                  </a:cubicBezTo>
                  <a:cubicBezTo>
                    <a:pt x="665" y="479"/>
                    <a:pt x="681" y="481"/>
                    <a:pt x="700" y="475"/>
                  </a:cubicBezTo>
                  <a:cubicBezTo>
                    <a:pt x="715" y="470"/>
                    <a:pt x="720" y="455"/>
                    <a:pt x="738" y="449"/>
                  </a:cubicBezTo>
                  <a:cubicBezTo>
                    <a:pt x="747" y="446"/>
                    <a:pt x="752" y="446"/>
                    <a:pt x="760" y="439"/>
                  </a:cubicBezTo>
                  <a:cubicBezTo>
                    <a:pt x="749" y="435"/>
                    <a:pt x="702" y="438"/>
                    <a:pt x="702" y="422"/>
                  </a:cubicBezTo>
                  <a:cubicBezTo>
                    <a:pt x="705" y="421"/>
                    <a:pt x="714" y="420"/>
                    <a:pt x="714" y="415"/>
                  </a:cubicBezTo>
                  <a:cubicBezTo>
                    <a:pt x="714" y="411"/>
                    <a:pt x="709" y="409"/>
                    <a:pt x="709" y="402"/>
                  </a:cubicBezTo>
                  <a:cubicBezTo>
                    <a:pt x="709" y="402"/>
                    <a:pt x="710" y="402"/>
                    <a:pt x="711" y="402"/>
                  </a:cubicBezTo>
                  <a:cubicBezTo>
                    <a:pt x="713" y="402"/>
                    <a:pt x="715" y="402"/>
                    <a:pt x="716" y="402"/>
                  </a:cubicBezTo>
                  <a:cubicBezTo>
                    <a:pt x="738" y="402"/>
                    <a:pt x="733" y="428"/>
                    <a:pt x="758" y="428"/>
                  </a:cubicBezTo>
                  <a:cubicBezTo>
                    <a:pt x="763" y="428"/>
                    <a:pt x="772" y="428"/>
                    <a:pt x="772" y="422"/>
                  </a:cubicBezTo>
                  <a:cubicBezTo>
                    <a:pt x="772" y="392"/>
                    <a:pt x="738" y="383"/>
                    <a:pt x="719" y="364"/>
                  </a:cubicBezTo>
                  <a:cubicBezTo>
                    <a:pt x="719" y="356"/>
                    <a:pt x="719" y="356"/>
                    <a:pt x="719" y="356"/>
                  </a:cubicBezTo>
                  <a:cubicBezTo>
                    <a:pt x="720" y="356"/>
                    <a:pt x="721" y="356"/>
                    <a:pt x="723" y="356"/>
                  </a:cubicBezTo>
                  <a:cubicBezTo>
                    <a:pt x="723" y="356"/>
                    <a:pt x="725" y="356"/>
                    <a:pt x="726" y="356"/>
                  </a:cubicBezTo>
                  <a:cubicBezTo>
                    <a:pt x="729" y="366"/>
                    <a:pt x="746" y="380"/>
                    <a:pt x="755" y="380"/>
                  </a:cubicBezTo>
                  <a:cubicBezTo>
                    <a:pt x="761" y="380"/>
                    <a:pt x="763" y="371"/>
                    <a:pt x="763" y="365"/>
                  </a:cubicBezTo>
                  <a:cubicBezTo>
                    <a:pt x="763" y="350"/>
                    <a:pt x="739" y="355"/>
                    <a:pt x="734" y="341"/>
                  </a:cubicBezTo>
                  <a:cubicBezTo>
                    <a:pt x="742" y="341"/>
                    <a:pt x="742" y="341"/>
                    <a:pt x="742" y="341"/>
                  </a:cubicBezTo>
                  <a:cubicBezTo>
                    <a:pt x="746" y="347"/>
                    <a:pt x="752" y="349"/>
                    <a:pt x="758" y="353"/>
                  </a:cubicBezTo>
                  <a:cubicBezTo>
                    <a:pt x="762" y="342"/>
                    <a:pt x="783" y="349"/>
                    <a:pt x="787" y="333"/>
                  </a:cubicBezTo>
                  <a:cubicBezTo>
                    <a:pt x="784" y="332"/>
                    <a:pt x="781" y="329"/>
                    <a:pt x="781" y="325"/>
                  </a:cubicBezTo>
                  <a:cubicBezTo>
                    <a:pt x="791" y="324"/>
                    <a:pt x="802" y="319"/>
                    <a:pt x="805" y="311"/>
                  </a:cubicBezTo>
                  <a:cubicBezTo>
                    <a:pt x="799" y="309"/>
                    <a:pt x="784" y="309"/>
                    <a:pt x="784" y="300"/>
                  </a:cubicBezTo>
                  <a:cubicBezTo>
                    <a:pt x="784" y="293"/>
                    <a:pt x="792" y="293"/>
                    <a:pt x="801" y="293"/>
                  </a:cubicBezTo>
                  <a:cubicBezTo>
                    <a:pt x="798" y="290"/>
                    <a:pt x="801" y="286"/>
                    <a:pt x="801" y="282"/>
                  </a:cubicBezTo>
                  <a:cubicBezTo>
                    <a:pt x="801" y="274"/>
                    <a:pt x="793" y="271"/>
                    <a:pt x="793" y="259"/>
                  </a:cubicBezTo>
                  <a:cubicBezTo>
                    <a:pt x="786" y="259"/>
                    <a:pt x="776" y="259"/>
                    <a:pt x="776" y="250"/>
                  </a:cubicBezTo>
                  <a:cubicBezTo>
                    <a:pt x="776" y="246"/>
                    <a:pt x="781" y="242"/>
                    <a:pt x="787" y="242"/>
                  </a:cubicBezTo>
                  <a:cubicBezTo>
                    <a:pt x="791" y="242"/>
                    <a:pt x="798" y="243"/>
                    <a:pt x="805" y="243"/>
                  </a:cubicBezTo>
                  <a:cubicBezTo>
                    <a:pt x="815" y="243"/>
                    <a:pt x="824" y="242"/>
                    <a:pt x="824" y="234"/>
                  </a:cubicBezTo>
                  <a:cubicBezTo>
                    <a:pt x="824" y="222"/>
                    <a:pt x="803" y="224"/>
                    <a:pt x="801" y="216"/>
                  </a:cubicBezTo>
                  <a:cubicBezTo>
                    <a:pt x="804" y="216"/>
                    <a:pt x="808" y="214"/>
                    <a:pt x="810" y="213"/>
                  </a:cubicBezTo>
                  <a:cubicBezTo>
                    <a:pt x="805" y="208"/>
                    <a:pt x="798" y="203"/>
                    <a:pt x="789" y="203"/>
                  </a:cubicBezTo>
                  <a:cubicBezTo>
                    <a:pt x="785" y="203"/>
                    <a:pt x="782" y="204"/>
                    <a:pt x="779" y="204"/>
                  </a:cubicBezTo>
                  <a:cubicBezTo>
                    <a:pt x="777" y="204"/>
                    <a:pt x="775" y="204"/>
                    <a:pt x="773" y="203"/>
                  </a:cubicBezTo>
                  <a:cubicBezTo>
                    <a:pt x="777" y="197"/>
                    <a:pt x="776" y="185"/>
                    <a:pt x="782" y="180"/>
                  </a:cubicBezTo>
                  <a:cubicBezTo>
                    <a:pt x="792" y="173"/>
                    <a:pt x="804" y="169"/>
                    <a:pt x="804" y="158"/>
                  </a:cubicBezTo>
                  <a:cubicBezTo>
                    <a:pt x="804" y="156"/>
                    <a:pt x="804" y="156"/>
                    <a:pt x="804" y="150"/>
                  </a:cubicBezTo>
                  <a:cubicBezTo>
                    <a:pt x="814" y="147"/>
                    <a:pt x="827" y="145"/>
                    <a:pt x="827" y="137"/>
                  </a:cubicBezTo>
                  <a:cubicBezTo>
                    <a:pt x="827" y="131"/>
                    <a:pt x="831" y="137"/>
                    <a:pt x="827" y="130"/>
                  </a:cubicBezTo>
                  <a:cubicBezTo>
                    <a:pt x="837" y="128"/>
                    <a:pt x="851" y="128"/>
                    <a:pt x="851" y="113"/>
                  </a:cubicBezTo>
                  <a:cubicBezTo>
                    <a:pt x="849" y="115"/>
                    <a:pt x="848" y="115"/>
                    <a:pt x="846" y="115"/>
                  </a:cubicBezTo>
                  <a:cubicBezTo>
                    <a:pt x="845" y="115"/>
                    <a:pt x="843" y="115"/>
                    <a:pt x="840" y="113"/>
                  </a:cubicBezTo>
                  <a:cubicBezTo>
                    <a:pt x="864" y="113"/>
                    <a:pt x="875" y="98"/>
                    <a:pt x="892" y="92"/>
                  </a:cubicBezTo>
                  <a:cubicBezTo>
                    <a:pt x="895" y="91"/>
                    <a:pt x="905" y="86"/>
                    <a:pt x="905" y="80"/>
                  </a:cubicBezTo>
                  <a:cubicBezTo>
                    <a:pt x="905" y="73"/>
                    <a:pt x="881" y="61"/>
                    <a:pt x="874" y="61"/>
                  </a:cubicBezTo>
                  <a:cubicBezTo>
                    <a:pt x="869" y="61"/>
                    <a:pt x="865" y="62"/>
                    <a:pt x="863" y="68"/>
                  </a:cubicBezTo>
                  <a:cubicBezTo>
                    <a:pt x="838" y="68"/>
                    <a:pt x="838" y="68"/>
                    <a:pt x="838" y="68"/>
                  </a:cubicBezTo>
                  <a:cubicBezTo>
                    <a:pt x="829" y="72"/>
                    <a:pt x="828" y="75"/>
                    <a:pt x="818" y="79"/>
                  </a:cubicBezTo>
                  <a:cubicBezTo>
                    <a:pt x="818" y="79"/>
                    <a:pt x="818" y="79"/>
                    <a:pt x="817" y="79"/>
                  </a:cubicBezTo>
                  <a:cubicBezTo>
                    <a:pt x="814" y="79"/>
                    <a:pt x="806" y="77"/>
                    <a:pt x="806" y="77"/>
                  </a:cubicBezTo>
                  <a:cubicBezTo>
                    <a:pt x="806" y="77"/>
                    <a:pt x="785" y="77"/>
                    <a:pt x="771" y="77"/>
                  </a:cubicBezTo>
                  <a:cubicBezTo>
                    <a:pt x="762" y="83"/>
                    <a:pt x="736" y="118"/>
                    <a:pt x="722" y="122"/>
                  </a:cubicBezTo>
                  <a:cubicBezTo>
                    <a:pt x="724" y="117"/>
                    <a:pt x="758" y="81"/>
                    <a:pt x="758" y="76"/>
                  </a:cubicBezTo>
                  <a:cubicBezTo>
                    <a:pt x="758" y="68"/>
                    <a:pt x="754" y="60"/>
                    <a:pt x="744" y="60"/>
                  </a:cubicBezTo>
                  <a:cubicBezTo>
                    <a:pt x="727" y="60"/>
                    <a:pt x="696" y="90"/>
                    <a:pt x="682" y="90"/>
                  </a:cubicBezTo>
                  <a:cubicBezTo>
                    <a:pt x="678" y="90"/>
                    <a:pt x="701" y="68"/>
                    <a:pt x="702" y="64"/>
                  </a:cubicBezTo>
                  <a:cubicBezTo>
                    <a:pt x="701" y="63"/>
                    <a:pt x="697" y="63"/>
                    <a:pt x="693" y="63"/>
                  </a:cubicBezTo>
                  <a:cubicBezTo>
                    <a:pt x="684" y="63"/>
                    <a:pt x="670" y="64"/>
                    <a:pt x="656" y="65"/>
                  </a:cubicBezTo>
                  <a:cubicBezTo>
                    <a:pt x="642" y="65"/>
                    <a:pt x="627" y="66"/>
                    <a:pt x="615" y="66"/>
                  </a:cubicBezTo>
                  <a:cubicBezTo>
                    <a:pt x="605" y="66"/>
                    <a:pt x="598" y="66"/>
                    <a:pt x="595" y="64"/>
                  </a:cubicBezTo>
                  <a:cubicBezTo>
                    <a:pt x="711" y="57"/>
                    <a:pt x="711" y="57"/>
                    <a:pt x="711" y="57"/>
                  </a:cubicBezTo>
                  <a:cubicBezTo>
                    <a:pt x="725" y="52"/>
                    <a:pt x="761" y="55"/>
                    <a:pt x="764" y="36"/>
                  </a:cubicBezTo>
                  <a:cubicBezTo>
                    <a:pt x="751" y="33"/>
                    <a:pt x="732" y="37"/>
                    <a:pt x="718" y="31"/>
                  </a:cubicBezTo>
                  <a:cubicBezTo>
                    <a:pt x="693" y="21"/>
                    <a:pt x="670" y="0"/>
                    <a:pt x="63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8" name="Freeform 172"/>
            <p:cNvSpPr>
              <a:spLocks/>
            </p:cNvSpPr>
            <p:nvPr/>
          </p:nvSpPr>
          <p:spPr bwMode="auto">
            <a:xfrm>
              <a:off x="1494" y="23"/>
              <a:ext cx="104" cy="69"/>
            </a:xfrm>
            <a:custGeom>
              <a:avLst/>
              <a:gdLst>
                <a:gd name="T0" fmla="*/ 12 w 44"/>
                <a:gd name="T1" fmla="*/ 0 h 29"/>
                <a:gd name="T2" fmla="*/ 0 w 44"/>
                <a:gd name="T3" fmla="*/ 11 h 29"/>
                <a:gd name="T4" fmla="*/ 11 w 44"/>
                <a:gd name="T5" fmla="*/ 29 h 29"/>
                <a:gd name="T6" fmla="*/ 22 w 44"/>
                <a:gd name="T7" fmla="*/ 29 h 29"/>
                <a:gd name="T8" fmla="*/ 44 w 44"/>
                <a:gd name="T9" fmla="*/ 19 h 29"/>
                <a:gd name="T10" fmla="*/ 12 w 44"/>
                <a:gd name="T11" fmla="*/ 0 h 29"/>
              </a:gdLst>
              <a:ahLst/>
              <a:cxnLst>
                <a:cxn ang="0">
                  <a:pos x="T0" y="T1"/>
                </a:cxn>
                <a:cxn ang="0">
                  <a:pos x="T2" y="T3"/>
                </a:cxn>
                <a:cxn ang="0">
                  <a:pos x="T4" y="T5"/>
                </a:cxn>
                <a:cxn ang="0">
                  <a:pos x="T6" y="T7"/>
                </a:cxn>
                <a:cxn ang="0">
                  <a:pos x="T8" y="T9"/>
                </a:cxn>
                <a:cxn ang="0">
                  <a:pos x="T10" y="T11"/>
                </a:cxn>
              </a:cxnLst>
              <a:rect l="0" t="0" r="r" b="b"/>
              <a:pathLst>
                <a:path w="44" h="29">
                  <a:moveTo>
                    <a:pt x="12" y="0"/>
                  </a:moveTo>
                  <a:cubicBezTo>
                    <a:pt x="7" y="0"/>
                    <a:pt x="0" y="3"/>
                    <a:pt x="0" y="11"/>
                  </a:cubicBezTo>
                  <a:cubicBezTo>
                    <a:pt x="0" y="17"/>
                    <a:pt x="6" y="29"/>
                    <a:pt x="11" y="29"/>
                  </a:cubicBezTo>
                  <a:cubicBezTo>
                    <a:pt x="22" y="29"/>
                    <a:pt x="22" y="29"/>
                    <a:pt x="22" y="29"/>
                  </a:cubicBezTo>
                  <a:cubicBezTo>
                    <a:pt x="31" y="29"/>
                    <a:pt x="43" y="28"/>
                    <a:pt x="44" y="19"/>
                  </a:cubicBezTo>
                  <a:cubicBezTo>
                    <a:pt x="30" y="15"/>
                    <a:pt x="26"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199" name="Freeform 173"/>
            <p:cNvSpPr>
              <a:spLocks/>
            </p:cNvSpPr>
            <p:nvPr/>
          </p:nvSpPr>
          <p:spPr bwMode="auto">
            <a:xfrm>
              <a:off x="2770" y="-325"/>
              <a:ext cx="57" cy="34"/>
            </a:xfrm>
            <a:custGeom>
              <a:avLst/>
              <a:gdLst>
                <a:gd name="T0" fmla="*/ 15 w 24"/>
                <a:gd name="T1" fmla="*/ 0 h 14"/>
                <a:gd name="T2" fmla="*/ 5 w 24"/>
                <a:gd name="T3" fmla="*/ 0 h 14"/>
                <a:gd name="T4" fmla="*/ 0 w 24"/>
                <a:gd name="T5" fmla="*/ 6 h 14"/>
                <a:gd name="T6" fmla="*/ 7 w 24"/>
                <a:gd name="T7" fmla="*/ 14 h 14"/>
                <a:gd name="T8" fmla="*/ 24 w 24"/>
                <a:gd name="T9" fmla="*/ 6 h 14"/>
                <a:gd name="T10" fmla="*/ 15 w 24"/>
                <a:gd name="T11" fmla="*/ 6 h 14"/>
                <a:gd name="T12" fmla="*/ 15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15" y="0"/>
                  </a:moveTo>
                  <a:cubicBezTo>
                    <a:pt x="5" y="0"/>
                    <a:pt x="5" y="0"/>
                    <a:pt x="5" y="0"/>
                  </a:cubicBezTo>
                  <a:cubicBezTo>
                    <a:pt x="4" y="1"/>
                    <a:pt x="0" y="3"/>
                    <a:pt x="0" y="6"/>
                  </a:cubicBezTo>
                  <a:cubicBezTo>
                    <a:pt x="0" y="9"/>
                    <a:pt x="3" y="14"/>
                    <a:pt x="7" y="14"/>
                  </a:cubicBezTo>
                  <a:cubicBezTo>
                    <a:pt x="12" y="14"/>
                    <a:pt x="21" y="8"/>
                    <a:pt x="24" y="6"/>
                  </a:cubicBezTo>
                  <a:cubicBezTo>
                    <a:pt x="15" y="6"/>
                    <a:pt x="15" y="6"/>
                    <a:pt x="15" y="6"/>
                  </a:cubicBezTo>
                  <a:cubicBezTo>
                    <a:pt x="15" y="4"/>
                    <a:pt x="15" y="3"/>
                    <a:pt x="1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0" name="Freeform 174"/>
            <p:cNvSpPr>
              <a:spLocks/>
            </p:cNvSpPr>
            <p:nvPr/>
          </p:nvSpPr>
          <p:spPr bwMode="auto">
            <a:xfrm>
              <a:off x="1340" y="1057"/>
              <a:ext cx="234" cy="227"/>
            </a:xfrm>
            <a:custGeom>
              <a:avLst/>
              <a:gdLst>
                <a:gd name="T0" fmla="*/ 50 w 99"/>
                <a:gd name="T1" fmla="*/ 0 h 96"/>
                <a:gd name="T2" fmla="*/ 34 w 99"/>
                <a:gd name="T3" fmla="*/ 16 h 96"/>
                <a:gd name="T4" fmla="*/ 6 w 99"/>
                <a:gd name="T5" fmla="*/ 59 h 96"/>
                <a:gd name="T6" fmla="*/ 10 w 99"/>
                <a:gd name="T7" fmla="*/ 62 h 96"/>
                <a:gd name="T8" fmla="*/ 10 w 99"/>
                <a:gd name="T9" fmla="*/ 65 h 96"/>
                <a:gd name="T10" fmla="*/ 0 w 99"/>
                <a:gd name="T11" fmla="*/ 75 h 96"/>
                <a:gd name="T12" fmla="*/ 6 w 99"/>
                <a:gd name="T13" fmla="*/ 80 h 96"/>
                <a:gd name="T14" fmla="*/ 22 w 99"/>
                <a:gd name="T15" fmla="*/ 77 h 96"/>
                <a:gd name="T16" fmla="*/ 38 w 99"/>
                <a:gd name="T17" fmla="*/ 81 h 96"/>
                <a:gd name="T18" fmla="*/ 48 w 99"/>
                <a:gd name="T19" fmla="*/ 78 h 96"/>
                <a:gd name="T20" fmla="*/ 54 w 99"/>
                <a:gd name="T21" fmla="*/ 81 h 96"/>
                <a:gd name="T22" fmla="*/ 63 w 99"/>
                <a:gd name="T23" fmla="*/ 80 h 96"/>
                <a:gd name="T24" fmla="*/ 57 w 99"/>
                <a:gd name="T25" fmla="*/ 89 h 96"/>
                <a:gd name="T26" fmla="*/ 58 w 99"/>
                <a:gd name="T27" fmla="*/ 89 h 96"/>
                <a:gd name="T28" fmla="*/ 61 w 99"/>
                <a:gd name="T29" fmla="*/ 89 h 96"/>
                <a:gd name="T30" fmla="*/ 76 w 99"/>
                <a:gd name="T31" fmla="*/ 74 h 96"/>
                <a:gd name="T32" fmla="*/ 81 w 99"/>
                <a:gd name="T33" fmla="*/ 89 h 96"/>
                <a:gd name="T34" fmla="*/ 85 w 99"/>
                <a:gd name="T35" fmla="*/ 90 h 96"/>
                <a:gd name="T36" fmla="*/ 90 w 99"/>
                <a:gd name="T37" fmla="*/ 96 h 96"/>
                <a:gd name="T38" fmla="*/ 99 w 99"/>
                <a:gd name="T39" fmla="*/ 83 h 96"/>
                <a:gd name="T40" fmla="*/ 95 w 99"/>
                <a:gd name="T41" fmla="*/ 72 h 96"/>
                <a:gd name="T42" fmla="*/ 88 w 99"/>
                <a:gd name="T43" fmla="*/ 75 h 96"/>
                <a:gd name="T44" fmla="*/ 84 w 99"/>
                <a:gd name="T45" fmla="*/ 67 h 96"/>
                <a:gd name="T46" fmla="*/ 90 w 99"/>
                <a:gd name="T47" fmla="*/ 59 h 96"/>
                <a:gd name="T48" fmla="*/ 84 w 99"/>
                <a:gd name="T49" fmla="*/ 61 h 96"/>
                <a:gd name="T50" fmla="*/ 84 w 99"/>
                <a:gd name="T51" fmla="*/ 43 h 96"/>
                <a:gd name="T52" fmla="*/ 78 w 99"/>
                <a:gd name="T53" fmla="*/ 44 h 96"/>
                <a:gd name="T54" fmla="*/ 69 w 99"/>
                <a:gd name="T55" fmla="*/ 43 h 96"/>
                <a:gd name="T56" fmla="*/ 63 w 99"/>
                <a:gd name="T57" fmla="*/ 45 h 96"/>
                <a:gd name="T58" fmla="*/ 63 w 99"/>
                <a:gd name="T59" fmla="*/ 43 h 96"/>
                <a:gd name="T60" fmla="*/ 53 w 99"/>
                <a:gd name="T61" fmla="*/ 43 h 96"/>
                <a:gd name="T62" fmla="*/ 53 w 99"/>
                <a:gd name="T63" fmla="*/ 38 h 96"/>
                <a:gd name="T64" fmla="*/ 56 w 99"/>
                <a:gd name="T65" fmla="*/ 35 h 96"/>
                <a:gd name="T66" fmla="*/ 47 w 99"/>
                <a:gd name="T67" fmla="*/ 33 h 96"/>
                <a:gd name="T68" fmla="*/ 39 w 99"/>
                <a:gd name="T69" fmla="*/ 37 h 96"/>
                <a:gd name="T70" fmla="*/ 39 w 99"/>
                <a:gd name="T71" fmla="*/ 32 h 96"/>
                <a:gd name="T72" fmla="*/ 54 w 99"/>
                <a:gd name="T73" fmla="*/ 5 h 96"/>
                <a:gd name="T74" fmla="*/ 50 w 99"/>
                <a:gd name="T75"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9" h="96">
                  <a:moveTo>
                    <a:pt x="50" y="0"/>
                  </a:moveTo>
                  <a:cubicBezTo>
                    <a:pt x="42" y="0"/>
                    <a:pt x="38" y="9"/>
                    <a:pt x="34" y="16"/>
                  </a:cubicBezTo>
                  <a:cubicBezTo>
                    <a:pt x="26" y="28"/>
                    <a:pt x="20" y="52"/>
                    <a:pt x="6" y="59"/>
                  </a:cubicBezTo>
                  <a:cubicBezTo>
                    <a:pt x="6" y="61"/>
                    <a:pt x="8" y="62"/>
                    <a:pt x="10" y="62"/>
                  </a:cubicBezTo>
                  <a:cubicBezTo>
                    <a:pt x="10" y="65"/>
                    <a:pt x="10" y="65"/>
                    <a:pt x="10" y="65"/>
                  </a:cubicBezTo>
                  <a:cubicBezTo>
                    <a:pt x="10" y="65"/>
                    <a:pt x="0" y="73"/>
                    <a:pt x="0" y="75"/>
                  </a:cubicBezTo>
                  <a:cubicBezTo>
                    <a:pt x="0" y="77"/>
                    <a:pt x="3" y="80"/>
                    <a:pt x="6" y="80"/>
                  </a:cubicBezTo>
                  <a:cubicBezTo>
                    <a:pt x="12" y="80"/>
                    <a:pt x="14" y="77"/>
                    <a:pt x="22" y="77"/>
                  </a:cubicBezTo>
                  <a:cubicBezTo>
                    <a:pt x="28" y="77"/>
                    <a:pt x="31" y="81"/>
                    <a:pt x="38" y="81"/>
                  </a:cubicBezTo>
                  <a:cubicBezTo>
                    <a:pt x="42" y="81"/>
                    <a:pt x="45" y="80"/>
                    <a:pt x="48" y="78"/>
                  </a:cubicBezTo>
                  <a:cubicBezTo>
                    <a:pt x="50" y="81"/>
                    <a:pt x="52" y="81"/>
                    <a:pt x="54" y="81"/>
                  </a:cubicBezTo>
                  <a:cubicBezTo>
                    <a:pt x="57" y="81"/>
                    <a:pt x="60" y="80"/>
                    <a:pt x="63" y="80"/>
                  </a:cubicBezTo>
                  <a:cubicBezTo>
                    <a:pt x="62" y="83"/>
                    <a:pt x="57" y="83"/>
                    <a:pt x="57" y="89"/>
                  </a:cubicBezTo>
                  <a:cubicBezTo>
                    <a:pt x="57" y="89"/>
                    <a:pt x="58" y="89"/>
                    <a:pt x="58" y="89"/>
                  </a:cubicBezTo>
                  <a:cubicBezTo>
                    <a:pt x="59" y="89"/>
                    <a:pt x="60" y="89"/>
                    <a:pt x="61" y="89"/>
                  </a:cubicBezTo>
                  <a:cubicBezTo>
                    <a:pt x="67" y="89"/>
                    <a:pt x="72" y="81"/>
                    <a:pt x="76" y="74"/>
                  </a:cubicBezTo>
                  <a:cubicBezTo>
                    <a:pt x="80" y="79"/>
                    <a:pt x="77" y="89"/>
                    <a:pt x="81" y="89"/>
                  </a:cubicBezTo>
                  <a:cubicBezTo>
                    <a:pt x="83" y="89"/>
                    <a:pt x="84" y="90"/>
                    <a:pt x="85" y="90"/>
                  </a:cubicBezTo>
                  <a:cubicBezTo>
                    <a:pt x="85" y="92"/>
                    <a:pt x="86" y="96"/>
                    <a:pt x="90" y="96"/>
                  </a:cubicBezTo>
                  <a:cubicBezTo>
                    <a:pt x="95" y="96"/>
                    <a:pt x="99" y="90"/>
                    <a:pt x="99" y="83"/>
                  </a:cubicBezTo>
                  <a:cubicBezTo>
                    <a:pt x="99" y="78"/>
                    <a:pt x="95" y="79"/>
                    <a:pt x="95" y="72"/>
                  </a:cubicBezTo>
                  <a:cubicBezTo>
                    <a:pt x="92" y="74"/>
                    <a:pt x="93" y="75"/>
                    <a:pt x="88" y="75"/>
                  </a:cubicBezTo>
                  <a:cubicBezTo>
                    <a:pt x="88" y="72"/>
                    <a:pt x="84" y="70"/>
                    <a:pt x="84" y="67"/>
                  </a:cubicBezTo>
                  <a:cubicBezTo>
                    <a:pt x="84" y="65"/>
                    <a:pt x="89" y="64"/>
                    <a:pt x="90" y="59"/>
                  </a:cubicBezTo>
                  <a:cubicBezTo>
                    <a:pt x="87" y="59"/>
                    <a:pt x="85" y="60"/>
                    <a:pt x="84" y="61"/>
                  </a:cubicBezTo>
                  <a:cubicBezTo>
                    <a:pt x="84" y="53"/>
                    <a:pt x="84" y="48"/>
                    <a:pt x="84" y="43"/>
                  </a:cubicBezTo>
                  <a:cubicBezTo>
                    <a:pt x="83" y="44"/>
                    <a:pt x="81" y="44"/>
                    <a:pt x="78" y="44"/>
                  </a:cubicBezTo>
                  <a:cubicBezTo>
                    <a:pt x="75" y="44"/>
                    <a:pt x="72" y="44"/>
                    <a:pt x="69" y="43"/>
                  </a:cubicBezTo>
                  <a:cubicBezTo>
                    <a:pt x="63" y="45"/>
                    <a:pt x="63" y="45"/>
                    <a:pt x="63" y="45"/>
                  </a:cubicBezTo>
                  <a:cubicBezTo>
                    <a:pt x="63" y="45"/>
                    <a:pt x="63" y="43"/>
                    <a:pt x="63" y="43"/>
                  </a:cubicBezTo>
                  <a:cubicBezTo>
                    <a:pt x="53" y="43"/>
                    <a:pt x="53" y="43"/>
                    <a:pt x="53" y="43"/>
                  </a:cubicBezTo>
                  <a:cubicBezTo>
                    <a:pt x="53" y="38"/>
                    <a:pt x="53" y="38"/>
                    <a:pt x="53" y="38"/>
                  </a:cubicBezTo>
                  <a:cubicBezTo>
                    <a:pt x="56" y="35"/>
                    <a:pt x="56" y="35"/>
                    <a:pt x="56" y="35"/>
                  </a:cubicBezTo>
                  <a:cubicBezTo>
                    <a:pt x="54" y="33"/>
                    <a:pt x="50" y="33"/>
                    <a:pt x="47" y="33"/>
                  </a:cubicBezTo>
                  <a:cubicBezTo>
                    <a:pt x="44" y="33"/>
                    <a:pt x="44" y="36"/>
                    <a:pt x="39" y="37"/>
                  </a:cubicBezTo>
                  <a:cubicBezTo>
                    <a:pt x="39" y="32"/>
                    <a:pt x="39" y="32"/>
                    <a:pt x="39" y="32"/>
                  </a:cubicBezTo>
                  <a:cubicBezTo>
                    <a:pt x="43" y="23"/>
                    <a:pt x="54" y="17"/>
                    <a:pt x="54" y="5"/>
                  </a:cubicBezTo>
                  <a:cubicBezTo>
                    <a:pt x="54" y="3"/>
                    <a:pt x="52" y="0"/>
                    <a:pt x="5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1" name="Freeform 175"/>
            <p:cNvSpPr>
              <a:spLocks/>
            </p:cNvSpPr>
            <p:nvPr/>
          </p:nvSpPr>
          <p:spPr bwMode="auto">
            <a:xfrm>
              <a:off x="8308" y="-398"/>
              <a:ext cx="275" cy="107"/>
            </a:xfrm>
            <a:custGeom>
              <a:avLst/>
              <a:gdLst>
                <a:gd name="T0" fmla="*/ 24 w 116"/>
                <a:gd name="T1" fmla="*/ 0 h 45"/>
                <a:gd name="T2" fmla="*/ 0 w 116"/>
                <a:gd name="T3" fmla="*/ 22 h 45"/>
                <a:gd name="T4" fmla="*/ 26 w 116"/>
                <a:gd name="T5" fmla="*/ 45 h 45"/>
                <a:gd name="T6" fmla="*/ 38 w 116"/>
                <a:gd name="T7" fmla="*/ 37 h 45"/>
                <a:gd name="T8" fmla="*/ 47 w 116"/>
                <a:gd name="T9" fmla="*/ 43 h 45"/>
                <a:gd name="T10" fmla="*/ 59 w 116"/>
                <a:gd name="T11" fmla="*/ 38 h 45"/>
                <a:gd name="T12" fmla="*/ 70 w 116"/>
                <a:gd name="T13" fmla="*/ 35 h 45"/>
                <a:gd name="T14" fmla="*/ 79 w 116"/>
                <a:gd name="T15" fmla="*/ 40 h 45"/>
                <a:gd name="T16" fmla="*/ 92 w 116"/>
                <a:gd name="T17" fmla="*/ 35 h 45"/>
                <a:gd name="T18" fmla="*/ 107 w 116"/>
                <a:gd name="T19" fmla="*/ 35 h 45"/>
                <a:gd name="T20" fmla="*/ 116 w 116"/>
                <a:gd name="T21" fmla="*/ 17 h 45"/>
                <a:gd name="T22" fmla="*/ 64 w 116"/>
                <a:gd name="T23" fmla="*/ 3 h 45"/>
                <a:gd name="T24" fmla="*/ 55 w 116"/>
                <a:gd name="T25" fmla="*/ 17 h 45"/>
                <a:gd name="T26" fmla="*/ 24 w 116"/>
                <a:gd name="T2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45">
                  <a:moveTo>
                    <a:pt x="24" y="0"/>
                  </a:moveTo>
                  <a:cubicBezTo>
                    <a:pt x="13" y="0"/>
                    <a:pt x="0" y="9"/>
                    <a:pt x="0" y="22"/>
                  </a:cubicBezTo>
                  <a:cubicBezTo>
                    <a:pt x="0" y="34"/>
                    <a:pt x="13" y="45"/>
                    <a:pt x="26" y="45"/>
                  </a:cubicBezTo>
                  <a:cubicBezTo>
                    <a:pt x="32" y="45"/>
                    <a:pt x="34" y="41"/>
                    <a:pt x="38" y="37"/>
                  </a:cubicBezTo>
                  <a:cubicBezTo>
                    <a:pt x="41" y="41"/>
                    <a:pt x="43" y="43"/>
                    <a:pt x="47" y="43"/>
                  </a:cubicBezTo>
                  <a:cubicBezTo>
                    <a:pt x="53" y="43"/>
                    <a:pt x="56" y="38"/>
                    <a:pt x="59" y="38"/>
                  </a:cubicBezTo>
                  <a:cubicBezTo>
                    <a:pt x="63" y="38"/>
                    <a:pt x="65" y="35"/>
                    <a:pt x="70" y="35"/>
                  </a:cubicBezTo>
                  <a:cubicBezTo>
                    <a:pt x="73" y="35"/>
                    <a:pt x="75" y="40"/>
                    <a:pt x="79" y="40"/>
                  </a:cubicBezTo>
                  <a:cubicBezTo>
                    <a:pt x="85" y="40"/>
                    <a:pt x="88" y="35"/>
                    <a:pt x="92" y="35"/>
                  </a:cubicBezTo>
                  <a:cubicBezTo>
                    <a:pt x="107" y="35"/>
                    <a:pt x="107" y="35"/>
                    <a:pt x="107" y="35"/>
                  </a:cubicBezTo>
                  <a:cubicBezTo>
                    <a:pt x="107" y="31"/>
                    <a:pt x="114" y="25"/>
                    <a:pt x="116" y="17"/>
                  </a:cubicBezTo>
                  <a:cubicBezTo>
                    <a:pt x="105" y="14"/>
                    <a:pt x="74" y="3"/>
                    <a:pt x="64" y="3"/>
                  </a:cubicBezTo>
                  <a:cubicBezTo>
                    <a:pt x="58" y="3"/>
                    <a:pt x="55" y="9"/>
                    <a:pt x="55" y="17"/>
                  </a:cubicBezTo>
                  <a:cubicBezTo>
                    <a:pt x="41" y="17"/>
                    <a:pt x="40" y="0"/>
                    <a:pt x="2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2" name="Freeform 176"/>
            <p:cNvSpPr>
              <a:spLocks noEditPoints="1"/>
            </p:cNvSpPr>
            <p:nvPr/>
          </p:nvSpPr>
          <p:spPr bwMode="auto">
            <a:xfrm>
              <a:off x="-721" y="1877"/>
              <a:ext cx="1426" cy="958"/>
            </a:xfrm>
            <a:custGeom>
              <a:avLst/>
              <a:gdLst>
                <a:gd name="T0" fmla="*/ 298 w 603"/>
                <a:gd name="T1" fmla="*/ 109 h 405"/>
                <a:gd name="T2" fmla="*/ 296 w 603"/>
                <a:gd name="T3" fmla="*/ 104 h 405"/>
                <a:gd name="T4" fmla="*/ 1 w 603"/>
                <a:gd name="T5" fmla="*/ 0 h 405"/>
                <a:gd name="T6" fmla="*/ 0 w 603"/>
                <a:gd name="T7" fmla="*/ 4 h 405"/>
                <a:gd name="T8" fmla="*/ 48 w 603"/>
                <a:gd name="T9" fmla="*/ 82 h 405"/>
                <a:gd name="T10" fmla="*/ 62 w 603"/>
                <a:gd name="T11" fmla="*/ 101 h 405"/>
                <a:gd name="T12" fmla="*/ 83 w 603"/>
                <a:gd name="T13" fmla="*/ 136 h 405"/>
                <a:gd name="T14" fmla="*/ 115 w 603"/>
                <a:gd name="T15" fmla="*/ 156 h 405"/>
                <a:gd name="T16" fmla="*/ 88 w 603"/>
                <a:gd name="T17" fmla="*/ 114 h 405"/>
                <a:gd name="T18" fmla="*/ 43 w 603"/>
                <a:gd name="T19" fmla="*/ 50 h 405"/>
                <a:gd name="T20" fmla="*/ 59 w 603"/>
                <a:gd name="T21" fmla="*/ 27 h 405"/>
                <a:gd name="T22" fmla="*/ 93 w 603"/>
                <a:gd name="T23" fmla="*/ 82 h 405"/>
                <a:gd name="T24" fmla="*/ 119 w 603"/>
                <a:gd name="T25" fmla="*/ 105 h 405"/>
                <a:gd name="T26" fmla="*/ 178 w 603"/>
                <a:gd name="T27" fmla="*/ 179 h 405"/>
                <a:gd name="T28" fmla="*/ 185 w 603"/>
                <a:gd name="T29" fmla="*/ 217 h 405"/>
                <a:gd name="T30" fmla="*/ 233 w 603"/>
                <a:gd name="T31" fmla="*/ 243 h 405"/>
                <a:gd name="T32" fmla="*/ 256 w 603"/>
                <a:gd name="T33" fmla="*/ 255 h 405"/>
                <a:gd name="T34" fmla="*/ 294 w 603"/>
                <a:gd name="T35" fmla="*/ 271 h 405"/>
                <a:gd name="T36" fmla="*/ 317 w 603"/>
                <a:gd name="T37" fmla="*/ 277 h 405"/>
                <a:gd name="T38" fmla="*/ 352 w 603"/>
                <a:gd name="T39" fmla="*/ 271 h 405"/>
                <a:gd name="T40" fmla="*/ 435 w 603"/>
                <a:gd name="T41" fmla="*/ 314 h 405"/>
                <a:gd name="T42" fmla="*/ 468 w 603"/>
                <a:gd name="T43" fmla="*/ 337 h 405"/>
                <a:gd name="T44" fmla="*/ 486 w 603"/>
                <a:gd name="T45" fmla="*/ 367 h 405"/>
                <a:gd name="T46" fmla="*/ 515 w 603"/>
                <a:gd name="T47" fmla="*/ 387 h 405"/>
                <a:gd name="T48" fmla="*/ 534 w 603"/>
                <a:gd name="T49" fmla="*/ 391 h 405"/>
                <a:gd name="T50" fmla="*/ 556 w 603"/>
                <a:gd name="T51" fmla="*/ 393 h 405"/>
                <a:gd name="T52" fmla="*/ 584 w 603"/>
                <a:gd name="T53" fmla="*/ 394 h 405"/>
                <a:gd name="T54" fmla="*/ 591 w 603"/>
                <a:gd name="T55" fmla="*/ 397 h 405"/>
                <a:gd name="T56" fmla="*/ 574 w 603"/>
                <a:gd name="T57" fmla="*/ 368 h 405"/>
                <a:gd name="T58" fmla="*/ 506 w 603"/>
                <a:gd name="T59" fmla="*/ 346 h 405"/>
                <a:gd name="T60" fmla="*/ 510 w 603"/>
                <a:gd name="T61" fmla="*/ 282 h 405"/>
                <a:gd name="T62" fmla="*/ 428 w 603"/>
                <a:gd name="T63" fmla="*/ 269 h 405"/>
                <a:gd name="T64" fmla="*/ 437 w 603"/>
                <a:gd name="T65" fmla="*/ 230 h 405"/>
                <a:gd name="T66" fmla="*/ 448 w 603"/>
                <a:gd name="T67" fmla="*/ 216 h 405"/>
                <a:gd name="T68" fmla="*/ 445 w 603"/>
                <a:gd name="T69" fmla="*/ 184 h 405"/>
                <a:gd name="T70" fmla="*/ 391 w 603"/>
                <a:gd name="T71" fmla="*/ 224 h 405"/>
                <a:gd name="T72" fmla="*/ 345 w 603"/>
                <a:gd name="T73" fmla="*/ 236 h 405"/>
                <a:gd name="T74" fmla="*/ 300 w 603"/>
                <a:gd name="T75" fmla="*/ 192 h 405"/>
                <a:gd name="T76" fmla="*/ 294 w 603"/>
                <a:gd name="T77" fmla="*/ 139 h 405"/>
                <a:gd name="T78" fmla="*/ 297 w 603"/>
                <a:gd name="T79" fmla="*/ 108 h 405"/>
                <a:gd name="T80" fmla="*/ 206 w 603"/>
                <a:gd name="T81" fmla="*/ 60 h 405"/>
                <a:gd name="T82" fmla="*/ 135 w 603"/>
                <a:gd name="T83" fmla="*/ 13 h 405"/>
                <a:gd name="T84" fmla="*/ 34 w 603"/>
                <a:gd name="T85" fmla="*/ 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3" h="405">
                  <a:moveTo>
                    <a:pt x="296" y="104"/>
                  </a:moveTo>
                  <a:cubicBezTo>
                    <a:pt x="297" y="108"/>
                    <a:pt x="297" y="108"/>
                    <a:pt x="297" y="108"/>
                  </a:cubicBezTo>
                  <a:cubicBezTo>
                    <a:pt x="298" y="108"/>
                    <a:pt x="298" y="109"/>
                    <a:pt x="298" y="109"/>
                  </a:cubicBezTo>
                  <a:cubicBezTo>
                    <a:pt x="298" y="107"/>
                    <a:pt x="297" y="106"/>
                    <a:pt x="296" y="104"/>
                  </a:cubicBezTo>
                  <a:moveTo>
                    <a:pt x="296" y="103"/>
                  </a:moveTo>
                  <a:cubicBezTo>
                    <a:pt x="296" y="104"/>
                    <a:pt x="296" y="104"/>
                    <a:pt x="296" y="104"/>
                  </a:cubicBezTo>
                  <a:cubicBezTo>
                    <a:pt x="296" y="103"/>
                    <a:pt x="296" y="103"/>
                    <a:pt x="296" y="103"/>
                  </a:cubicBezTo>
                  <a:moveTo>
                    <a:pt x="34" y="0"/>
                  </a:moveTo>
                  <a:cubicBezTo>
                    <a:pt x="1" y="0"/>
                    <a:pt x="1" y="0"/>
                    <a:pt x="1" y="0"/>
                  </a:cubicBezTo>
                  <a:cubicBezTo>
                    <a:pt x="1" y="0"/>
                    <a:pt x="1" y="0"/>
                    <a:pt x="1" y="0"/>
                  </a:cubicBezTo>
                  <a:cubicBezTo>
                    <a:pt x="0" y="0"/>
                    <a:pt x="0" y="0"/>
                    <a:pt x="0" y="0"/>
                  </a:cubicBezTo>
                  <a:cubicBezTo>
                    <a:pt x="0" y="4"/>
                    <a:pt x="0" y="4"/>
                    <a:pt x="0" y="4"/>
                  </a:cubicBezTo>
                  <a:cubicBezTo>
                    <a:pt x="4" y="16"/>
                    <a:pt x="9" y="19"/>
                    <a:pt x="13" y="29"/>
                  </a:cubicBezTo>
                  <a:cubicBezTo>
                    <a:pt x="17" y="35"/>
                    <a:pt x="16" y="50"/>
                    <a:pt x="22" y="54"/>
                  </a:cubicBezTo>
                  <a:cubicBezTo>
                    <a:pt x="32" y="60"/>
                    <a:pt x="40" y="71"/>
                    <a:pt x="48" y="82"/>
                  </a:cubicBezTo>
                  <a:cubicBezTo>
                    <a:pt x="51" y="86"/>
                    <a:pt x="47" y="87"/>
                    <a:pt x="43" y="87"/>
                  </a:cubicBezTo>
                  <a:cubicBezTo>
                    <a:pt x="41" y="87"/>
                    <a:pt x="39" y="87"/>
                    <a:pt x="38" y="87"/>
                  </a:cubicBezTo>
                  <a:cubicBezTo>
                    <a:pt x="43" y="95"/>
                    <a:pt x="55" y="93"/>
                    <a:pt x="62" y="101"/>
                  </a:cubicBezTo>
                  <a:cubicBezTo>
                    <a:pt x="67" y="106"/>
                    <a:pt x="71" y="112"/>
                    <a:pt x="77" y="118"/>
                  </a:cubicBezTo>
                  <a:cubicBezTo>
                    <a:pt x="77" y="131"/>
                    <a:pt x="77" y="131"/>
                    <a:pt x="77" y="131"/>
                  </a:cubicBezTo>
                  <a:cubicBezTo>
                    <a:pt x="79" y="134"/>
                    <a:pt x="79" y="134"/>
                    <a:pt x="83" y="136"/>
                  </a:cubicBezTo>
                  <a:cubicBezTo>
                    <a:pt x="88" y="140"/>
                    <a:pt x="93" y="152"/>
                    <a:pt x="103" y="152"/>
                  </a:cubicBezTo>
                  <a:cubicBezTo>
                    <a:pt x="103" y="154"/>
                    <a:pt x="111" y="164"/>
                    <a:pt x="112" y="164"/>
                  </a:cubicBezTo>
                  <a:cubicBezTo>
                    <a:pt x="113" y="164"/>
                    <a:pt x="115" y="158"/>
                    <a:pt x="115" y="156"/>
                  </a:cubicBezTo>
                  <a:cubicBezTo>
                    <a:pt x="115" y="152"/>
                    <a:pt x="111" y="146"/>
                    <a:pt x="107" y="146"/>
                  </a:cubicBezTo>
                  <a:cubicBezTo>
                    <a:pt x="106" y="146"/>
                    <a:pt x="105" y="146"/>
                    <a:pt x="105" y="147"/>
                  </a:cubicBezTo>
                  <a:cubicBezTo>
                    <a:pt x="95" y="140"/>
                    <a:pt x="92" y="127"/>
                    <a:pt x="88" y="114"/>
                  </a:cubicBezTo>
                  <a:cubicBezTo>
                    <a:pt x="84" y="103"/>
                    <a:pt x="74" y="97"/>
                    <a:pt x="70" y="85"/>
                  </a:cubicBezTo>
                  <a:cubicBezTo>
                    <a:pt x="67" y="76"/>
                    <a:pt x="66" y="71"/>
                    <a:pt x="59" y="63"/>
                  </a:cubicBezTo>
                  <a:cubicBezTo>
                    <a:pt x="53" y="58"/>
                    <a:pt x="47" y="58"/>
                    <a:pt x="43" y="50"/>
                  </a:cubicBezTo>
                  <a:cubicBezTo>
                    <a:pt x="39" y="41"/>
                    <a:pt x="33" y="34"/>
                    <a:pt x="33" y="23"/>
                  </a:cubicBezTo>
                  <a:cubicBezTo>
                    <a:pt x="33" y="22"/>
                    <a:pt x="33" y="18"/>
                    <a:pt x="34" y="16"/>
                  </a:cubicBezTo>
                  <a:cubicBezTo>
                    <a:pt x="41" y="23"/>
                    <a:pt x="50" y="23"/>
                    <a:pt x="59" y="27"/>
                  </a:cubicBezTo>
                  <a:cubicBezTo>
                    <a:pt x="63" y="29"/>
                    <a:pt x="62" y="41"/>
                    <a:pt x="67" y="45"/>
                  </a:cubicBezTo>
                  <a:cubicBezTo>
                    <a:pt x="71" y="50"/>
                    <a:pt x="70" y="59"/>
                    <a:pt x="75" y="64"/>
                  </a:cubicBezTo>
                  <a:cubicBezTo>
                    <a:pt x="80" y="70"/>
                    <a:pt x="86" y="75"/>
                    <a:pt x="93" y="82"/>
                  </a:cubicBezTo>
                  <a:cubicBezTo>
                    <a:pt x="93" y="82"/>
                    <a:pt x="94" y="81"/>
                    <a:pt x="94" y="81"/>
                  </a:cubicBezTo>
                  <a:cubicBezTo>
                    <a:pt x="95" y="81"/>
                    <a:pt x="96" y="82"/>
                    <a:pt x="98" y="82"/>
                  </a:cubicBezTo>
                  <a:cubicBezTo>
                    <a:pt x="98" y="95"/>
                    <a:pt x="115" y="96"/>
                    <a:pt x="119" y="105"/>
                  </a:cubicBezTo>
                  <a:cubicBezTo>
                    <a:pt x="122" y="111"/>
                    <a:pt x="118" y="117"/>
                    <a:pt x="123" y="121"/>
                  </a:cubicBezTo>
                  <a:cubicBezTo>
                    <a:pt x="128" y="126"/>
                    <a:pt x="136" y="128"/>
                    <a:pt x="142" y="133"/>
                  </a:cubicBezTo>
                  <a:cubicBezTo>
                    <a:pt x="153" y="145"/>
                    <a:pt x="171" y="160"/>
                    <a:pt x="178" y="179"/>
                  </a:cubicBezTo>
                  <a:cubicBezTo>
                    <a:pt x="179" y="183"/>
                    <a:pt x="183" y="185"/>
                    <a:pt x="183" y="192"/>
                  </a:cubicBezTo>
                  <a:cubicBezTo>
                    <a:pt x="183" y="197"/>
                    <a:pt x="178" y="201"/>
                    <a:pt x="178" y="206"/>
                  </a:cubicBezTo>
                  <a:cubicBezTo>
                    <a:pt x="178" y="211"/>
                    <a:pt x="181" y="217"/>
                    <a:pt x="185" y="217"/>
                  </a:cubicBezTo>
                  <a:cubicBezTo>
                    <a:pt x="187" y="224"/>
                    <a:pt x="203" y="227"/>
                    <a:pt x="210" y="234"/>
                  </a:cubicBezTo>
                  <a:cubicBezTo>
                    <a:pt x="211" y="235"/>
                    <a:pt x="212" y="236"/>
                    <a:pt x="216" y="237"/>
                  </a:cubicBezTo>
                  <a:cubicBezTo>
                    <a:pt x="222" y="241"/>
                    <a:pt x="226" y="240"/>
                    <a:pt x="233" y="243"/>
                  </a:cubicBezTo>
                  <a:cubicBezTo>
                    <a:pt x="240" y="246"/>
                    <a:pt x="242" y="253"/>
                    <a:pt x="249" y="255"/>
                  </a:cubicBezTo>
                  <a:cubicBezTo>
                    <a:pt x="251" y="255"/>
                    <a:pt x="252" y="255"/>
                    <a:pt x="253" y="255"/>
                  </a:cubicBezTo>
                  <a:cubicBezTo>
                    <a:pt x="254" y="255"/>
                    <a:pt x="255" y="255"/>
                    <a:pt x="256" y="255"/>
                  </a:cubicBezTo>
                  <a:cubicBezTo>
                    <a:pt x="257" y="255"/>
                    <a:pt x="258" y="255"/>
                    <a:pt x="260" y="255"/>
                  </a:cubicBezTo>
                  <a:cubicBezTo>
                    <a:pt x="261" y="255"/>
                    <a:pt x="263" y="255"/>
                    <a:pt x="265" y="256"/>
                  </a:cubicBezTo>
                  <a:cubicBezTo>
                    <a:pt x="270" y="259"/>
                    <a:pt x="288" y="271"/>
                    <a:pt x="294" y="271"/>
                  </a:cubicBezTo>
                  <a:cubicBezTo>
                    <a:pt x="296" y="271"/>
                    <a:pt x="298" y="271"/>
                    <a:pt x="300" y="271"/>
                  </a:cubicBezTo>
                  <a:cubicBezTo>
                    <a:pt x="302" y="271"/>
                    <a:pt x="304" y="271"/>
                    <a:pt x="306" y="272"/>
                  </a:cubicBezTo>
                  <a:cubicBezTo>
                    <a:pt x="308" y="273"/>
                    <a:pt x="313" y="277"/>
                    <a:pt x="317" y="277"/>
                  </a:cubicBezTo>
                  <a:cubicBezTo>
                    <a:pt x="326" y="277"/>
                    <a:pt x="327" y="266"/>
                    <a:pt x="337" y="266"/>
                  </a:cubicBezTo>
                  <a:cubicBezTo>
                    <a:pt x="341" y="266"/>
                    <a:pt x="344" y="268"/>
                    <a:pt x="349" y="271"/>
                  </a:cubicBezTo>
                  <a:cubicBezTo>
                    <a:pt x="352" y="271"/>
                    <a:pt x="352" y="271"/>
                    <a:pt x="352" y="271"/>
                  </a:cubicBezTo>
                  <a:cubicBezTo>
                    <a:pt x="366" y="278"/>
                    <a:pt x="368" y="290"/>
                    <a:pt x="385" y="298"/>
                  </a:cubicBezTo>
                  <a:cubicBezTo>
                    <a:pt x="395" y="303"/>
                    <a:pt x="402" y="300"/>
                    <a:pt x="413" y="305"/>
                  </a:cubicBezTo>
                  <a:cubicBezTo>
                    <a:pt x="419" y="308"/>
                    <a:pt x="425" y="314"/>
                    <a:pt x="435" y="314"/>
                  </a:cubicBezTo>
                  <a:cubicBezTo>
                    <a:pt x="438" y="314"/>
                    <a:pt x="441" y="311"/>
                    <a:pt x="445" y="311"/>
                  </a:cubicBezTo>
                  <a:cubicBezTo>
                    <a:pt x="446" y="311"/>
                    <a:pt x="447" y="311"/>
                    <a:pt x="448" y="311"/>
                  </a:cubicBezTo>
                  <a:cubicBezTo>
                    <a:pt x="451" y="324"/>
                    <a:pt x="460" y="329"/>
                    <a:pt x="468" y="337"/>
                  </a:cubicBezTo>
                  <a:cubicBezTo>
                    <a:pt x="471" y="340"/>
                    <a:pt x="474" y="341"/>
                    <a:pt x="475" y="346"/>
                  </a:cubicBezTo>
                  <a:cubicBezTo>
                    <a:pt x="478" y="354"/>
                    <a:pt x="473" y="362"/>
                    <a:pt x="481" y="367"/>
                  </a:cubicBezTo>
                  <a:cubicBezTo>
                    <a:pt x="486" y="367"/>
                    <a:pt x="486" y="367"/>
                    <a:pt x="486" y="367"/>
                  </a:cubicBezTo>
                  <a:cubicBezTo>
                    <a:pt x="485" y="366"/>
                    <a:pt x="485" y="364"/>
                    <a:pt x="486" y="362"/>
                  </a:cubicBezTo>
                  <a:cubicBezTo>
                    <a:pt x="486" y="362"/>
                    <a:pt x="504" y="373"/>
                    <a:pt x="506" y="376"/>
                  </a:cubicBezTo>
                  <a:cubicBezTo>
                    <a:pt x="508" y="381"/>
                    <a:pt x="508" y="386"/>
                    <a:pt x="515" y="387"/>
                  </a:cubicBezTo>
                  <a:cubicBezTo>
                    <a:pt x="515" y="388"/>
                    <a:pt x="517" y="391"/>
                    <a:pt x="518" y="391"/>
                  </a:cubicBezTo>
                  <a:cubicBezTo>
                    <a:pt x="520" y="391"/>
                    <a:pt x="525" y="389"/>
                    <a:pt x="528" y="389"/>
                  </a:cubicBezTo>
                  <a:cubicBezTo>
                    <a:pt x="531" y="389"/>
                    <a:pt x="533" y="390"/>
                    <a:pt x="534" y="391"/>
                  </a:cubicBezTo>
                  <a:cubicBezTo>
                    <a:pt x="538" y="395"/>
                    <a:pt x="543" y="405"/>
                    <a:pt x="552" y="405"/>
                  </a:cubicBezTo>
                  <a:cubicBezTo>
                    <a:pt x="556" y="405"/>
                    <a:pt x="559" y="403"/>
                    <a:pt x="560" y="397"/>
                  </a:cubicBezTo>
                  <a:cubicBezTo>
                    <a:pt x="559" y="397"/>
                    <a:pt x="556" y="395"/>
                    <a:pt x="556" y="393"/>
                  </a:cubicBezTo>
                  <a:cubicBezTo>
                    <a:pt x="556" y="389"/>
                    <a:pt x="570" y="379"/>
                    <a:pt x="574" y="379"/>
                  </a:cubicBezTo>
                  <a:cubicBezTo>
                    <a:pt x="580" y="379"/>
                    <a:pt x="581" y="386"/>
                    <a:pt x="587" y="388"/>
                  </a:cubicBezTo>
                  <a:cubicBezTo>
                    <a:pt x="586" y="391"/>
                    <a:pt x="584" y="392"/>
                    <a:pt x="584" y="394"/>
                  </a:cubicBezTo>
                  <a:cubicBezTo>
                    <a:pt x="584" y="395"/>
                    <a:pt x="589" y="397"/>
                    <a:pt x="590" y="398"/>
                  </a:cubicBezTo>
                  <a:cubicBezTo>
                    <a:pt x="590" y="398"/>
                    <a:pt x="590" y="398"/>
                    <a:pt x="590" y="398"/>
                  </a:cubicBezTo>
                  <a:cubicBezTo>
                    <a:pt x="590" y="398"/>
                    <a:pt x="591" y="398"/>
                    <a:pt x="591" y="397"/>
                  </a:cubicBezTo>
                  <a:cubicBezTo>
                    <a:pt x="593" y="396"/>
                    <a:pt x="597" y="392"/>
                    <a:pt x="600" y="389"/>
                  </a:cubicBezTo>
                  <a:cubicBezTo>
                    <a:pt x="602" y="387"/>
                    <a:pt x="603" y="386"/>
                    <a:pt x="603" y="385"/>
                  </a:cubicBezTo>
                  <a:cubicBezTo>
                    <a:pt x="595" y="379"/>
                    <a:pt x="588" y="368"/>
                    <a:pt x="574" y="368"/>
                  </a:cubicBezTo>
                  <a:cubicBezTo>
                    <a:pt x="561" y="368"/>
                    <a:pt x="554" y="379"/>
                    <a:pt x="540" y="379"/>
                  </a:cubicBezTo>
                  <a:cubicBezTo>
                    <a:pt x="531" y="379"/>
                    <a:pt x="531" y="369"/>
                    <a:pt x="525" y="366"/>
                  </a:cubicBezTo>
                  <a:cubicBezTo>
                    <a:pt x="517" y="362"/>
                    <a:pt x="506" y="357"/>
                    <a:pt x="506" y="346"/>
                  </a:cubicBezTo>
                  <a:cubicBezTo>
                    <a:pt x="506" y="337"/>
                    <a:pt x="506" y="326"/>
                    <a:pt x="506" y="313"/>
                  </a:cubicBezTo>
                  <a:cubicBezTo>
                    <a:pt x="509" y="308"/>
                    <a:pt x="510" y="295"/>
                    <a:pt x="510" y="290"/>
                  </a:cubicBezTo>
                  <a:cubicBezTo>
                    <a:pt x="510" y="288"/>
                    <a:pt x="510" y="285"/>
                    <a:pt x="510" y="282"/>
                  </a:cubicBezTo>
                  <a:cubicBezTo>
                    <a:pt x="500" y="280"/>
                    <a:pt x="497" y="271"/>
                    <a:pt x="484" y="271"/>
                  </a:cubicBezTo>
                  <a:cubicBezTo>
                    <a:pt x="466" y="271"/>
                    <a:pt x="452" y="274"/>
                    <a:pt x="434" y="274"/>
                  </a:cubicBezTo>
                  <a:cubicBezTo>
                    <a:pt x="431" y="274"/>
                    <a:pt x="428" y="272"/>
                    <a:pt x="428" y="269"/>
                  </a:cubicBezTo>
                  <a:cubicBezTo>
                    <a:pt x="428" y="268"/>
                    <a:pt x="428" y="267"/>
                    <a:pt x="428" y="266"/>
                  </a:cubicBezTo>
                  <a:cubicBezTo>
                    <a:pt x="431" y="263"/>
                    <a:pt x="437" y="261"/>
                    <a:pt x="437" y="255"/>
                  </a:cubicBezTo>
                  <a:cubicBezTo>
                    <a:pt x="437" y="248"/>
                    <a:pt x="437" y="236"/>
                    <a:pt x="437" y="230"/>
                  </a:cubicBezTo>
                  <a:cubicBezTo>
                    <a:pt x="439" y="230"/>
                    <a:pt x="440" y="230"/>
                    <a:pt x="442" y="230"/>
                  </a:cubicBezTo>
                  <a:cubicBezTo>
                    <a:pt x="442" y="231"/>
                    <a:pt x="442" y="233"/>
                    <a:pt x="442" y="234"/>
                  </a:cubicBezTo>
                  <a:cubicBezTo>
                    <a:pt x="445" y="228"/>
                    <a:pt x="448" y="225"/>
                    <a:pt x="448" y="216"/>
                  </a:cubicBezTo>
                  <a:cubicBezTo>
                    <a:pt x="448" y="206"/>
                    <a:pt x="457" y="197"/>
                    <a:pt x="457" y="189"/>
                  </a:cubicBezTo>
                  <a:cubicBezTo>
                    <a:pt x="457" y="188"/>
                    <a:pt x="457" y="186"/>
                    <a:pt x="457" y="185"/>
                  </a:cubicBezTo>
                  <a:cubicBezTo>
                    <a:pt x="454" y="185"/>
                    <a:pt x="447" y="184"/>
                    <a:pt x="445" y="184"/>
                  </a:cubicBezTo>
                  <a:cubicBezTo>
                    <a:pt x="443" y="183"/>
                    <a:pt x="439" y="182"/>
                    <a:pt x="434" y="182"/>
                  </a:cubicBezTo>
                  <a:cubicBezTo>
                    <a:pt x="420" y="182"/>
                    <a:pt x="402" y="187"/>
                    <a:pt x="402" y="203"/>
                  </a:cubicBezTo>
                  <a:cubicBezTo>
                    <a:pt x="402" y="211"/>
                    <a:pt x="393" y="217"/>
                    <a:pt x="391" y="224"/>
                  </a:cubicBezTo>
                  <a:cubicBezTo>
                    <a:pt x="391" y="226"/>
                    <a:pt x="388" y="232"/>
                    <a:pt x="384" y="232"/>
                  </a:cubicBezTo>
                  <a:cubicBezTo>
                    <a:pt x="382" y="232"/>
                    <a:pt x="380" y="229"/>
                    <a:pt x="374" y="229"/>
                  </a:cubicBezTo>
                  <a:cubicBezTo>
                    <a:pt x="363" y="229"/>
                    <a:pt x="355" y="236"/>
                    <a:pt x="345" y="236"/>
                  </a:cubicBezTo>
                  <a:cubicBezTo>
                    <a:pt x="341" y="236"/>
                    <a:pt x="341" y="232"/>
                    <a:pt x="336" y="230"/>
                  </a:cubicBezTo>
                  <a:cubicBezTo>
                    <a:pt x="322" y="226"/>
                    <a:pt x="322" y="217"/>
                    <a:pt x="313" y="207"/>
                  </a:cubicBezTo>
                  <a:cubicBezTo>
                    <a:pt x="309" y="204"/>
                    <a:pt x="302" y="196"/>
                    <a:pt x="300" y="192"/>
                  </a:cubicBezTo>
                  <a:cubicBezTo>
                    <a:pt x="298" y="187"/>
                    <a:pt x="301" y="184"/>
                    <a:pt x="298" y="179"/>
                  </a:cubicBezTo>
                  <a:cubicBezTo>
                    <a:pt x="297" y="177"/>
                    <a:pt x="293" y="173"/>
                    <a:pt x="294" y="169"/>
                  </a:cubicBezTo>
                  <a:cubicBezTo>
                    <a:pt x="294" y="139"/>
                    <a:pt x="294" y="139"/>
                    <a:pt x="294" y="139"/>
                  </a:cubicBezTo>
                  <a:cubicBezTo>
                    <a:pt x="296" y="131"/>
                    <a:pt x="300" y="128"/>
                    <a:pt x="300" y="118"/>
                  </a:cubicBezTo>
                  <a:cubicBezTo>
                    <a:pt x="300" y="115"/>
                    <a:pt x="298" y="113"/>
                    <a:pt x="297" y="110"/>
                  </a:cubicBezTo>
                  <a:cubicBezTo>
                    <a:pt x="297" y="108"/>
                    <a:pt x="297" y="108"/>
                    <a:pt x="297" y="108"/>
                  </a:cubicBezTo>
                  <a:cubicBezTo>
                    <a:pt x="288" y="107"/>
                    <a:pt x="276" y="105"/>
                    <a:pt x="272" y="101"/>
                  </a:cubicBezTo>
                  <a:cubicBezTo>
                    <a:pt x="255" y="84"/>
                    <a:pt x="256" y="45"/>
                    <a:pt x="225" y="45"/>
                  </a:cubicBezTo>
                  <a:cubicBezTo>
                    <a:pt x="213" y="45"/>
                    <a:pt x="216" y="60"/>
                    <a:pt x="206" y="60"/>
                  </a:cubicBezTo>
                  <a:cubicBezTo>
                    <a:pt x="195" y="60"/>
                    <a:pt x="187" y="42"/>
                    <a:pt x="182" y="35"/>
                  </a:cubicBezTo>
                  <a:cubicBezTo>
                    <a:pt x="173" y="19"/>
                    <a:pt x="163" y="17"/>
                    <a:pt x="145" y="13"/>
                  </a:cubicBezTo>
                  <a:cubicBezTo>
                    <a:pt x="135" y="13"/>
                    <a:pt x="135" y="13"/>
                    <a:pt x="135" y="13"/>
                  </a:cubicBezTo>
                  <a:cubicBezTo>
                    <a:pt x="135" y="19"/>
                    <a:pt x="135" y="19"/>
                    <a:pt x="135" y="19"/>
                  </a:cubicBezTo>
                  <a:cubicBezTo>
                    <a:pt x="91" y="19"/>
                    <a:pt x="91" y="19"/>
                    <a:pt x="91" y="19"/>
                  </a:cubicBez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3" name="Freeform 177"/>
            <p:cNvSpPr>
              <a:spLocks/>
            </p:cNvSpPr>
            <p:nvPr/>
          </p:nvSpPr>
          <p:spPr bwMode="auto">
            <a:xfrm>
              <a:off x="532" y="986"/>
              <a:ext cx="43" cy="21"/>
            </a:xfrm>
            <a:custGeom>
              <a:avLst/>
              <a:gdLst>
                <a:gd name="T0" fmla="*/ 0 w 18"/>
                <a:gd name="T1" fmla="*/ 0 h 9"/>
                <a:gd name="T2" fmla="*/ 0 w 18"/>
                <a:gd name="T3" fmla="*/ 4 h 9"/>
                <a:gd name="T4" fmla="*/ 15 w 18"/>
                <a:gd name="T5" fmla="*/ 9 h 9"/>
                <a:gd name="T6" fmla="*/ 17 w 18"/>
                <a:gd name="T7" fmla="*/ 9 h 9"/>
                <a:gd name="T8" fmla="*/ 18 w 18"/>
                <a:gd name="T9" fmla="*/ 9 h 9"/>
                <a:gd name="T10" fmla="*/ 0 w 18"/>
                <a:gd name="T11" fmla="*/ 0 h 9"/>
              </a:gdLst>
              <a:ahLst/>
              <a:cxnLst>
                <a:cxn ang="0">
                  <a:pos x="T0" y="T1"/>
                </a:cxn>
                <a:cxn ang="0">
                  <a:pos x="T2" y="T3"/>
                </a:cxn>
                <a:cxn ang="0">
                  <a:pos x="T4" y="T5"/>
                </a:cxn>
                <a:cxn ang="0">
                  <a:pos x="T6" y="T7"/>
                </a:cxn>
                <a:cxn ang="0">
                  <a:pos x="T8" y="T9"/>
                </a:cxn>
                <a:cxn ang="0">
                  <a:pos x="T10" y="T11"/>
                </a:cxn>
              </a:cxnLst>
              <a:rect l="0" t="0" r="r" b="b"/>
              <a:pathLst>
                <a:path w="18" h="9">
                  <a:moveTo>
                    <a:pt x="0" y="0"/>
                  </a:moveTo>
                  <a:cubicBezTo>
                    <a:pt x="0" y="1"/>
                    <a:pt x="0" y="3"/>
                    <a:pt x="0" y="4"/>
                  </a:cubicBezTo>
                  <a:cubicBezTo>
                    <a:pt x="3" y="7"/>
                    <a:pt x="10" y="9"/>
                    <a:pt x="15" y="9"/>
                  </a:cubicBezTo>
                  <a:cubicBezTo>
                    <a:pt x="15" y="9"/>
                    <a:pt x="16" y="9"/>
                    <a:pt x="17" y="9"/>
                  </a:cubicBezTo>
                  <a:cubicBezTo>
                    <a:pt x="17" y="9"/>
                    <a:pt x="18" y="9"/>
                    <a:pt x="18" y="9"/>
                  </a:cubicBezTo>
                  <a:cubicBezTo>
                    <a:pt x="18" y="1"/>
                    <a:pt x="9"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4" name="Freeform 178"/>
            <p:cNvSpPr>
              <a:spLocks/>
            </p:cNvSpPr>
            <p:nvPr/>
          </p:nvSpPr>
          <p:spPr bwMode="auto">
            <a:xfrm>
              <a:off x="-1118" y="1104"/>
              <a:ext cx="168" cy="109"/>
            </a:xfrm>
            <a:custGeom>
              <a:avLst/>
              <a:gdLst>
                <a:gd name="T0" fmla="*/ 8 w 71"/>
                <a:gd name="T1" fmla="*/ 0 h 46"/>
                <a:gd name="T2" fmla="*/ 0 w 71"/>
                <a:gd name="T3" fmla="*/ 3 h 46"/>
                <a:gd name="T4" fmla="*/ 2 w 71"/>
                <a:gd name="T5" fmla="*/ 3 h 46"/>
                <a:gd name="T6" fmla="*/ 10 w 71"/>
                <a:gd name="T7" fmla="*/ 5 h 46"/>
                <a:gd name="T8" fmla="*/ 5 w 71"/>
                <a:gd name="T9" fmla="*/ 10 h 46"/>
                <a:gd name="T10" fmla="*/ 32 w 71"/>
                <a:gd name="T11" fmla="*/ 21 h 46"/>
                <a:gd name="T12" fmla="*/ 27 w 71"/>
                <a:gd name="T13" fmla="*/ 26 h 46"/>
                <a:gd name="T14" fmla="*/ 66 w 71"/>
                <a:gd name="T15" fmla="*/ 46 h 46"/>
                <a:gd name="T16" fmla="*/ 71 w 71"/>
                <a:gd name="T17" fmla="*/ 46 h 46"/>
                <a:gd name="T18" fmla="*/ 71 w 71"/>
                <a:gd name="T19" fmla="*/ 41 h 46"/>
                <a:gd name="T20" fmla="*/ 22 w 71"/>
                <a:gd name="T21" fmla="*/ 7 h 46"/>
                <a:gd name="T22" fmla="*/ 8 w 71"/>
                <a:gd name="T2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46">
                  <a:moveTo>
                    <a:pt x="8" y="0"/>
                  </a:moveTo>
                  <a:cubicBezTo>
                    <a:pt x="5" y="0"/>
                    <a:pt x="2" y="2"/>
                    <a:pt x="0" y="3"/>
                  </a:cubicBezTo>
                  <a:cubicBezTo>
                    <a:pt x="2" y="3"/>
                    <a:pt x="2" y="3"/>
                    <a:pt x="2" y="3"/>
                  </a:cubicBezTo>
                  <a:cubicBezTo>
                    <a:pt x="2" y="3"/>
                    <a:pt x="8" y="4"/>
                    <a:pt x="10" y="5"/>
                  </a:cubicBezTo>
                  <a:cubicBezTo>
                    <a:pt x="10" y="6"/>
                    <a:pt x="8" y="9"/>
                    <a:pt x="5" y="10"/>
                  </a:cubicBezTo>
                  <a:cubicBezTo>
                    <a:pt x="7" y="16"/>
                    <a:pt x="22" y="21"/>
                    <a:pt x="32" y="21"/>
                  </a:cubicBezTo>
                  <a:cubicBezTo>
                    <a:pt x="31" y="23"/>
                    <a:pt x="28" y="23"/>
                    <a:pt x="27" y="26"/>
                  </a:cubicBezTo>
                  <a:cubicBezTo>
                    <a:pt x="36" y="32"/>
                    <a:pt x="54" y="46"/>
                    <a:pt x="66" y="46"/>
                  </a:cubicBezTo>
                  <a:cubicBezTo>
                    <a:pt x="68" y="46"/>
                    <a:pt x="69" y="46"/>
                    <a:pt x="71" y="46"/>
                  </a:cubicBezTo>
                  <a:cubicBezTo>
                    <a:pt x="71" y="41"/>
                    <a:pt x="71" y="41"/>
                    <a:pt x="71" y="41"/>
                  </a:cubicBezTo>
                  <a:cubicBezTo>
                    <a:pt x="57" y="28"/>
                    <a:pt x="45" y="15"/>
                    <a:pt x="22" y="7"/>
                  </a:cubicBezTo>
                  <a:cubicBezTo>
                    <a:pt x="18" y="6"/>
                    <a:pt x="13"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5" name="Freeform 179"/>
            <p:cNvSpPr>
              <a:spLocks/>
            </p:cNvSpPr>
            <p:nvPr/>
          </p:nvSpPr>
          <p:spPr bwMode="auto">
            <a:xfrm>
              <a:off x="-1283" y="948"/>
              <a:ext cx="59" cy="85"/>
            </a:xfrm>
            <a:custGeom>
              <a:avLst/>
              <a:gdLst>
                <a:gd name="T0" fmla="*/ 0 w 25"/>
                <a:gd name="T1" fmla="*/ 0 h 36"/>
                <a:gd name="T2" fmla="*/ 0 w 25"/>
                <a:gd name="T3" fmla="*/ 4 h 36"/>
                <a:gd name="T4" fmla="*/ 6 w 25"/>
                <a:gd name="T5" fmla="*/ 13 h 36"/>
                <a:gd name="T6" fmla="*/ 14 w 25"/>
                <a:gd name="T7" fmla="*/ 20 h 36"/>
                <a:gd name="T8" fmla="*/ 12 w 25"/>
                <a:gd name="T9" fmla="*/ 26 h 36"/>
                <a:gd name="T10" fmla="*/ 20 w 25"/>
                <a:gd name="T11" fmla="*/ 36 h 36"/>
                <a:gd name="T12" fmla="*/ 15 w 25"/>
                <a:gd name="T13" fmla="*/ 26 h 36"/>
                <a:gd name="T14" fmla="*/ 18 w 25"/>
                <a:gd name="T15" fmla="*/ 21 h 36"/>
                <a:gd name="T16" fmla="*/ 15 w 25"/>
                <a:gd name="T17" fmla="*/ 14 h 36"/>
                <a:gd name="T18" fmla="*/ 15 w 25"/>
                <a:gd name="T19" fmla="*/ 3 h 36"/>
                <a:gd name="T20" fmla="*/ 8 w 25"/>
                <a:gd name="T21" fmla="*/ 10 h 36"/>
                <a:gd name="T22" fmla="*/ 12 w 25"/>
                <a:gd name="T23" fmla="*/ 3 h 36"/>
                <a:gd name="T24" fmla="*/ 0 w 25"/>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36">
                  <a:moveTo>
                    <a:pt x="0" y="0"/>
                  </a:moveTo>
                  <a:cubicBezTo>
                    <a:pt x="0" y="4"/>
                    <a:pt x="0" y="4"/>
                    <a:pt x="0" y="4"/>
                  </a:cubicBezTo>
                  <a:cubicBezTo>
                    <a:pt x="2" y="7"/>
                    <a:pt x="4" y="13"/>
                    <a:pt x="6" y="13"/>
                  </a:cubicBezTo>
                  <a:cubicBezTo>
                    <a:pt x="9" y="13"/>
                    <a:pt x="10" y="19"/>
                    <a:pt x="14" y="20"/>
                  </a:cubicBezTo>
                  <a:cubicBezTo>
                    <a:pt x="14" y="21"/>
                    <a:pt x="12" y="23"/>
                    <a:pt x="12" y="26"/>
                  </a:cubicBezTo>
                  <a:cubicBezTo>
                    <a:pt x="12" y="30"/>
                    <a:pt x="15" y="36"/>
                    <a:pt x="20" y="36"/>
                  </a:cubicBezTo>
                  <a:cubicBezTo>
                    <a:pt x="25" y="36"/>
                    <a:pt x="15" y="28"/>
                    <a:pt x="15" y="26"/>
                  </a:cubicBezTo>
                  <a:cubicBezTo>
                    <a:pt x="15" y="24"/>
                    <a:pt x="18" y="23"/>
                    <a:pt x="18" y="21"/>
                  </a:cubicBezTo>
                  <a:cubicBezTo>
                    <a:pt x="18" y="18"/>
                    <a:pt x="15" y="17"/>
                    <a:pt x="15" y="14"/>
                  </a:cubicBezTo>
                  <a:cubicBezTo>
                    <a:pt x="15" y="9"/>
                    <a:pt x="16" y="6"/>
                    <a:pt x="15" y="3"/>
                  </a:cubicBezTo>
                  <a:cubicBezTo>
                    <a:pt x="14" y="5"/>
                    <a:pt x="12" y="10"/>
                    <a:pt x="8" y="10"/>
                  </a:cubicBezTo>
                  <a:cubicBezTo>
                    <a:pt x="5" y="10"/>
                    <a:pt x="12" y="4"/>
                    <a:pt x="12" y="3"/>
                  </a:cubicBezTo>
                  <a:cubicBezTo>
                    <a:pt x="7" y="3"/>
                    <a:pt x="4"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6" name="Freeform 180"/>
            <p:cNvSpPr>
              <a:spLocks/>
            </p:cNvSpPr>
            <p:nvPr/>
          </p:nvSpPr>
          <p:spPr bwMode="auto">
            <a:xfrm>
              <a:off x="-2047" y="759"/>
              <a:ext cx="76" cy="49"/>
            </a:xfrm>
            <a:custGeom>
              <a:avLst/>
              <a:gdLst>
                <a:gd name="T0" fmla="*/ 32 w 32"/>
                <a:gd name="T1" fmla="*/ 0 h 21"/>
                <a:gd name="T2" fmla="*/ 25 w 32"/>
                <a:gd name="T3" fmla="*/ 0 h 21"/>
                <a:gd name="T4" fmla="*/ 0 w 32"/>
                <a:gd name="T5" fmla="*/ 8 h 21"/>
                <a:gd name="T6" fmla="*/ 0 w 32"/>
                <a:gd name="T7" fmla="*/ 14 h 21"/>
                <a:gd name="T8" fmla="*/ 11 w 32"/>
                <a:gd name="T9" fmla="*/ 21 h 21"/>
                <a:gd name="T10" fmla="*/ 32 w 32"/>
                <a:gd name="T11" fmla="*/ 6 h 21"/>
                <a:gd name="T12" fmla="*/ 32 w 3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2" h="21">
                  <a:moveTo>
                    <a:pt x="32" y="0"/>
                  </a:moveTo>
                  <a:cubicBezTo>
                    <a:pt x="29" y="0"/>
                    <a:pt x="29" y="0"/>
                    <a:pt x="25" y="0"/>
                  </a:cubicBezTo>
                  <a:cubicBezTo>
                    <a:pt x="16" y="0"/>
                    <a:pt x="9" y="5"/>
                    <a:pt x="0" y="8"/>
                  </a:cubicBezTo>
                  <a:cubicBezTo>
                    <a:pt x="0" y="14"/>
                    <a:pt x="0" y="14"/>
                    <a:pt x="0" y="14"/>
                  </a:cubicBezTo>
                  <a:cubicBezTo>
                    <a:pt x="4" y="17"/>
                    <a:pt x="6" y="17"/>
                    <a:pt x="11" y="21"/>
                  </a:cubicBezTo>
                  <a:cubicBezTo>
                    <a:pt x="19" y="15"/>
                    <a:pt x="22" y="11"/>
                    <a:pt x="32" y="6"/>
                  </a:cubicBezTo>
                  <a:cubicBezTo>
                    <a:pt x="32" y="0"/>
                    <a:pt x="32"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7" name="Freeform 181"/>
            <p:cNvSpPr>
              <a:spLocks/>
            </p:cNvSpPr>
            <p:nvPr/>
          </p:nvSpPr>
          <p:spPr bwMode="auto">
            <a:xfrm>
              <a:off x="3881" y="1648"/>
              <a:ext cx="97" cy="59"/>
            </a:xfrm>
            <a:custGeom>
              <a:avLst/>
              <a:gdLst>
                <a:gd name="T0" fmla="*/ 38 w 41"/>
                <a:gd name="T1" fmla="*/ 0 h 25"/>
                <a:gd name="T2" fmla="*/ 23 w 41"/>
                <a:gd name="T3" fmla="*/ 4 h 25"/>
                <a:gd name="T4" fmla="*/ 8 w 41"/>
                <a:gd name="T5" fmla="*/ 0 h 25"/>
                <a:gd name="T6" fmla="*/ 0 w 41"/>
                <a:gd name="T7" fmla="*/ 2 h 25"/>
                <a:gd name="T8" fmla="*/ 0 w 41"/>
                <a:gd name="T9" fmla="*/ 6 h 25"/>
                <a:gd name="T10" fmla="*/ 7 w 41"/>
                <a:gd name="T11" fmla="*/ 9 h 25"/>
                <a:gd name="T12" fmla="*/ 31 w 41"/>
                <a:gd name="T13" fmla="*/ 22 h 25"/>
                <a:gd name="T14" fmla="*/ 36 w 41"/>
                <a:gd name="T15" fmla="*/ 25 h 25"/>
                <a:gd name="T16" fmla="*/ 39 w 41"/>
                <a:gd name="T17" fmla="*/ 21 h 25"/>
                <a:gd name="T18" fmla="*/ 36 w 41"/>
                <a:gd name="T19" fmla="*/ 12 h 25"/>
                <a:gd name="T20" fmla="*/ 39 w 41"/>
                <a:gd name="T21" fmla="*/ 7 h 25"/>
                <a:gd name="T22" fmla="*/ 41 w 41"/>
                <a:gd name="T23" fmla="*/ 0 h 25"/>
                <a:gd name="T24" fmla="*/ 38 w 41"/>
                <a:gd name="T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25">
                  <a:moveTo>
                    <a:pt x="38" y="0"/>
                  </a:moveTo>
                  <a:cubicBezTo>
                    <a:pt x="32" y="0"/>
                    <a:pt x="29" y="4"/>
                    <a:pt x="23" y="4"/>
                  </a:cubicBezTo>
                  <a:cubicBezTo>
                    <a:pt x="18" y="4"/>
                    <a:pt x="14" y="0"/>
                    <a:pt x="8" y="0"/>
                  </a:cubicBezTo>
                  <a:cubicBezTo>
                    <a:pt x="5" y="0"/>
                    <a:pt x="3" y="1"/>
                    <a:pt x="0" y="2"/>
                  </a:cubicBezTo>
                  <a:cubicBezTo>
                    <a:pt x="0" y="6"/>
                    <a:pt x="0" y="6"/>
                    <a:pt x="0" y="6"/>
                  </a:cubicBezTo>
                  <a:cubicBezTo>
                    <a:pt x="1" y="9"/>
                    <a:pt x="6" y="8"/>
                    <a:pt x="7" y="9"/>
                  </a:cubicBezTo>
                  <a:cubicBezTo>
                    <a:pt x="16" y="11"/>
                    <a:pt x="22" y="20"/>
                    <a:pt x="31" y="22"/>
                  </a:cubicBezTo>
                  <a:cubicBezTo>
                    <a:pt x="31" y="24"/>
                    <a:pt x="34" y="25"/>
                    <a:pt x="36" y="25"/>
                  </a:cubicBezTo>
                  <a:cubicBezTo>
                    <a:pt x="37" y="25"/>
                    <a:pt x="39" y="22"/>
                    <a:pt x="39" y="21"/>
                  </a:cubicBezTo>
                  <a:cubicBezTo>
                    <a:pt x="39" y="17"/>
                    <a:pt x="36" y="16"/>
                    <a:pt x="36" y="12"/>
                  </a:cubicBezTo>
                  <a:cubicBezTo>
                    <a:pt x="36" y="10"/>
                    <a:pt x="39" y="7"/>
                    <a:pt x="39" y="7"/>
                  </a:cubicBezTo>
                  <a:cubicBezTo>
                    <a:pt x="41" y="0"/>
                    <a:pt x="41" y="0"/>
                    <a:pt x="41" y="0"/>
                  </a:cubicBezTo>
                  <a:cubicBezTo>
                    <a:pt x="40" y="0"/>
                    <a:pt x="39" y="0"/>
                    <a:pt x="3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8" name="Freeform 182"/>
            <p:cNvSpPr>
              <a:spLocks/>
            </p:cNvSpPr>
            <p:nvPr/>
          </p:nvSpPr>
          <p:spPr bwMode="auto">
            <a:xfrm>
              <a:off x="3744" y="1447"/>
              <a:ext cx="33" cy="64"/>
            </a:xfrm>
            <a:custGeom>
              <a:avLst/>
              <a:gdLst>
                <a:gd name="T0" fmla="*/ 12 w 14"/>
                <a:gd name="T1" fmla="*/ 0 h 27"/>
                <a:gd name="T2" fmla="*/ 4 w 14"/>
                <a:gd name="T3" fmla="*/ 5 h 27"/>
                <a:gd name="T4" fmla="*/ 0 w 14"/>
                <a:gd name="T5" fmla="*/ 6 h 27"/>
                <a:gd name="T6" fmla="*/ 10 w 14"/>
                <a:gd name="T7" fmla="*/ 27 h 27"/>
                <a:gd name="T8" fmla="*/ 14 w 14"/>
                <a:gd name="T9" fmla="*/ 6 h 27"/>
                <a:gd name="T10" fmla="*/ 12 w 14"/>
                <a:gd name="T11" fmla="*/ 0 h 27"/>
              </a:gdLst>
              <a:ahLst/>
              <a:cxnLst>
                <a:cxn ang="0">
                  <a:pos x="T0" y="T1"/>
                </a:cxn>
                <a:cxn ang="0">
                  <a:pos x="T2" y="T3"/>
                </a:cxn>
                <a:cxn ang="0">
                  <a:pos x="T4" y="T5"/>
                </a:cxn>
                <a:cxn ang="0">
                  <a:pos x="T6" y="T7"/>
                </a:cxn>
                <a:cxn ang="0">
                  <a:pos x="T8" y="T9"/>
                </a:cxn>
                <a:cxn ang="0">
                  <a:pos x="T10" y="T11"/>
                </a:cxn>
              </a:cxnLst>
              <a:rect l="0" t="0" r="r" b="b"/>
              <a:pathLst>
                <a:path w="14" h="27">
                  <a:moveTo>
                    <a:pt x="12" y="0"/>
                  </a:moveTo>
                  <a:cubicBezTo>
                    <a:pt x="10" y="0"/>
                    <a:pt x="8" y="5"/>
                    <a:pt x="4" y="5"/>
                  </a:cubicBezTo>
                  <a:cubicBezTo>
                    <a:pt x="3" y="5"/>
                    <a:pt x="1" y="6"/>
                    <a:pt x="0" y="6"/>
                  </a:cubicBezTo>
                  <a:cubicBezTo>
                    <a:pt x="3" y="10"/>
                    <a:pt x="4" y="26"/>
                    <a:pt x="10" y="27"/>
                  </a:cubicBezTo>
                  <a:cubicBezTo>
                    <a:pt x="11" y="23"/>
                    <a:pt x="13" y="12"/>
                    <a:pt x="14" y="6"/>
                  </a:cubicBezTo>
                  <a:cubicBezTo>
                    <a:pt x="13" y="5"/>
                    <a:pt x="12" y="2"/>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09" name="Freeform 183"/>
            <p:cNvSpPr>
              <a:spLocks/>
            </p:cNvSpPr>
            <p:nvPr/>
          </p:nvSpPr>
          <p:spPr bwMode="auto">
            <a:xfrm>
              <a:off x="3735" y="1518"/>
              <a:ext cx="54" cy="95"/>
            </a:xfrm>
            <a:custGeom>
              <a:avLst/>
              <a:gdLst>
                <a:gd name="T0" fmla="*/ 12 w 23"/>
                <a:gd name="T1" fmla="*/ 0 h 40"/>
                <a:gd name="T2" fmla="*/ 0 w 23"/>
                <a:gd name="T3" fmla="*/ 7 h 40"/>
                <a:gd name="T4" fmla="*/ 6 w 23"/>
                <a:gd name="T5" fmla="*/ 18 h 40"/>
                <a:gd name="T6" fmla="*/ 3 w 23"/>
                <a:gd name="T7" fmla="*/ 29 h 40"/>
                <a:gd name="T8" fmla="*/ 8 w 23"/>
                <a:gd name="T9" fmla="*/ 40 h 40"/>
                <a:gd name="T10" fmla="*/ 22 w 23"/>
                <a:gd name="T11" fmla="*/ 25 h 40"/>
                <a:gd name="T12" fmla="*/ 18 w 23"/>
                <a:gd name="T13" fmla="*/ 4 h 40"/>
                <a:gd name="T14" fmla="*/ 12 w 23"/>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40">
                  <a:moveTo>
                    <a:pt x="12" y="0"/>
                  </a:moveTo>
                  <a:cubicBezTo>
                    <a:pt x="7" y="0"/>
                    <a:pt x="6" y="6"/>
                    <a:pt x="0" y="7"/>
                  </a:cubicBezTo>
                  <a:cubicBezTo>
                    <a:pt x="1" y="11"/>
                    <a:pt x="6" y="14"/>
                    <a:pt x="6" y="18"/>
                  </a:cubicBezTo>
                  <a:cubicBezTo>
                    <a:pt x="6" y="22"/>
                    <a:pt x="3" y="25"/>
                    <a:pt x="3" y="29"/>
                  </a:cubicBezTo>
                  <a:cubicBezTo>
                    <a:pt x="3" y="33"/>
                    <a:pt x="3" y="40"/>
                    <a:pt x="8" y="40"/>
                  </a:cubicBezTo>
                  <a:cubicBezTo>
                    <a:pt x="12" y="40"/>
                    <a:pt x="22" y="33"/>
                    <a:pt x="22" y="25"/>
                  </a:cubicBezTo>
                  <a:cubicBezTo>
                    <a:pt x="22" y="17"/>
                    <a:pt x="23" y="12"/>
                    <a:pt x="18" y="4"/>
                  </a:cubicBezTo>
                  <a:cubicBezTo>
                    <a:pt x="17" y="4"/>
                    <a:pt x="15"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0" name="Freeform 184"/>
            <p:cNvSpPr>
              <a:spLocks/>
            </p:cNvSpPr>
            <p:nvPr/>
          </p:nvSpPr>
          <p:spPr bwMode="auto">
            <a:xfrm>
              <a:off x="3534" y="1575"/>
              <a:ext cx="28" cy="21"/>
            </a:xfrm>
            <a:custGeom>
              <a:avLst/>
              <a:gdLst>
                <a:gd name="T0" fmla="*/ 9 w 12"/>
                <a:gd name="T1" fmla="*/ 0 h 9"/>
                <a:gd name="T2" fmla="*/ 0 w 12"/>
                <a:gd name="T3" fmla="*/ 4 h 9"/>
                <a:gd name="T4" fmla="*/ 7 w 12"/>
                <a:gd name="T5" fmla="*/ 9 h 9"/>
                <a:gd name="T6" fmla="*/ 12 w 12"/>
                <a:gd name="T7" fmla="*/ 6 h 9"/>
                <a:gd name="T8" fmla="*/ 9 w 12"/>
                <a:gd name="T9" fmla="*/ 0 h 9"/>
              </a:gdLst>
              <a:ahLst/>
              <a:cxnLst>
                <a:cxn ang="0">
                  <a:pos x="T0" y="T1"/>
                </a:cxn>
                <a:cxn ang="0">
                  <a:pos x="T2" y="T3"/>
                </a:cxn>
                <a:cxn ang="0">
                  <a:pos x="T4" y="T5"/>
                </a:cxn>
                <a:cxn ang="0">
                  <a:pos x="T6" y="T7"/>
                </a:cxn>
                <a:cxn ang="0">
                  <a:pos x="T8" y="T9"/>
                </a:cxn>
              </a:cxnLst>
              <a:rect l="0" t="0" r="r" b="b"/>
              <a:pathLst>
                <a:path w="12" h="9">
                  <a:moveTo>
                    <a:pt x="9" y="0"/>
                  </a:moveTo>
                  <a:cubicBezTo>
                    <a:pt x="6" y="1"/>
                    <a:pt x="4" y="2"/>
                    <a:pt x="0" y="4"/>
                  </a:cubicBezTo>
                  <a:cubicBezTo>
                    <a:pt x="1" y="4"/>
                    <a:pt x="5" y="9"/>
                    <a:pt x="7" y="9"/>
                  </a:cubicBezTo>
                  <a:cubicBezTo>
                    <a:pt x="9" y="9"/>
                    <a:pt x="12" y="7"/>
                    <a:pt x="12" y="6"/>
                  </a:cubicBezTo>
                  <a:cubicBezTo>
                    <a:pt x="12" y="4"/>
                    <a:pt x="9"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1" name="Freeform 185"/>
            <p:cNvSpPr>
              <a:spLocks/>
            </p:cNvSpPr>
            <p:nvPr/>
          </p:nvSpPr>
          <p:spPr bwMode="auto">
            <a:xfrm>
              <a:off x="3794" y="858"/>
              <a:ext cx="31" cy="38"/>
            </a:xfrm>
            <a:custGeom>
              <a:avLst/>
              <a:gdLst>
                <a:gd name="T0" fmla="*/ 10 w 13"/>
                <a:gd name="T1" fmla="*/ 0 h 16"/>
                <a:gd name="T2" fmla="*/ 0 w 13"/>
                <a:gd name="T3" fmla="*/ 0 h 16"/>
                <a:gd name="T4" fmla="*/ 0 w 13"/>
                <a:gd name="T5" fmla="*/ 5 h 16"/>
                <a:gd name="T6" fmla="*/ 12 w 13"/>
                <a:gd name="T7" fmla="*/ 12 h 16"/>
                <a:gd name="T8" fmla="*/ 12 w 13"/>
                <a:gd name="T9" fmla="*/ 16 h 16"/>
                <a:gd name="T10" fmla="*/ 13 w 13"/>
                <a:gd name="T11" fmla="*/ 10 h 16"/>
                <a:gd name="T12" fmla="*/ 10 w 13"/>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3" h="16">
                  <a:moveTo>
                    <a:pt x="10" y="0"/>
                  </a:moveTo>
                  <a:cubicBezTo>
                    <a:pt x="0" y="0"/>
                    <a:pt x="0" y="0"/>
                    <a:pt x="0" y="0"/>
                  </a:cubicBezTo>
                  <a:cubicBezTo>
                    <a:pt x="0" y="1"/>
                    <a:pt x="0" y="3"/>
                    <a:pt x="0" y="5"/>
                  </a:cubicBezTo>
                  <a:cubicBezTo>
                    <a:pt x="0" y="10"/>
                    <a:pt x="6" y="12"/>
                    <a:pt x="12" y="12"/>
                  </a:cubicBezTo>
                  <a:cubicBezTo>
                    <a:pt x="12" y="13"/>
                    <a:pt x="12" y="14"/>
                    <a:pt x="12" y="16"/>
                  </a:cubicBezTo>
                  <a:cubicBezTo>
                    <a:pt x="12" y="13"/>
                    <a:pt x="13" y="14"/>
                    <a:pt x="13" y="10"/>
                  </a:cubicBezTo>
                  <a:cubicBezTo>
                    <a:pt x="13" y="5"/>
                    <a:pt x="10" y="6"/>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2" name="Freeform 186"/>
            <p:cNvSpPr>
              <a:spLocks/>
            </p:cNvSpPr>
            <p:nvPr/>
          </p:nvSpPr>
          <p:spPr bwMode="auto">
            <a:xfrm>
              <a:off x="3832" y="820"/>
              <a:ext cx="56" cy="83"/>
            </a:xfrm>
            <a:custGeom>
              <a:avLst/>
              <a:gdLst>
                <a:gd name="T0" fmla="*/ 10 w 24"/>
                <a:gd name="T1" fmla="*/ 0 h 35"/>
                <a:gd name="T2" fmla="*/ 0 w 24"/>
                <a:gd name="T3" fmla="*/ 16 h 35"/>
                <a:gd name="T4" fmla="*/ 11 w 24"/>
                <a:gd name="T5" fmla="*/ 24 h 35"/>
                <a:gd name="T6" fmla="*/ 4 w 24"/>
                <a:gd name="T7" fmla="*/ 31 h 35"/>
                <a:gd name="T8" fmla="*/ 3 w 24"/>
                <a:gd name="T9" fmla="*/ 29 h 35"/>
                <a:gd name="T10" fmla="*/ 0 w 24"/>
                <a:gd name="T11" fmla="*/ 32 h 35"/>
                <a:gd name="T12" fmla="*/ 8 w 24"/>
                <a:gd name="T13" fmla="*/ 35 h 35"/>
                <a:gd name="T14" fmla="*/ 24 w 24"/>
                <a:gd name="T15" fmla="*/ 14 h 35"/>
                <a:gd name="T16" fmla="*/ 10 w 24"/>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5">
                  <a:moveTo>
                    <a:pt x="10" y="0"/>
                  </a:moveTo>
                  <a:cubicBezTo>
                    <a:pt x="7" y="0"/>
                    <a:pt x="0" y="14"/>
                    <a:pt x="0" y="16"/>
                  </a:cubicBezTo>
                  <a:cubicBezTo>
                    <a:pt x="0" y="19"/>
                    <a:pt x="6" y="23"/>
                    <a:pt x="11" y="24"/>
                  </a:cubicBezTo>
                  <a:cubicBezTo>
                    <a:pt x="11" y="27"/>
                    <a:pt x="8" y="31"/>
                    <a:pt x="4" y="31"/>
                  </a:cubicBezTo>
                  <a:cubicBezTo>
                    <a:pt x="3" y="29"/>
                    <a:pt x="3" y="29"/>
                    <a:pt x="3" y="29"/>
                  </a:cubicBezTo>
                  <a:cubicBezTo>
                    <a:pt x="2" y="30"/>
                    <a:pt x="1" y="31"/>
                    <a:pt x="0" y="32"/>
                  </a:cubicBezTo>
                  <a:cubicBezTo>
                    <a:pt x="1" y="32"/>
                    <a:pt x="4" y="35"/>
                    <a:pt x="8" y="35"/>
                  </a:cubicBezTo>
                  <a:cubicBezTo>
                    <a:pt x="19" y="35"/>
                    <a:pt x="15" y="17"/>
                    <a:pt x="24" y="14"/>
                  </a:cubicBezTo>
                  <a:cubicBezTo>
                    <a:pt x="21" y="5"/>
                    <a:pt x="21"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3" name="Freeform 187"/>
            <p:cNvSpPr>
              <a:spLocks/>
            </p:cNvSpPr>
            <p:nvPr/>
          </p:nvSpPr>
          <p:spPr bwMode="auto">
            <a:xfrm>
              <a:off x="4077" y="730"/>
              <a:ext cx="31" cy="48"/>
            </a:xfrm>
            <a:custGeom>
              <a:avLst/>
              <a:gdLst>
                <a:gd name="T0" fmla="*/ 13 w 13"/>
                <a:gd name="T1" fmla="*/ 0 h 20"/>
                <a:gd name="T2" fmla="*/ 1 w 13"/>
                <a:gd name="T3" fmla="*/ 13 h 20"/>
                <a:gd name="T4" fmla="*/ 1 w 13"/>
                <a:gd name="T5" fmla="*/ 20 h 20"/>
                <a:gd name="T6" fmla="*/ 9 w 13"/>
                <a:gd name="T7" fmla="*/ 7 h 20"/>
                <a:gd name="T8" fmla="*/ 13 w 13"/>
                <a:gd name="T9" fmla="*/ 0 h 20"/>
              </a:gdLst>
              <a:ahLst/>
              <a:cxnLst>
                <a:cxn ang="0">
                  <a:pos x="T0" y="T1"/>
                </a:cxn>
                <a:cxn ang="0">
                  <a:pos x="T2" y="T3"/>
                </a:cxn>
                <a:cxn ang="0">
                  <a:pos x="T4" y="T5"/>
                </a:cxn>
                <a:cxn ang="0">
                  <a:pos x="T6" y="T7"/>
                </a:cxn>
                <a:cxn ang="0">
                  <a:pos x="T8" y="T9"/>
                </a:cxn>
              </a:cxnLst>
              <a:rect l="0" t="0" r="r" b="b"/>
              <a:pathLst>
                <a:path w="13" h="20">
                  <a:moveTo>
                    <a:pt x="13" y="0"/>
                  </a:moveTo>
                  <a:cubicBezTo>
                    <a:pt x="4" y="0"/>
                    <a:pt x="1" y="10"/>
                    <a:pt x="1" y="13"/>
                  </a:cubicBezTo>
                  <a:cubicBezTo>
                    <a:pt x="1" y="15"/>
                    <a:pt x="0" y="18"/>
                    <a:pt x="1" y="20"/>
                  </a:cubicBezTo>
                  <a:cubicBezTo>
                    <a:pt x="5" y="15"/>
                    <a:pt x="9" y="12"/>
                    <a:pt x="9" y="7"/>
                  </a:cubicBezTo>
                  <a:cubicBezTo>
                    <a:pt x="9" y="4"/>
                    <a:pt x="12" y="2"/>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4" name="Freeform 188"/>
            <p:cNvSpPr>
              <a:spLocks/>
            </p:cNvSpPr>
            <p:nvPr/>
          </p:nvSpPr>
          <p:spPr bwMode="auto">
            <a:xfrm>
              <a:off x="4210" y="666"/>
              <a:ext cx="42" cy="57"/>
            </a:xfrm>
            <a:custGeom>
              <a:avLst/>
              <a:gdLst>
                <a:gd name="T0" fmla="*/ 12 w 18"/>
                <a:gd name="T1" fmla="*/ 0 h 24"/>
                <a:gd name="T2" fmla="*/ 8 w 18"/>
                <a:gd name="T3" fmla="*/ 6 h 24"/>
                <a:gd name="T4" fmla="*/ 11 w 18"/>
                <a:gd name="T5" fmla="*/ 12 h 24"/>
                <a:gd name="T6" fmla="*/ 0 w 18"/>
                <a:gd name="T7" fmla="*/ 16 h 24"/>
                <a:gd name="T8" fmla="*/ 5 w 18"/>
                <a:gd name="T9" fmla="*/ 24 h 24"/>
                <a:gd name="T10" fmla="*/ 14 w 18"/>
                <a:gd name="T11" fmla="*/ 19 h 24"/>
                <a:gd name="T12" fmla="*/ 14 w 18"/>
                <a:gd name="T13" fmla="*/ 12 h 24"/>
                <a:gd name="T14" fmla="*/ 18 w 18"/>
                <a:gd name="T15" fmla="*/ 6 h 24"/>
                <a:gd name="T16" fmla="*/ 12 w 18"/>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4">
                  <a:moveTo>
                    <a:pt x="12" y="0"/>
                  </a:moveTo>
                  <a:cubicBezTo>
                    <a:pt x="12" y="0"/>
                    <a:pt x="8" y="3"/>
                    <a:pt x="8" y="6"/>
                  </a:cubicBezTo>
                  <a:cubicBezTo>
                    <a:pt x="8" y="8"/>
                    <a:pt x="10" y="10"/>
                    <a:pt x="11" y="12"/>
                  </a:cubicBezTo>
                  <a:cubicBezTo>
                    <a:pt x="7" y="12"/>
                    <a:pt x="4" y="16"/>
                    <a:pt x="0" y="16"/>
                  </a:cubicBezTo>
                  <a:cubicBezTo>
                    <a:pt x="0" y="19"/>
                    <a:pt x="0" y="24"/>
                    <a:pt x="5" y="24"/>
                  </a:cubicBezTo>
                  <a:cubicBezTo>
                    <a:pt x="7" y="24"/>
                    <a:pt x="14" y="20"/>
                    <a:pt x="14" y="19"/>
                  </a:cubicBezTo>
                  <a:cubicBezTo>
                    <a:pt x="14" y="17"/>
                    <a:pt x="14" y="15"/>
                    <a:pt x="14" y="12"/>
                  </a:cubicBezTo>
                  <a:cubicBezTo>
                    <a:pt x="15" y="12"/>
                    <a:pt x="18" y="8"/>
                    <a:pt x="18" y="6"/>
                  </a:cubicBezTo>
                  <a:cubicBezTo>
                    <a:pt x="16" y="5"/>
                    <a:pt x="15"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5" name="Freeform 189"/>
            <p:cNvSpPr>
              <a:spLocks/>
            </p:cNvSpPr>
            <p:nvPr/>
          </p:nvSpPr>
          <p:spPr bwMode="auto">
            <a:xfrm>
              <a:off x="4285" y="1762"/>
              <a:ext cx="81" cy="11"/>
            </a:xfrm>
            <a:custGeom>
              <a:avLst/>
              <a:gdLst>
                <a:gd name="T0" fmla="*/ 9 w 34"/>
                <a:gd name="T1" fmla="*/ 0 h 5"/>
                <a:gd name="T2" fmla="*/ 0 w 34"/>
                <a:gd name="T3" fmla="*/ 0 h 5"/>
                <a:gd name="T4" fmla="*/ 20 w 34"/>
                <a:gd name="T5" fmla="*/ 5 h 5"/>
                <a:gd name="T6" fmla="*/ 27 w 34"/>
                <a:gd name="T7" fmla="*/ 5 h 5"/>
                <a:gd name="T8" fmla="*/ 34 w 34"/>
                <a:gd name="T9" fmla="*/ 3 h 5"/>
                <a:gd name="T10" fmla="*/ 9 w 34"/>
                <a:gd name="T11" fmla="*/ 0 h 5"/>
              </a:gdLst>
              <a:ahLst/>
              <a:cxnLst>
                <a:cxn ang="0">
                  <a:pos x="T0" y="T1"/>
                </a:cxn>
                <a:cxn ang="0">
                  <a:pos x="T2" y="T3"/>
                </a:cxn>
                <a:cxn ang="0">
                  <a:pos x="T4" y="T5"/>
                </a:cxn>
                <a:cxn ang="0">
                  <a:pos x="T6" y="T7"/>
                </a:cxn>
                <a:cxn ang="0">
                  <a:pos x="T8" y="T9"/>
                </a:cxn>
                <a:cxn ang="0">
                  <a:pos x="T10" y="T11"/>
                </a:cxn>
              </a:cxnLst>
              <a:rect l="0" t="0" r="r" b="b"/>
              <a:pathLst>
                <a:path w="34" h="5">
                  <a:moveTo>
                    <a:pt x="9" y="0"/>
                  </a:moveTo>
                  <a:cubicBezTo>
                    <a:pt x="6" y="0"/>
                    <a:pt x="3" y="0"/>
                    <a:pt x="0" y="0"/>
                  </a:cubicBezTo>
                  <a:cubicBezTo>
                    <a:pt x="6" y="3"/>
                    <a:pt x="16" y="5"/>
                    <a:pt x="20" y="5"/>
                  </a:cubicBezTo>
                  <a:cubicBezTo>
                    <a:pt x="23" y="5"/>
                    <a:pt x="24" y="5"/>
                    <a:pt x="27" y="5"/>
                  </a:cubicBezTo>
                  <a:cubicBezTo>
                    <a:pt x="29" y="5"/>
                    <a:pt x="31" y="5"/>
                    <a:pt x="34" y="3"/>
                  </a:cubicBezTo>
                  <a:cubicBezTo>
                    <a:pt x="27" y="2"/>
                    <a:pt x="18"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6" name="Freeform 190"/>
            <p:cNvSpPr>
              <a:spLocks/>
            </p:cNvSpPr>
            <p:nvPr/>
          </p:nvSpPr>
          <p:spPr bwMode="auto">
            <a:xfrm>
              <a:off x="4588" y="1747"/>
              <a:ext cx="71" cy="38"/>
            </a:xfrm>
            <a:custGeom>
              <a:avLst/>
              <a:gdLst>
                <a:gd name="T0" fmla="*/ 30 w 30"/>
                <a:gd name="T1" fmla="*/ 0 h 16"/>
                <a:gd name="T2" fmla="*/ 0 w 30"/>
                <a:gd name="T3" fmla="*/ 11 h 16"/>
                <a:gd name="T4" fmla="*/ 2 w 30"/>
                <a:gd name="T5" fmla="*/ 13 h 16"/>
                <a:gd name="T6" fmla="*/ 6 w 30"/>
                <a:gd name="T7" fmla="*/ 16 h 16"/>
                <a:gd name="T8" fmla="*/ 22 w 30"/>
                <a:gd name="T9" fmla="*/ 10 h 16"/>
                <a:gd name="T10" fmla="*/ 23 w 30"/>
                <a:gd name="T11" fmla="*/ 5 h 16"/>
                <a:gd name="T12" fmla="*/ 30 w 30"/>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0" h="16">
                  <a:moveTo>
                    <a:pt x="30" y="0"/>
                  </a:moveTo>
                  <a:cubicBezTo>
                    <a:pt x="21" y="2"/>
                    <a:pt x="7" y="7"/>
                    <a:pt x="0" y="11"/>
                  </a:cubicBezTo>
                  <a:cubicBezTo>
                    <a:pt x="0" y="12"/>
                    <a:pt x="1" y="13"/>
                    <a:pt x="2" y="13"/>
                  </a:cubicBezTo>
                  <a:cubicBezTo>
                    <a:pt x="2" y="15"/>
                    <a:pt x="4" y="16"/>
                    <a:pt x="6" y="16"/>
                  </a:cubicBezTo>
                  <a:cubicBezTo>
                    <a:pt x="11" y="16"/>
                    <a:pt x="21" y="13"/>
                    <a:pt x="22" y="10"/>
                  </a:cubicBezTo>
                  <a:cubicBezTo>
                    <a:pt x="23" y="8"/>
                    <a:pt x="22" y="5"/>
                    <a:pt x="23" y="5"/>
                  </a:cubicBezTo>
                  <a:cubicBezTo>
                    <a:pt x="26" y="3"/>
                    <a:pt x="29" y="5"/>
                    <a:pt x="3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7" name="Freeform 191"/>
            <p:cNvSpPr>
              <a:spLocks/>
            </p:cNvSpPr>
            <p:nvPr/>
          </p:nvSpPr>
          <p:spPr bwMode="auto">
            <a:xfrm>
              <a:off x="5328" y="2627"/>
              <a:ext cx="35" cy="17"/>
            </a:xfrm>
            <a:custGeom>
              <a:avLst/>
              <a:gdLst>
                <a:gd name="T0" fmla="*/ 15 w 15"/>
                <a:gd name="T1" fmla="*/ 0 h 7"/>
                <a:gd name="T2" fmla="*/ 0 w 15"/>
                <a:gd name="T3" fmla="*/ 3 h 7"/>
                <a:gd name="T4" fmla="*/ 5 w 15"/>
                <a:gd name="T5" fmla="*/ 7 h 7"/>
                <a:gd name="T6" fmla="*/ 15 w 15"/>
                <a:gd name="T7" fmla="*/ 0 h 7"/>
              </a:gdLst>
              <a:ahLst/>
              <a:cxnLst>
                <a:cxn ang="0">
                  <a:pos x="T0" y="T1"/>
                </a:cxn>
                <a:cxn ang="0">
                  <a:pos x="T2" y="T3"/>
                </a:cxn>
                <a:cxn ang="0">
                  <a:pos x="T4" y="T5"/>
                </a:cxn>
                <a:cxn ang="0">
                  <a:pos x="T6" y="T7"/>
                </a:cxn>
              </a:cxnLst>
              <a:rect l="0" t="0" r="r" b="b"/>
              <a:pathLst>
                <a:path w="15" h="7">
                  <a:moveTo>
                    <a:pt x="15" y="0"/>
                  </a:moveTo>
                  <a:cubicBezTo>
                    <a:pt x="8" y="0"/>
                    <a:pt x="4" y="1"/>
                    <a:pt x="0" y="3"/>
                  </a:cubicBezTo>
                  <a:cubicBezTo>
                    <a:pt x="0" y="5"/>
                    <a:pt x="4" y="7"/>
                    <a:pt x="5" y="7"/>
                  </a:cubicBezTo>
                  <a:cubicBezTo>
                    <a:pt x="10" y="7"/>
                    <a:pt x="14" y="2"/>
                    <a:pt x="1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8" name="Freeform 192"/>
            <p:cNvSpPr>
              <a:spLocks/>
            </p:cNvSpPr>
            <p:nvPr/>
          </p:nvSpPr>
          <p:spPr bwMode="auto">
            <a:xfrm>
              <a:off x="5134" y="68"/>
              <a:ext cx="76" cy="57"/>
            </a:xfrm>
            <a:custGeom>
              <a:avLst/>
              <a:gdLst>
                <a:gd name="T0" fmla="*/ 14 w 32"/>
                <a:gd name="T1" fmla="*/ 0 h 24"/>
                <a:gd name="T2" fmla="*/ 7 w 32"/>
                <a:gd name="T3" fmla="*/ 5 h 24"/>
                <a:gd name="T4" fmla="*/ 0 w 32"/>
                <a:gd name="T5" fmla="*/ 17 h 24"/>
                <a:gd name="T6" fmla="*/ 10 w 32"/>
                <a:gd name="T7" fmla="*/ 24 h 24"/>
                <a:gd name="T8" fmla="*/ 32 w 32"/>
                <a:gd name="T9" fmla="*/ 15 h 24"/>
                <a:gd name="T10" fmla="*/ 32 w 32"/>
                <a:gd name="T11" fmla="*/ 8 h 24"/>
                <a:gd name="T12" fmla="*/ 14 w 32"/>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32" h="24">
                  <a:moveTo>
                    <a:pt x="14" y="0"/>
                  </a:moveTo>
                  <a:cubicBezTo>
                    <a:pt x="11" y="0"/>
                    <a:pt x="10" y="5"/>
                    <a:pt x="7" y="5"/>
                  </a:cubicBezTo>
                  <a:cubicBezTo>
                    <a:pt x="6" y="5"/>
                    <a:pt x="0" y="15"/>
                    <a:pt x="0" y="17"/>
                  </a:cubicBezTo>
                  <a:cubicBezTo>
                    <a:pt x="0" y="23"/>
                    <a:pt x="3" y="24"/>
                    <a:pt x="10" y="24"/>
                  </a:cubicBezTo>
                  <a:cubicBezTo>
                    <a:pt x="19" y="24"/>
                    <a:pt x="25" y="18"/>
                    <a:pt x="32" y="15"/>
                  </a:cubicBezTo>
                  <a:cubicBezTo>
                    <a:pt x="32" y="8"/>
                    <a:pt x="32" y="8"/>
                    <a:pt x="32" y="8"/>
                  </a:cubicBezTo>
                  <a:cubicBezTo>
                    <a:pt x="25" y="7"/>
                    <a:pt x="21"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19" name="Freeform 193"/>
            <p:cNvSpPr>
              <a:spLocks/>
            </p:cNvSpPr>
            <p:nvPr/>
          </p:nvSpPr>
          <p:spPr bwMode="auto">
            <a:xfrm>
              <a:off x="5510" y="18"/>
              <a:ext cx="59" cy="41"/>
            </a:xfrm>
            <a:custGeom>
              <a:avLst/>
              <a:gdLst>
                <a:gd name="T0" fmla="*/ 5 w 25"/>
                <a:gd name="T1" fmla="*/ 0 h 17"/>
                <a:gd name="T2" fmla="*/ 0 w 25"/>
                <a:gd name="T3" fmla="*/ 4 h 17"/>
                <a:gd name="T4" fmla="*/ 18 w 25"/>
                <a:gd name="T5" fmla="*/ 17 h 17"/>
                <a:gd name="T6" fmla="*/ 20 w 25"/>
                <a:gd name="T7" fmla="*/ 17 h 17"/>
                <a:gd name="T8" fmla="*/ 25 w 25"/>
                <a:gd name="T9" fmla="*/ 15 h 17"/>
                <a:gd name="T10" fmla="*/ 5 w 25"/>
                <a:gd name="T11" fmla="*/ 0 h 17"/>
              </a:gdLst>
              <a:ahLst/>
              <a:cxnLst>
                <a:cxn ang="0">
                  <a:pos x="T0" y="T1"/>
                </a:cxn>
                <a:cxn ang="0">
                  <a:pos x="T2" y="T3"/>
                </a:cxn>
                <a:cxn ang="0">
                  <a:pos x="T4" y="T5"/>
                </a:cxn>
                <a:cxn ang="0">
                  <a:pos x="T6" y="T7"/>
                </a:cxn>
                <a:cxn ang="0">
                  <a:pos x="T8" y="T9"/>
                </a:cxn>
                <a:cxn ang="0">
                  <a:pos x="T10" y="T11"/>
                </a:cxn>
              </a:cxnLst>
              <a:rect l="0" t="0" r="r" b="b"/>
              <a:pathLst>
                <a:path w="25" h="17">
                  <a:moveTo>
                    <a:pt x="5" y="0"/>
                  </a:moveTo>
                  <a:cubicBezTo>
                    <a:pt x="2" y="0"/>
                    <a:pt x="0" y="1"/>
                    <a:pt x="0" y="4"/>
                  </a:cubicBezTo>
                  <a:cubicBezTo>
                    <a:pt x="0" y="10"/>
                    <a:pt x="11" y="17"/>
                    <a:pt x="18" y="17"/>
                  </a:cubicBezTo>
                  <a:cubicBezTo>
                    <a:pt x="18" y="17"/>
                    <a:pt x="19" y="17"/>
                    <a:pt x="20" y="17"/>
                  </a:cubicBezTo>
                  <a:cubicBezTo>
                    <a:pt x="22" y="17"/>
                    <a:pt x="25" y="17"/>
                    <a:pt x="25" y="15"/>
                  </a:cubicBezTo>
                  <a:cubicBezTo>
                    <a:pt x="25" y="7"/>
                    <a:pt x="12"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0" name="Freeform 194"/>
            <p:cNvSpPr>
              <a:spLocks/>
            </p:cNvSpPr>
            <p:nvPr/>
          </p:nvSpPr>
          <p:spPr bwMode="auto">
            <a:xfrm>
              <a:off x="5914" y="-197"/>
              <a:ext cx="54" cy="38"/>
            </a:xfrm>
            <a:custGeom>
              <a:avLst/>
              <a:gdLst>
                <a:gd name="T0" fmla="*/ 10 w 23"/>
                <a:gd name="T1" fmla="*/ 0 h 16"/>
                <a:gd name="T2" fmla="*/ 2 w 23"/>
                <a:gd name="T3" fmla="*/ 10 h 16"/>
                <a:gd name="T4" fmla="*/ 2 w 23"/>
                <a:gd name="T5" fmla="*/ 16 h 16"/>
                <a:gd name="T6" fmla="*/ 23 w 23"/>
                <a:gd name="T7" fmla="*/ 10 h 16"/>
                <a:gd name="T8" fmla="*/ 10 w 23"/>
                <a:gd name="T9" fmla="*/ 0 h 16"/>
              </a:gdLst>
              <a:ahLst/>
              <a:cxnLst>
                <a:cxn ang="0">
                  <a:pos x="T0" y="T1"/>
                </a:cxn>
                <a:cxn ang="0">
                  <a:pos x="T2" y="T3"/>
                </a:cxn>
                <a:cxn ang="0">
                  <a:pos x="T4" y="T5"/>
                </a:cxn>
                <a:cxn ang="0">
                  <a:pos x="T6" y="T7"/>
                </a:cxn>
                <a:cxn ang="0">
                  <a:pos x="T8" y="T9"/>
                </a:cxn>
              </a:cxnLst>
              <a:rect l="0" t="0" r="r" b="b"/>
              <a:pathLst>
                <a:path w="23" h="16">
                  <a:moveTo>
                    <a:pt x="10" y="0"/>
                  </a:moveTo>
                  <a:cubicBezTo>
                    <a:pt x="5" y="0"/>
                    <a:pt x="2" y="6"/>
                    <a:pt x="2" y="10"/>
                  </a:cubicBezTo>
                  <a:cubicBezTo>
                    <a:pt x="2" y="12"/>
                    <a:pt x="0" y="16"/>
                    <a:pt x="2" y="16"/>
                  </a:cubicBezTo>
                  <a:cubicBezTo>
                    <a:pt x="8" y="16"/>
                    <a:pt x="20" y="12"/>
                    <a:pt x="23" y="10"/>
                  </a:cubicBezTo>
                  <a:cubicBezTo>
                    <a:pt x="18" y="6"/>
                    <a:pt x="16"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1" name="Freeform 195"/>
            <p:cNvSpPr>
              <a:spLocks/>
            </p:cNvSpPr>
            <p:nvPr/>
          </p:nvSpPr>
          <p:spPr bwMode="auto">
            <a:xfrm>
              <a:off x="8417" y="-235"/>
              <a:ext cx="118" cy="50"/>
            </a:xfrm>
            <a:custGeom>
              <a:avLst/>
              <a:gdLst>
                <a:gd name="T0" fmla="*/ 25 w 50"/>
                <a:gd name="T1" fmla="*/ 0 h 21"/>
                <a:gd name="T2" fmla="*/ 0 w 50"/>
                <a:gd name="T3" fmla="*/ 16 h 21"/>
                <a:gd name="T4" fmla="*/ 2 w 50"/>
                <a:gd name="T5" fmla="*/ 13 h 21"/>
                <a:gd name="T6" fmla="*/ 34 w 50"/>
                <a:gd name="T7" fmla="*/ 21 h 21"/>
                <a:gd name="T8" fmla="*/ 50 w 50"/>
                <a:gd name="T9" fmla="*/ 21 h 21"/>
                <a:gd name="T10" fmla="*/ 25 w 50"/>
                <a:gd name="T11" fmla="*/ 0 h 21"/>
              </a:gdLst>
              <a:ahLst/>
              <a:cxnLst>
                <a:cxn ang="0">
                  <a:pos x="T0" y="T1"/>
                </a:cxn>
                <a:cxn ang="0">
                  <a:pos x="T2" y="T3"/>
                </a:cxn>
                <a:cxn ang="0">
                  <a:pos x="T4" y="T5"/>
                </a:cxn>
                <a:cxn ang="0">
                  <a:pos x="T6" y="T7"/>
                </a:cxn>
                <a:cxn ang="0">
                  <a:pos x="T8" y="T9"/>
                </a:cxn>
                <a:cxn ang="0">
                  <a:pos x="T10" y="T11"/>
                </a:cxn>
              </a:cxnLst>
              <a:rect l="0" t="0" r="r" b="b"/>
              <a:pathLst>
                <a:path w="50" h="21">
                  <a:moveTo>
                    <a:pt x="25" y="0"/>
                  </a:moveTo>
                  <a:cubicBezTo>
                    <a:pt x="13" y="0"/>
                    <a:pt x="6" y="8"/>
                    <a:pt x="0" y="16"/>
                  </a:cubicBezTo>
                  <a:cubicBezTo>
                    <a:pt x="2" y="13"/>
                    <a:pt x="2" y="13"/>
                    <a:pt x="2" y="13"/>
                  </a:cubicBezTo>
                  <a:cubicBezTo>
                    <a:pt x="13" y="17"/>
                    <a:pt x="25" y="16"/>
                    <a:pt x="34" y="21"/>
                  </a:cubicBezTo>
                  <a:cubicBezTo>
                    <a:pt x="50" y="21"/>
                    <a:pt x="50" y="21"/>
                    <a:pt x="50" y="21"/>
                  </a:cubicBezTo>
                  <a:cubicBezTo>
                    <a:pt x="49" y="9"/>
                    <a:pt x="39"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2" name="Freeform 196"/>
            <p:cNvSpPr>
              <a:spLocks/>
            </p:cNvSpPr>
            <p:nvPr/>
          </p:nvSpPr>
          <p:spPr bwMode="auto">
            <a:xfrm>
              <a:off x="8642" y="-351"/>
              <a:ext cx="158" cy="57"/>
            </a:xfrm>
            <a:custGeom>
              <a:avLst/>
              <a:gdLst>
                <a:gd name="T0" fmla="*/ 0 w 67"/>
                <a:gd name="T1" fmla="*/ 0 h 24"/>
                <a:gd name="T2" fmla="*/ 5 w 67"/>
                <a:gd name="T3" fmla="*/ 4 h 24"/>
                <a:gd name="T4" fmla="*/ 44 w 67"/>
                <a:gd name="T5" fmla="*/ 24 h 24"/>
                <a:gd name="T6" fmla="*/ 67 w 67"/>
                <a:gd name="T7" fmla="*/ 16 h 24"/>
                <a:gd name="T8" fmla="*/ 62 w 67"/>
                <a:gd name="T9" fmla="*/ 11 h 24"/>
                <a:gd name="T10" fmla="*/ 0 w 67"/>
                <a:gd name="T11" fmla="*/ 0 h 24"/>
              </a:gdLst>
              <a:ahLst/>
              <a:cxnLst>
                <a:cxn ang="0">
                  <a:pos x="T0" y="T1"/>
                </a:cxn>
                <a:cxn ang="0">
                  <a:pos x="T2" y="T3"/>
                </a:cxn>
                <a:cxn ang="0">
                  <a:pos x="T4" y="T5"/>
                </a:cxn>
                <a:cxn ang="0">
                  <a:pos x="T6" y="T7"/>
                </a:cxn>
                <a:cxn ang="0">
                  <a:pos x="T8" y="T9"/>
                </a:cxn>
                <a:cxn ang="0">
                  <a:pos x="T10" y="T11"/>
                </a:cxn>
              </a:cxnLst>
              <a:rect l="0" t="0" r="r" b="b"/>
              <a:pathLst>
                <a:path w="67" h="24">
                  <a:moveTo>
                    <a:pt x="0" y="0"/>
                  </a:moveTo>
                  <a:cubicBezTo>
                    <a:pt x="5" y="4"/>
                    <a:pt x="5" y="4"/>
                    <a:pt x="5" y="4"/>
                  </a:cubicBezTo>
                  <a:cubicBezTo>
                    <a:pt x="5" y="17"/>
                    <a:pt x="30" y="24"/>
                    <a:pt x="44" y="24"/>
                  </a:cubicBezTo>
                  <a:cubicBezTo>
                    <a:pt x="52" y="24"/>
                    <a:pt x="67" y="22"/>
                    <a:pt x="67" y="16"/>
                  </a:cubicBezTo>
                  <a:cubicBezTo>
                    <a:pt x="67" y="13"/>
                    <a:pt x="65" y="11"/>
                    <a:pt x="62" y="11"/>
                  </a:cubicBezTo>
                  <a:cubicBezTo>
                    <a:pt x="60" y="11"/>
                    <a:pt x="5" y="4"/>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3" name="Freeform 197"/>
            <p:cNvSpPr>
              <a:spLocks/>
            </p:cNvSpPr>
            <p:nvPr/>
          </p:nvSpPr>
          <p:spPr bwMode="auto">
            <a:xfrm>
              <a:off x="8415" y="-265"/>
              <a:ext cx="33" cy="30"/>
            </a:xfrm>
            <a:custGeom>
              <a:avLst/>
              <a:gdLst>
                <a:gd name="T0" fmla="*/ 7 w 14"/>
                <a:gd name="T1" fmla="*/ 0 h 13"/>
                <a:gd name="T2" fmla="*/ 0 w 14"/>
                <a:gd name="T3" fmla="*/ 6 h 13"/>
                <a:gd name="T4" fmla="*/ 6 w 14"/>
                <a:gd name="T5" fmla="*/ 13 h 13"/>
                <a:gd name="T6" fmla="*/ 14 w 14"/>
                <a:gd name="T7" fmla="*/ 6 h 13"/>
                <a:gd name="T8" fmla="*/ 7 w 14"/>
                <a:gd name="T9" fmla="*/ 0 h 13"/>
              </a:gdLst>
              <a:ahLst/>
              <a:cxnLst>
                <a:cxn ang="0">
                  <a:pos x="T0" y="T1"/>
                </a:cxn>
                <a:cxn ang="0">
                  <a:pos x="T2" y="T3"/>
                </a:cxn>
                <a:cxn ang="0">
                  <a:pos x="T4" y="T5"/>
                </a:cxn>
                <a:cxn ang="0">
                  <a:pos x="T6" y="T7"/>
                </a:cxn>
                <a:cxn ang="0">
                  <a:pos x="T8" y="T9"/>
                </a:cxn>
              </a:cxnLst>
              <a:rect l="0" t="0" r="r" b="b"/>
              <a:pathLst>
                <a:path w="14" h="13">
                  <a:moveTo>
                    <a:pt x="7" y="0"/>
                  </a:moveTo>
                  <a:cubicBezTo>
                    <a:pt x="3" y="0"/>
                    <a:pt x="0" y="2"/>
                    <a:pt x="0" y="6"/>
                  </a:cubicBezTo>
                  <a:cubicBezTo>
                    <a:pt x="0" y="11"/>
                    <a:pt x="0" y="13"/>
                    <a:pt x="6" y="13"/>
                  </a:cubicBezTo>
                  <a:cubicBezTo>
                    <a:pt x="10" y="13"/>
                    <a:pt x="14" y="10"/>
                    <a:pt x="14" y="6"/>
                  </a:cubicBezTo>
                  <a:cubicBezTo>
                    <a:pt x="14" y="2"/>
                    <a:pt x="10"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4" name="Freeform 198"/>
            <p:cNvSpPr>
              <a:spLocks/>
            </p:cNvSpPr>
            <p:nvPr/>
          </p:nvSpPr>
          <p:spPr bwMode="auto">
            <a:xfrm>
              <a:off x="1158" y="1139"/>
              <a:ext cx="90" cy="38"/>
            </a:xfrm>
            <a:custGeom>
              <a:avLst/>
              <a:gdLst>
                <a:gd name="T0" fmla="*/ 7 w 38"/>
                <a:gd name="T1" fmla="*/ 0 h 16"/>
                <a:gd name="T2" fmla="*/ 0 w 38"/>
                <a:gd name="T3" fmla="*/ 0 h 16"/>
                <a:gd name="T4" fmla="*/ 30 w 38"/>
                <a:gd name="T5" fmla="*/ 16 h 16"/>
                <a:gd name="T6" fmla="*/ 38 w 38"/>
                <a:gd name="T7" fmla="*/ 13 h 16"/>
                <a:gd name="T8" fmla="*/ 7 w 38"/>
                <a:gd name="T9" fmla="*/ 0 h 16"/>
              </a:gdLst>
              <a:ahLst/>
              <a:cxnLst>
                <a:cxn ang="0">
                  <a:pos x="T0" y="T1"/>
                </a:cxn>
                <a:cxn ang="0">
                  <a:pos x="T2" y="T3"/>
                </a:cxn>
                <a:cxn ang="0">
                  <a:pos x="T4" y="T5"/>
                </a:cxn>
                <a:cxn ang="0">
                  <a:pos x="T6" y="T7"/>
                </a:cxn>
                <a:cxn ang="0">
                  <a:pos x="T8" y="T9"/>
                </a:cxn>
              </a:cxnLst>
              <a:rect l="0" t="0" r="r" b="b"/>
              <a:pathLst>
                <a:path w="38" h="16">
                  <a:moveTo>
                    <a:pt x="7" y="0"/>
                  </a:moveTo>
                  <a:cubicBezTo>
                    <a:pt x="5" y="0"/>
                    <a:pt x="3" y="0"/>
                    <a:pt x="0" y="0"/>
                  </a:cubicBezTo>
                  <a:cubicBezTo>
                    <a:pt x="7" y="5"/>
                    <a:pt x="22" y="16"/>
                    <a:pt x="30" y="16"/>
                  </a:cubicBezTo>
                  <a:cubicBezTo>
                    <a:pt x="35" y="16"/>
                    <a:pt x="36" y="16"/>
                    <a:pt x="38" y="13"/>
                  </a:cubicBezTo>
                  <a:cubicBezTo>
                    <a:pt x="28" y="8"/>
                    <a:pt x="20"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5" name="Freeform 199"/>
            <p:cNvSpPr>
              <a:spLocks/>
            </p:cNvSpPr>
            <p:nvPr/>
          </p:nvSpPr>
          <p:spPr bwMode="auto">
            <a:xfrm>
              <a:off x="1165" y="1274"/>
              <a:ext cx="69" cy="43"/>
            </a:xfrm>
            <a:custGeom>
              <a:avLst/>
              <a:gdLst>
                <a:gd name="T0" fmla="*/ 2 w 29"/>
                <a:gd name="T1" fmla="*/ 0 h 18"/>
                <a:gd name="T2" fmla="*/ 0 w 29"/>
                <a:gd name="T3" fmla="*/ 4 h 18"/>
                <a:gd name="T4" fmla="*/ 23 w 29"/>
                <a:gd name="T5" fmla="*/ 18 h 18"/>
                <a:gd name="T6" fmla="*/ 29 w 29"/>
                <a:gd name="T7" fmla="*/ 12 h 18"/>
                <a:gd name="T8" fmla="*/ 29 w 29"/>
                <a:gd name="T9" fmla="*/ 9 h 18"/>
                <a:gd name="T10" fmla="*/ 14 w 29"/>
                <a:gd name="T11" fmla="*/ 9 h 18"/>
                <a:gd name="T12" fmla="*/ 2 w 2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9" h="18">
                  <a:moveTo>
                    <a:pt x="2" y="0"/>
                  </a:moveTo>
                  <a:cubicBezTo>
                    <a:pt x="1" y="1"/>
                    <a:pt x="0" y="3"/>
                    <a:pt x="0" y="4"/>
                  </a:cubicBezTo>
                  <a:cubicBezTo>
                    <a:pt x="0" y="8"/>
                    <a:pt x="19" y="18"/>
                    <a:pt x="23" y="18"/>
                  </a:cubicBezTo>
                  <a:cubicBezTo>
                    <a:pt x="24" y="18"/>
                    <a:pt x="29" y="15"/>
                    <a:pt x="29" y="12"/>
                  </a:cubicBezTo>
                  <a:cubicBezTo>
                    <a:pt x="29" y="11"/>
                    <a:pt x="29" y="10"/>
                    <a:pt x="29" y="9"/>
                  </a:cubicBezTo>
                  <a:cubicBezTo>
                    <a:pt x="14" y="9"/>
                    <a:pt x="14" y="9"/>
                    <a:pt x="14" y="9"/>
                  </a:cubicBezTo>
                  <a:cubicBezTo>
                    <a:pt x="8" y="8"/>
                    <a:pt x="5" y="6"/>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6" name="Freeform 200"/>
            <p:cNvSpPr>
              <a:spLocks/>
            </p:cNvSpPr>
            <p:nvPr/>
          </p:nvSpPr>
          <p:spPr bwMode="auto">
            <a:xfrm>
              <a:off x="1267" y="1277"/>
              <a:ext cx="47" cy="56"/>
            </a:xfrm>
            <a:custGeom>
              <a:avLst/>
              <a:gdLst>
                <a:gd name="T0" fmla="*/ 12 w 20"/>
                <a:gd name="T1" fmla="*/ 0 h 24"/>
                <a:gd name="T2" fmla="*/ 0 w 20"/>
                <a:gd name="T3" fmla="*/ 18 h 24"/>
                <a:gd name="T4" fmla="*/ 8 w 20"/>
                <a:gd name="T5" fmla="*/ 24 h 24"/>
                <a:gd name="T6" fmla="*/ 20 w 20"/>
                <a:gd name="T7" fmla="*/ 17 h 24"/>
                <a:gd name="T8" fmla="*/ 20 w 20"/>
                <a:gd name="T9" fmla="*/ 13 h 24"/>
                <a:gd name="T10" fmla="*/ 16 w 20"/>
                <a:gd name="T11" fmla="*/ 5 h 24"/>
                <a:gd name="T12" fmla="*/ 12 w 20"/>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0" h="24">
                  <a:moveTo>
                    <a:pt x="12" y="0"/>
                  </a:moveTo>
                  <a:cubicBezTo>
                    <a:pt x="7" y="2"/>
                    <a:pt x="0" y="15"/>
                    <a:pt x="0" y="18"/>
                  </a:cubicBezTo>
                  <a:cubicBezTo>
                    <a:pt x="0" y="21"/>
                    <a:pt x="3" y="24"/>
                    <a:pt x="8" y="24"/>
                  </a:cubicBezTo>
                  <a:cubicBezTo>
                    <a:pt x="14" y="24"/>
                    <a:pt x="20" y="21"/>
                    <a:pt x="20" y="17"/>
                  </a:cubicBezTo>
                  <a:cubicBezTo>
                    <a:pt x="20" y="16"/>
                    <a:pt x="20" y="14"/>
                    <a:pt x="20" y="13"/>
                  </a:cubicBezTo>
                  <a:cubicBezTo>
                    <a:pt x="8" y="13"/>
                    <a:pt x="16" y="10"/>
                    <a:pt x="16" y="5"/>
                  </a:cubicBezTo>
                  <a:cubicBezTo>
                    <a:pt x="16" y="3"/>
                    <a:pt x="13" y="2"/>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7" name="Freeform 201"/>
            <p:cNvSpPr>
              <a:spLocks/>
            </p:cNvSpPr>
            <p:nvPr/>
          </p:nvSpPr>
          <p:spPr bwMode="auto">
            <a:xfrm>
              <a:off x="-2493" y="626"/>
              <a:ext cx="56" cy="22"/>
            </a:xfrm>
            <a:custGeom>
              <a:avLst/>
              <a:gdLst>
                <a:gd name="T0" fmla="*/ 13 w 24"/>
                <a:gd name="T1" fmla="*/ 0 h 9"/>
                <a:gd name="T2" fmla="*/ 8 w 24"/>
                <a:gd name="T3" fmla="*/ 4 h 9"/>
                <a:gd name="T4" fmla="*/ 0 w 24"/>
                <a:gd name="T5" fmla="*/ 4 h 9"/>
                <a:gd name="T6" fmla="*/ 7 w 24"/>
                <a:gd name="T7" fmla="*/ 9 h 9"/>
                <a:gd name="T8" fmla="*/ 24 w 24"/>
                <a:gd name="T9" fmla="*/ 9 h 9"/>
                <a:gd name="T10" fmla="*/ 16 w 24"/>
                <a:gd name="T11" fmla="*/ 0 h 9"/>
                <a:gd name="T12" fmla="*/ 13 w 24"/>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4" h="9">
                  <a:moveTo>
                    <a:pt x="13" y="0"/>
                  </a:moveTo>
                  <a:cubicBezTo>
                    <a:pt x="11" y="0"/>
                    <a:pt x="10" y="1"/>
                    <a:pt x="8" y="4"/>
                  </a:cubicBezTo>
                  <a:cubicBezTo>
                    <a:pt x="0" y="4"/>
                    <a:pt x="0" y="4"/>
                    <a:pt x="0" y="4"/>
                  </a:cubicBezTo>
                  <a:cubicBezTo>
                    <a:pt x="2" y="6"/>
                    <a:pt x="5" y="8"/>
                    <a:pt x="7" y="9"/>
                  </a:cubicBezTo>
                  <a:cubicBezTo>
                    <a:pt x="24" y="9"/>
                    <a:pt x="24" y="9"/>
                    <a:pt x="24" y="9"/>
                  </a:cubicBezTo>
                  <a:cubicBezTo>
                    <a:pt x="23" y="4"/>
                    <a:pt x="23" y="0"/>
                    <a:pt x="16" y="0"/>
                  </a:cubicBezTo>
                  <a:cubicBezTo>
                    <a:pt x="15" y="0"/>
                    <a:pt x="14"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8" name="Freeform 202"/>
            <p:cNvSpPr>
              <a:spLocks/>
            </p:cNvSpPr>
            <p:nvPr/>
          </p:nvSpPr>
          <p:spPr bwMode="auto">
            <a:xfrm>
              <a:off x="-2080" y="2393"/>
              <a:ext cx="31" cy="28"/>
            </a:xfrm>
            <a:custGeom>
              <a:avLst/>
              <a:gdLst>
                <a:gd name="T0" fmla="*/ 0 w 13"/>
                <a:gd name="T1" fmla="*/ 0 h 12"/>
                <a:gd name="T2" fmla="*/ 0 w 13"/>
                <a:gd name="T3" fmla="*/ 8 h 12"/>
                <a:gd name="T4" fmla="*/ 3 w 13"/>
                <a:gd name="T5" fmla="*/ 12 h 12"/>
                <a:gd name="T6" fmla="*/ 13 w 13"/>
                <a:gd name="T7" fmla="*/ 9 h 12"/>
                <a:gd name="T8" fmla="*/ 13 w 13"/>
                <a:gd name="T9" fmla="*/ 5 h 12"/>
                <a:gd name="T10" fmla="*/ 0 w 13"/>
                <a:gd name="T11" fmla="*/ 0 h 12"/>
              </a:gdLst>
              <a:ahLst/>
              <a:cxnLst>
                <a:cxn ang="0">
                  <a:pos x="T0" y="T1"/>
                </a:cxn>
                <a:cxn ang="0">
                  <a:pos x="T2" y="T3"/>
                </a:cxn>
                <a:cxn ang="0">
                  <a:pos x="T4" y="T5"/>
                </a:cxn>
                <a:cxn ang="0">
                  <a:pos x="T6" y="T7"/>
                </a:cxn>
                <a:cxn ang="0">
                  <a:pos x="T8" y="T9"/>
                </a:cxn>
                <a:cxn ang="0">
                  <a:pos x="T10" y="T11"/>
                </a:cxn>
              </a:cxnLst>
              <a:rect l="0" t="0" r="r" b="b"/>
              <a:pathLst>
                <a:path w="13" h="12">
                  <a:moveTo>
                    <a:pt x="0" y="0"/>
                  </a:moveTo>
                  <a:cubicBezTo>
                    <a:pt x="1" y="3"/>
                    <a:pt x="0" y="5"/>
                    <a:pt x="0" y="8"/>
                  </a:cubicBezTo>
                  <a:cubicBezTo>
                    <a:pt x="0" y="9"/>
                    <a:pt x="2" y="12"/>
                    <a:pt x="3" y="12"/>
                  </a:cubicBezTo>
                  <a:cubicBezTo>
                    <a:pt x="7" y="12"/>
                    <a:pt x="9" y="10"/>
                    <a:pt x="13" y="9"/>
                  </a:cubicBezTo>
                  <a:cubicBezTo>
                    <a:pt x="13" y="5"/>
                    <a:pt x="13" y="5"/>
                    <a:pt x="13" y="5"/>
                  </a:cubicBezTo>
                  <a:cubicBezTo>
                    <a:pt x="10" y="2"/>
                    <a:pt x="6"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29" name="Freeform 203"/>
            <p:cNvSpPr>
              <a:spLocks/>
            </p:cNvSpPr>
            <p:nvPr/>
          </p:nvSpPr>
          <p:spPr bwMode="auto">
            <a:xfrm>
              <a:off x="-2103" y="2353"/>
              <a:ext cx="16" cy="12"/>
            </a:xfrm>
            <a:custGeom>
              <a:avLst/>
              <a:gdLst>
                <a:gd name="T0" fmla="*/ 0 w 7"/>
                <a:gd name="T1" fmla="*/ 0 h 5"/>
                <a:gd name="T2" fmla="*/ 5 w 7"/>
                <a:gd name="T3" fmla="*/ 5 h 5"/>
                <a:gd name="T4" fmla="*/ 7 w 7"/>
                <a:gd name="T5" fmla="*/ 4 h 5"/>
                <a:gd name="T6" fmla="*/ 0 w 7"/>
                <a:gd name="T7" fmla="*/ 0 h 5"/>
              </a:gdLst>
              <a:ahLst/>
              <a:cxnLst>
                <a:cxn ang="0">
                  <a:pos x="T0" y="T1"/>
                </a:cxn>
                <a:cxn ang="0">
                  <a:pos x="T2" y="T3"/>
                </a:cxn>
                <a:cxn ang="0">
                  <a:pos x="T4" y="T5"/>
                </a:cxn>
                <a:cxn ang="0">
                  <a:pos x="T6" y="T7"/>
                </a:cxn>
              </a:cxnLst>
              <a:rect l="0" t="0" r="r" b="b"/>
              <a:pathLst>
                <a:path w="7" h="5">
                  <a:moveTo>
                    <a:pt x="0" y="0"/>
                  </a:moveTo>
                  <a:cubicBezTo>
                    <a:pt x="2" y="1"/>
                    <a:pt x="2" y="5"/>
                    <a:pt x="5" y="5"/>
                  </a:cubicBezTo>
                  <a:cubicBezTo>
                    <a:pt x="5" y="5"/>
                    <a:pt x="7" y="4"/>
                    <a:pt x="7" y="4"/>
                  </a:cubicBezTo>
                  <a:cubicBezTo>
                    <a:pt x="5" y="2"/>
                    <a:pt x="3"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30" name="Freeform 204"/>
            <p:cNvSpPr>
              <a:spLocks/>
            </p:cNvSpPr>
            <p:nvPr/>
          </p:nvSpPr>
          <p:spPr bwMode="auto">
            <a:xfrm>
              <a:off x="-2134" y="2339"/>
              <a:ext cx="21" cy="9"/>
            </a:xfrm>
            <a:custGeom>
              <a:avLst/>
              <a:gdLst>
                <a:gd name="T0" fmla="*/ 9 w 9"/>
                <a:gd name="T1" fmla="*/ 0 h 4"/>
                <a:gd name="T2" fmla="*/ 0 w 9"/>
                <a:gd name="T3" fmla="*/ 0 h 4"/>
                <a:gd name="T4" fmla="*/ 3 w 9"/>
                <a:gd name="T5" fmla="*/ 4 h 4"/>
                <a:gd name="T6" fmla="*/ 9 w 9"/>
                <a:gd name="T7" fmla="*/ 0 h 4"/>
              </a:gdLst>
              <a:ahLst/>
              <a:cxnLst>
                <a:cxn ang="0">
                  <a:pos x="T0" y="T1"/>
                </a:cxn>
                <a:cxn ang="0">
                  <a:pos x="T2" y="T3"/>
                </a:cxn>
                <a:cxn ang="0">
                  <a:pos x="T4" y="T5"/>
                </a:cxn>
                <a:cxn ang="0">
                  <a:pos x="T6" y="T7"/>
                </a:cxn>
              </a:cxnLst>
              <a:rect l="0" t="0" r="r" b="b"/>
              <a:pathLst>
                <a:path w="9" h="4">
                  <a:moveTo>
                    <a:pt x="9" y="0"/>
                  </a:moveTo>
                  <a:cubicBezTo>
                    <a:pt x="0" y="0"/>
                    <a:pt x="0" y="0"/>
                    <a:pt x="0" y="0"/>
                  </a:cubicBezTo>
                  <a:cubicBezTo>
                    <a:pt x="0" y="2"/>
                    <a:pt x="1" y="4"/>
                    <a:pt x="3" y="4"/>
                  </a:cubicBezTo>
                  <a:cubicBezTo>
                    <a:pt x="5" y="4"/>
                    <a:pt x="8" y="2"/>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31" name="Freeform 205"/>
            <p:cNvSpPr>
              <a:spLocks/>
            </p:cNvSpPr>
            <p:nvPr/>
          </p:nvSpPr>
          <p:spPr bwMode="auto">
            <a:xfrm>
              <a:off x="-2165" y="2324"/>
              <a:ext cx="19" cy="12"/>
            </a:xfrm>
            <a:custGeom>
              <a:avLst/>
              <a:gdLst>
                <a:gd name="T0" fmla="*/ 8 w 8"/>
                <a:gd name="T1" fmla="*/ 0 h 5"/>
                <a:gd name="T2" fmla="*/ 3 w 8"/>
                <a:gd name="T3" fmla="*/ 1 h 5"/>
                <a:gd name="T4" fmla="*/ 4 w 8"/>
                <a:gd name="T5" fmla="*/ 1 h 5"/>
                <a:gd name="T6" fmla="*/ 0 w 8"/>
                <a:gd name="T7" fmla="*/ 1 h 5"/>
                <a:gd name="T8" fmla="*/ 5 w 8"/>
                <a:gd name="T9" fmla="*/ 5 h 5"/>
                <a:gd name="T10" fmla="*/ 8 w 8"/>
                <a:gd name="T11" fmla="*/ 3 h 5"/>
                <a:gd name="T12" fmla="*/ 8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8" y="0"/>
                  </a:moveTo>
                  <a:cubicBezTo>
                    <a:pt x="6" y="0"/>
                    <a:pt x="5" y="0"/>
                    <a:pt x="3" y="1"/>
                  </a:cubicBezTo>
                  <a:cubicBezTo>
                    <a:pt x="4" y="1"/>
                    <a:pt x="4" y="1"/>
                    <a:pt x="4" y="1"/>
                  </a:cubicBezTo>
                  <a:cubicBezTo>
                    <a:pt x="3" y="1"/>
                    <a:pt x="1" y="1"/>
                    <a:pt x="0" y="1"/>
                  </a:cubicBezTo>
                  <a:cubicBezTo>
                    <a:pt x="0" y="1"/>
                    <a:pt x="3" y="5"/>
                    <a:pt x="5" y="5"/>
                  </a:cubicBezTo>
                  <a:cubicBezTo>
                    <a:pt x="6" y="5"/>
                    <a:pt x="8" y="4"/>
                    <a:pt x="8" y="3"/>
                  </a:cubicBezTo>
                  <a:cubicBezTo>
                    <a:pt x="8" y="2"/>
                    <a:pt x="8" y="1"/>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sp>
          <p:nvSpPr>
            <p:cNvPr id="232" name="Freeform 206"/>
            <p:cNvSpPr>
              <a:spLocks/>
            </p:cNvSpPr>
            <p:nvPr/>
          </p:nvSpPr>
          <p:spPr bwMode="auto">
            <a:xfrm>
              <a:off x="-2215" y="2296"/>
              <a:ext cx="19" cy="17"/>
            </a:xfrm>
            <a:custGeom>
              <a:avLst/>
              <a:gdLst>
                <a:gd name="T0" fmla="*/ 3 w 8"/>
                <a:gd name="T1" fmla="*/ 0 h 7"/>
                <a:gd name="T2" fmla="*/ 0 w 8"/>
                <a:gd name="T3" fmla="*/ 3 h 7"/>
                <a:gd name="T4" fmla="*/ 4 w 8"/>
                <a:gd name="T5" fmla="*/ 7 h 7"/>
                <a:gd name="T6" fmla="*/ 8 w 8"/>
                <a:gd name="T7" fmla="*/ 7 h 7"/>
                <a:gd name="T8" fmla="*/ 7 w 8"/>
                <a:gd name="T9" fmla="*/ 2 h 7"/>
                <a:gd name="T10" fmla="*/ 3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3" y="0"/>
                  </a:moveTo>
                  <a:cubicBezTo>
                    <a:pt x="2" y="1"/>
                    <a:pt x="1" y="2"/>
                    <a:pt x="0" y="3"/>
                  </a:cubicBezTo>
                  <a:cubicBezTo>
                    <a:pt x="0" y="4"/>
                    <a:pt x="2" y="7"/>
                    <a:pt x="4" y="7"/>
                  </a:cubicBezTo>
                  <a:cubicBezTo>
                    <a:pt x="5" y="7"/>
                    <a:pt x="7" y="7"/>
                    <a:pt x="8" y="7"/>
                  </a:cubicBezTo>
                  <a:cubicBezTo>
                    <a:pt x="7" y="5"/>
                    <a:pt x="7" y="4"/>
                    <a:pt x="7" y="2"/>
                  </a:cubicBezTo>
                  <a:cubicBezTo>
                    <a:pt x="5" y="2"/>
                    <a:pt x="4" y="1"/>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chemeClr val="bg1"/>
                </a:solidFill>
                <a:effectLst/>
                <a:uLnTx/>
                <a:uFillTx/>
                <a:latin typeface="Calibri Light" charset="0"/>
                <a:ea typeface="Calibri Light" charset="0"/>
                <a:cs typeface="Calibri Light" charset="0"/>
              </a:endParaRPr>
            </a:p>
          </p:txBody>
        </p:sp>
      </p:grpSp>
      <p:graphicFrame>
        <p:nvGraphicFramePr>
          <p:cNvPr id="22" name="Diagram 21"/>
          <p:cNvGraphicFramePr/>
          <p:nvPr>
            <p:extLst>
              <p:ext uri="{D42A27DB-BD31-4B8C-83A1-F6EECF244321}">
                <p14:modId xmlns:p14="http://schemas.microsoft.com/office/powerpoint/2010/main" val="2663149841"/>
              </p:ext>
            </p:extLst>
          </p:nvPr>
        </p:nvGraphicFramePr>
        <p:xfrm>
          <a:off x="1172779" y="808326"/>
          <a:ext cx="10011036" cy="5352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TextBox 22"/>
          <p:cNvSpPr txBox="1"/>
          <p:nvPr/>
        </p:nvSpPr>
        <p:spPr>
          <a:xfrm>
            <a:off x="792416" y="467526"/>
            <a:ext cx="10379676" cy="707886"/>
          </a:xfrm>
          <a:prstGeom prst="rect">
            <a:avLst/>
          </a:prstGeom>
          <a:noFill/>
        </p:spPr>
        <p:txBody>
          <a:bodyPr wrap="square" rtlCol="0">
            <a:spAutoFit/>
          </a:bodyPr>
          <a:lstStyle/>
          <a:p>
            <a:pPr lvl="0"/>
            <a:r>
              <a:rPr lang="en-US" altLang="en-US" sz="4000" b="1" dirty="0">
                <a:solidFill>
                  <a:schemeClr val="bg1"/>
                </a:solidFill>
              </a:rPr>
              <a:t>Natural Language Understanding</a:t>
            </a:r>
            <a:endParaRPr kumimoji="0" lang="en-US" sz="2000" b="1" i="0" u="none" strike="noStrike" kern="1200" cap="none" spc="0" normalizeH="0" baseline="0" noProof="0" dirty="0">
              <a:ln>
                <a:noFill/>
              </a:ln>
              <a:solidFill>
                <a:schemeClr val="bg1"/>
              </a:solidFill>
              <a:effectLst/>
              <a:uLnTx/>
              <a:uFillTx/>
              <a:latin typeface="Calibri Light" charset="0"/>
              <a:ea typeface="Calibri Light" charset="0"/>
              <a:cs typeface="Calibri Light" charset="0"/>
            </a:endParaRPr>
          </a:p>
        </p:txBody>
      </p:sp>
      <p:sp>
        <p:nvSpPr>
          <p:cNvPr id="61" name="Rectangle 60"/>
          <p:cNvSpPr/>
          <p:nvPr/>
        </p:nvSpPr>
        <p:spPr>
          <a:xfrm>
            <a:off x="284180" y="4724894"/>
            <a:ext cx="1803908" cy="707886"/>
          </a:xfrm>
          <a:prstGeom prst="rect">
            <a:avLst/>
          </a:prstGeom>
        </p:spPr>
        <p:txBody>
          <a:bodyPr wrap="square">
            <a:spAutoFit/>
          </a:bodyPr>
          <a:lstStyle/>
          <a:p>
            <a:pPr lvl="0"/>
            <a:r>
              <a:rPr lang="en-US" altLang="en-US" sz="2000" b="1" i="1" dirty="0">
                <a:solidFill>
                  <a:schemeClr val="bg1"/>
                </a:solidFill>
              </a:rPr>
              <a:t>Frequency spectrogram</a:t>
            </a:r>
            <a:endParaRPr lang="en-US" sz="2000" dirty="0">
              <a:solidFill>
                <a:schemeClr val="bg1"/>
              </a:solidFill>
            </a:endParaRPr>
          </a:p>
        </p:txBody>
      </p:sp>
      <p:sp>
        <p:nvSpPr>
          <p:cNvPr id="63" name="Rectangle 62"/>
          <p:cNvSpPr/>
          <p:nvPr/>
        </p:nvSpPr>
        <p:spPr>
          <a:xfrm>
            <a:off x="2332087" y="4738430"/>
            <a:ext cx="2124608" cy="707886"/>
          </a:xfrm>
          <a:prstGeom prst="rect">
            <a:avLst/>
          </a:prstGeom>
        </p:spPr>
        <p:txBody>
          <a:bodyPr wrap="square">
            <a:spAutoFit/>
          </a:bodyPr>
          <a:lstStyle/>
          <a:p>
            <a:pPr lvl="0" algn="ctr"/>
            <a:r>
              <a:rPr lang="en-US" altLang="en-US" sz="2000" b="1" i="1" dirty="0">
                <a:solidFill>
                  <a:schemeClr val="bg1"/>
                </a:solidFill>
              </a:rPr>
              <a:t>Word sequence</a:t>
            </a:r>
          </a:p>
          <a:p>
            <a:pPr lvl="0" algn="ctr"/>
            <a:r>
              <a:rPr kumimoji="0" lang="en-US" sz="2000" b="1" i="1" u="none" strike="noStrike" kern="1200" cap="none" spc="0" normalizeH="0" baseline="0" noProof="0" dirty="0">
                <a:ln>
                  <a:noFill/>
                </a:ln>
                <a:solidFill>
                  <a:schemeClr val="bg1"/>
                </a:solidFill>
                <a:effectLst/>
                <a:uLnTx/>
                <a:uFillTx/>
                <a:latin typeface="Calibri Light" charset="0"/>
                <a:ea typeface="Calibri Light" charset="0"/>
                <a:cs typeface="Calibri Light" charset="0"/>
              </a:rPr>
              <a:t>“He Loves Mary”</a:t>
            </a:r>
            <a:endParaRPr kumimoji="0" lang="en-US" sz="2000" b="0" i="0" u="none" strike="noStrike" kern="1200" cap="none" spc="0" normalizeH="0" baseline="0" noProof="0" dirty="0">
              <a:ln>
                <a:noFill/>
              </a:ln>
              <a:solidFill>
                <a:schemeClr val="bg1"/>
              </a:solidFill>
              <a:effectLst/>
              <a:uLnTx/>
              <a:uFillTx/>
              <a:latin typeface="Calibri Light" charset="0"/>
              <a:ea typeface="Calibri Light" charset="0"/>
              <a:cs typeface="Calibri Light" charset="0"/>
            </a:endParaRPr>
          </a:p>
        </p:txBody>
      </p:sp>
      <p:sp>
        <p:nvSpPr>
          <p:cNvPr id="64" name="Rectangle 63"/>
          <p:cNvSpPr/>
          <p:nvPr/>
        </p:nvSpPr>
        <p:spPr>
          <a:xfrm>
            <a:off x="5068815" y="4596169"/>
            <a:ext cx="2301195" cy="1384995"/>
          </a:xfrm>
          <a:prstGeom prst="rect">
            <a:avLst/>
          </a:prstGeom>
        </p:spPr>
        <p:txBody>
          <a:bodyPr wrap="square">
            <a:spAutoFit/>
          </a:bodyPr>
          <a:lstStyle/>
          <a:p>
            <a:pPr>
              <a:lnSpc>
                <a:spcPct val="170000"/>
              </a:lnSpc>
              <a:buFont typeface="Wingdings" panose="05000000000000000000" pitchFamily="2" charset="2"/>
              <a:buNone/>
            </a:pPr>
            <a:r>
              <a:rPr lang="en-US" altLang="en-US" sz="2000" b="1" i="1" dirty="0">
                <a:solidFill>
                  <a:schemeClr val="bg1"/>
                </a:solidFill>
              </a:rPr>
              <a:t>Sentence structure</a:t>
            </a:r>
          </a:p>
          <a:p>
            <a:pPr>
              <a:lnSpc>
                <a:spcPct val="170000"/>
              </a:lnSpc>
              <a:buFont typeface="Wingdings" panose="05000000000000000000" pitchFamily="2" charset="2"/>
              <a:buNone/>
            </a:pPr>
            <a:endParaRPr lang="en-US" altLang="en-US" sz="2000" dirty="0">
              <a:solidFill>
                <a:schemeClr val="bg1"/>
              </a:solidFill>
            </a:endParaRPr>
          </a:p>
          <a:p>
            <a:pPr>
              <a:lnSpc>
                <a:spcPct val="80000"/>
              </a:lnSpc>
              <a:buFont typeface="Wingdings" panose="05000000000000000000" pitchFamily="2" charset="2"/>
              <a:buNone/>
            </a:pPr>
            <a:r>
              <a:rPr lang="en-US" altLang="en-US" sz="2000" dirty="0">
                <a:solidFill>
                  <a:schemeClr val="bg1"/>
                </a:solidFill>
              </a:rPr>
              <a:t>He  loves  Mary</a:t>
            </a:r>
          </a:p>
        </p:txBody>
      </p:sp>
      <p:sp>
        <p:nvSpPr>
          <p:cNvPr id="65" name="Rectangle 64"/>
          <p:cNvSpPr/>
          <p:nvPr/>
        </p:nvSpPr>
        <p:spPr>
          <a:xfrm>
            <a:off x="7439915" y="4692792"/>
            <a:ext cx="2146849" cy="707886"/>
          </a:xfrm>
          <a:prstGeom prst="rect">
            <a:avLst/>
          </a:prstGeom>
        </p:spPr>
        <p:txBody>
          <a:bodyPr wrap="square">
            <a:spAutoFit/>
          </a:bodyPr>
          <a:lstStyle/>
          <a:p>
            <a:pPr lvl="0" algn="ctr"/>
            <a:r>
              <a:rPr lang="en-US" altLang="en-US" sz="2000" b="1" i="1" dirty="0">
                <a:solidFill>
                  <a:schemeClr val="bg1"/>
                </a:solidFill>
              </a:rPr>
              <a:t>Partial Meaning</a:t>
            </a:r>
          </a:p>
          <a:p>
            <a:pPr lvl="0" algn="ctr"/>
            <a:r>
              <a:rPr lang="en-US" altLang="en-US" sz="2000" dirty="0">
                <a:solidFill>
                  <a:schemeClr val="bg1"/>
                </a:solidFill>
                <a:latin typeface="Symbol" panose="05050102010706020507" pitchFamily="18" charset="2"/>
                <a:sym typeface="Symbol" panose="05050102010706020507" pitchFamily="18" charset="2"/>
              </a:rPr>
              <a:t></a:t>
            </a:r>
            <a:r>
              <a:rPr lang="en-US" altLang="en-US" sz="2000" dirty="0">
                <a:solidFill>
                  <a:schemeClr val="bg1"/>
                </a:solidFill>
                <a:sym typeface="Symbol" panose="05050102010706020507" pitchFamily="18" charset="2"/>
              </a:rPr>
              <a:t>x loves(</a:t>
            </a:r>
            <a:r>
              <a:rPr lang="en-US" altLang="en-US" sz="2000" dirty="0" err="1">
                <a:solidFill>
                  <a:schemeClr val="bg1"/>
                </a:solidFill>
                <a:sym typeface="Symbol" panose="05050102010706020507" pitchFamily="18" charset="2"/>
              </a:rPr>
              <a:t>x,mary</a:t>
            </a:r>
            <a:r>
              <a:rPr lang="en-US" altLang="en-US" sz="2000" dirty="0">
                <a:solidFill>
                  <a:schemeClr val="bg1"/>
                </a:solidFill>
                <a:sym typeface="Symbol" panose="05050102010706020507" pitchFamily="18" charset="2"/>
              </a:rPr>
              <a:t>)</a:t>
            </a:r>
            <a:endParaRPr kumimoji="0" lang="en-US" sz="2000" b="0" i="0" u="none" strike="noStrike" kern="1200" cap="none" spc="0" normalizeH="0" baseline="0" noProof="0" dirty="0">
              <a:ln>
                <a:noFill/>
              </a:ln>
              <a:solidFill>
                <a:schemeClr val="bg1"/>
              </a:solidFill>
              <a:effectLst/>
              <a:uLnTx/>
              <a:uFillTx/>
              <a:latin typeface="Calibri Light" charset="0"/>
              <a:ea typeface="Calibri Light" charset="0"/>
              <a:cs typeface="Calibri Light" charset="0"/>
            </a:endParaRPr>
          </a:p>
        </p:txBody>
      </p:sp>
      <p:sp>
        <p:nvSpPr>
          <p:cNvPr id="66" name="Rectangle 65"/>
          <p:cNvSpPr/>
          <p:nvPr/>
        </p:nvSpPr>
        <p:spPr>
          <a:xfrm>
            <a:off x="9862102" y="4497131"/>
            <a:ext cx="2325316" cy="1138773"/>
          </a:xfrm>
          <a:prstGeom prst="rect">
            <a:avLst/>
          </a:prstGeom>
        </p:spPr>
        <p:txBody>
          <a:bodyPr wrap="square">
            <a:spAutoFit/>
          </a:bodyPr>
          <a:lstStyle/>
          <a:p>
            <a:pPr>
              <a:lnSpc>
                <a:spcPct val="170000"/>
              </a:lnSpc>
              <a:buFont typeface="Wingdings" panose="05000000000000000000" pitchFamily="2" charset="2"/>
              <a:buNone/>
            </a:pPr>
            <a:r>
              <a:rPr lang="en-US" altLang="en-US" sz="2000" b="1" i="1" dirty="0">
                <a:solidFill>
                  <a:schemeClr val="bg1"/>
                </a:solidFill>
                <a:sym typeface="Symbol" panose="05050102010706020507" pitchFamily="18" charset="2"/>
              </a:rPr>
              <a:t>Sentence meaning</a:t>
            </a:r>
          </a:p>
          <a:p>
            <a:pPr>
              <a:lnSpc>
                <a:spcPct val="170000"/>
              </a:lnSpc>
              <a:buFont typeface="Wingdings" panose="05000000000000000000" pitchFamily="2" charset="2"/>
              <a:buNone/>
            </a:pPr>
            <a:r>
              <a:rPr lang="en-US" altLang="en-US" sz="2000" dirty="0">
                <a:solidFill>
                  <a:schemeClr val="bg1"/>
                </a:solidFill>
                <a:sym typeface="Symbol" panose="05050102010706020507" pitchFamily="18" charset="2"/>
              </a:rPr>
              <a:t>loves(</a:t>
            </a:r>
            <a:r>
              <a:rPr lang="en-US" altLang="en-US" sz="2000" dirty="0" err="1">
                <a:solidFill>
                  <a:schemeClr val="bg1"/>
                </a:solidFill>
                <a:sym typeface="Symbol" panose="05050102010706020507" pitchFamily="18" charset="2"/>
              </a:rPr>
              <a:t>john,mary</a:t>
            </a:r>
            <a:r>
              <a:rPr lang="en-US" altLang="en-US" sz="2000" dirty="0">
                <a:solidFill>
                  <a:schemeClr val="bg1"/>
                </a:solidFill>
                <a:sym typeface="Symbol" panose="05050102010706020507" pitchFamily="18" charset="2"/>
              </a:rPr>
              <a:t>)</a:t>
            </a:r>
            <a:endParaRPr lang="en-US" altLang="en-US" sz="2000" b="1" i="1" dirty="0">
              <a:solidFill>
                <a:schemeClr val="bg1"/>
              </a:solidFill>
              <a:sym typeface="Symbol" panose="05050102010706020507" pitchFamily="18" charset="2"/>
            </a:endParaRPr>
          </a:p>
        </p:txBody>
      </p:sp>
      <p:sp>
        <p:nvSpPr>
          <p:cNvPr id="2" name="Rectangle 1">
            <a:extLst>
              <a:ext uri="{FF2B5EF4-FFF2-40B4-BE49-F238E27FC236}">
                <a16:creationId xmlns:a16="http://schemas.microsoft.com/office/drawing/2014/main" id="{D438DC4E-8E77-4E36-AA69-56A1DA61A0AA}"/>
              </a:ext>
            </a:extLst>
          </p:cNvPr>
          <p:cNvSpPr/>
          <p:nvPr/>
        </p:nvSpPr>
        <p:spPr>
          <a:xfrm>
            <a:off x="76570" y="3244378"/>
            <a:ext cx="1507337" cy="646331"/>
          </a:xfrm>
          <a:prstGeom prst="rect">
            <a:avLst/>
          </a:prstGeom>
        </p:spPr>
        <p:txBody>
          <a:bodyPr wrap="square">
            <a:spAutoFit/>
          </a:bodyPr>
          <a:lstStyle/>
          <a:p>
            <a:r>
              <a:rPr lang="en-US" altLang="en-US" dirty="0" err="1">
                <a:solidFill>
                  <a:schemeClr val="bg1"/>
                </a:solidFill>
              </a:rPr>
              <a:t>Input/Output</a:t>
            </a:r>
            <a:r>
              <a:rPr lang="en-US" altLang="en-US" dirty="0">
                <a:solidFill>
                  <a:schemeClr val="bg1"/>
                </a:solidFill>
              </a:rPr>
              <a:t> data </a:t>
            </a:r>
            <a:endParaRPr lang="en-IN" dirty="0">
              <a:solidFill>
                <a:schemeClr val="bg1"/>
              </a:solidFill>
            </a:endParaRPr>
          </a:p>
        </p:txBody>
      </p:sp>
      <p:grpSp>
        <p:nvGrpSpPr>
          <p:cNvPr id="233" name="Group 18">
            <a:extLst>
              <a:ext uri="{FF2B5EF4-FFF2-40B4-BE49-F238E27FC236}">
                <a16:creationId xmlns:a16="http://schemas.microsoft.com/office/drawing/2014/main" id="{E2EF72B8-8BE7-4ADF-A36B-CCD2C9F08997}"/>
              </a:ext>
            </a:extLst>
          </p:cNvPr>
          <p:cNvGrpSpPr>
            <a:grpSpLocks/>
          </p:cNvGrpSpPr>
          <p:nvPr/>
        </p:nvGrpSpPr>
        <p:grpSpPr bwMode="auto">
          <a:xfrm>
            <a:off x="450725" y="5565942"/>
            <a:ext cx="838200" cy="457200"/>
            <a:chOff x="2208" y="3408"/>
            <a:chExt cx="528" cy="288"/>
          </a:xfrm>
        </p:grpSpPr>
        <p:sp>
          <p:nvSpPr>
            <p:cNvPr id="234" name="Line 4">
              <a:extLst>
                <a:ext uri="{FF2B5EF4-FFF2-40B4-BE49-F238E27FC236}">
                  <a16:creationId xmlns:a16="http://schemas.microsoft.com/office/drawing/2014/main" id="{BC5D5125-5E9D-40AA-8B93-2399AFD52620}"/>
                </a:ext>
              </a:extLst>
            </p:cNvPr>
            <p:cNvSpPr>
              <a:spLocks noChangeShapeType="1"/>
            </p:cNvSpPr>
            <p:nvPr/>
          </p:nvSpPr>
          <p:spPr bwMode="auto">
            <a:xfrm>
              <a:off x="2208" y="3456"/>
              <a:ext cx="0" cy="24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sp>
          <p:nvSpPr>
            <p:cNvPr id="235" name="Line 5">
              <a:extLst>
                <a:ext uri="{FF2B5EF4-FFF2-40B4-BE49-F238E27FC236}">
                  <a16:creationId xmlns:a16="http://schemas.microsoft.com/office/drawing/2014/main" id="{4CE24899-84CB-4A68-9B07-76477EC9ECEF}"/>
                </a:ext>
              </a:extLst>
            </p:cNvPr>
            <p:cNvSpPr>
              <a:spLocks noChangeShapeType="1"/>
            </p:cNvSpPr>
            <p:nvPr/>
          </p:nvSpPr>
          <p:spPr bwMode="auto">
            <a:xfrm>
              <a:off x="2208" y="3696"/>
              <a:ext cx="528"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sp>
          <p:nvSpPr>
            <p:cNvPr id="236" name="Line 11">
              <a:extLst>
                <a:ext uri="{FF2B5EF4-FFF2-40B4-BE49-F238E27FC236}">
                  <a16:creationId xmlns:a16="http://schemas.microsoft.com/office/drawing/2014/main" id="{5C17F2C4-8A73-49F5-B627-2A4AE7BB847E}"/>
                </a:ext>
              </a:extLst>
            </p:cNvPr>
            <p:cNvSpPr>
              <a:spLocks noChangeShapeType="1"/>
            </p:cNvSpPr>
            <p:nvPr/>
          </p:nvSpPr>
          <p:spPr bwMode="auto">
            <a:xfrm>
              <a:off x="2304" y="3456"/>
              <a:ext cx="0" cy="144"/>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sp>
          <p:nvSpPr>
            <p:cNvPr id="237" name="Line 12">
              <a:extLst>
                <a:ext uri="{FF2B5EF4-FFF2-40B4-BE49-F238E27FC236}">
                  <a16:creationId xmlns:a16="http://schemas.microsoft.com/office/drawing/2014/main" id="{ED902C71-A586-4C70-A88E-A4B134A4F0E7}"/>
                </a:ext>
              </a:extLst>
            </p:cNvPr>
            <p:cNvSpPr>
              <a:spLocks noChangeShapeType="1"/>
            </p:cNvSpPr>
            <p:nvPr/>
          </p:nvSpPr>
          <p:spPr bwMode="auto">
            <a:xfrm>
              <a:off x="2400" y="3504"/>
              <a:ext cx="0" cy="192"/>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dirty="0">
                <a:solidFill>
                  <a:schemeClr val="bg1"/>
                </a:solidFill>
              </a:endParaRPr>
            </a:p>
          </p:txBody>
        </p:sp>
        <p:sp>
          <p:nvSpPr>
            <p:cNvPr id="238" name="Line 13">
              <a:extLst>
                <a:ext uri="{FF2B5EF4-FFF2-40B4-BE49-F238E27FC236}">
                  <a16:creationId xmlns:a16="http://schemas.microsoft.com/office/drawing/2014/main" id="{ED87C22C-D5F4-43B4-8400-4ABBB717C4AC}"/>
                </a:ext>
              </a:extLst>
            </p:cNvPr>
            <p:cNvSpPr>
              <a:spLocks noChangeShapeType="1"/>
            </p:cNvSpPr>
            <p:nvPr/>
          </p:nvSpPr>
          <p:spPr bwMode="auto">
            <a:xfrm>
              <a:off x="2496" y="3456"/>
              <a:ext cx="0" cy="192"/>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sp>
          <p:nvSpPr>
            <p:cNvPr id="239" name="Line 15">
              <a:extLst>
                <a:ext uri="{FF2B5EF4-FFF2-40B4-BE49-F238E27FC236}">
                  <a16:creationId xmlns:a16="http://schemas.microsoft.com/office/drawing/2014/main" id="{94B462AD-F06F-482D-927A-C3E6E518BF29}"/>
                </a:ext>
              </a:extLst>
            </p:cNvPr>
            <p:cNvSpPr>
              <a:spLocks noChangeShapeType="1"/>
            </p:cNvSpPr>
            <p:nvPr/>
          </p:nvSpPr>
          <p:spPr bwMode="auto">
            <a:xfrm>
              <a:off x="2592" y="3552"/>
              <a:ext cx="0" cy="144"/>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sp>
          <p:nvSpPr>
            <p:cNvPr id="240" name="Line 16">
              <a:extLst>
                <a:ext uri="{FF2B5EF4-FFF2-40B4-BE49-F238E27FC236}">
                  <a16:creationId xmlns:a16="http://schemas.microsoft.com/office/drawing/2014/main" id="{4C6C184B-AEA6-46FE-9EFD-EBA6D8A163C3}"/>
                </a:ext>
              </a:extLst>
            </p:cNvPr>
            <p:cNvSpPr>
              <a:spLocks noChangeShapeType="1"/>
            </p:cNvSpPr>
            <p:nvPr/>
          </p:nvSpPr>
          <p:spPr bwMode="auto">
            <a:xfrm flipV="1">
              <a:off x="2688" y="3408"/>
              <a:ext cx="0" cy="24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grpSp>
      <p:sp>
        <p:nvSpPr>
          <p:cNvPr id="241" name="Line 7">
            <a:extLst>
              <a:ext uri="{FF2B5EF4-FFF2-40B4-BE49-F238E27FC236}">
                <a16:creationId xmlns:a16="http://schemas.microsoft.com/office/drawing/2014/main" id="{E791657F-B86F-4B33-8257-12B5D58CEE2E}"/>
              </a:ext>
            </a:extLst>
          </p:cNvPr>
          <p:cNvSpPr>
            <a:spLocks noChangeShapeType="1"/>
          </p:cNvSpPr>
          <p:nvPr/>
        </p:nvSpPr>
        <p:spPr bwMode="auto">
          <a:xfrm flipH="1">
            <a:off x="5331700" y="5343230"/>
            <a:ext cx="4572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sp>
        <p:nvSpPr>
          <p:cNvPr id="242" name="Line 8">
            <a:extLst>
              <a:ext uri="{FF2B5EF4-FFF2-40B4-BE49-F238E27FC236}">
                <a16:creationId xmlns:a16="http://schemas.microsoft.com/office/drawing/2014/main" id="{EC51E7CE-ADC7-4C60-8712-FBC99C7781DD}"/>
              </a:ext>
            </a:extLst>
          </p:cNvPr>
          <p:cNvSpPr>
            <a:spLocks noChangeShapeType="1"/>
          </p:cNvSpPr>
          <p:nvPr/>
        </p:nvSpPr>
        <p:spPr bwMode="auto">
          <a:xfrm>
            <a:off x="5788900" y="5343230"/>
            <a:ext cx="609600" cy="304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sp>
        <p:nvSpPr>
          <p:cNvPr id="243" name="Line 9">
            <a:extLst>
              <a:ext uri="{FF2B5EF4-FFF2-40B4-BE49-F238E27FC236}">
                <a16:creationId xmlns:a16="http://schemas.microsoft.com/office/drawing/2014/main" id="{78731B07-E6FC-4431-B30E-8EE184433FF7}"/>
              </a:ext>
            </a:extLst>
          </p:cNvPr>
          <p:cNvSpPr>
            <a:spLocks noChangeShapeType="1"/>
          </p:cNvSpPr>
          <p:nvPr/>
        </p:nvSpPr>
        <p:spPr bwMode="auto">
          <a:xfrm flipH="1">
            <a:off x="6017500" y="5495630"/>
            <a:ext cx="15240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sp>
        <p:nvSpPr>
          <p:cNvPr id="244" name="Line 10">
            <a:extLst>
              <a:ext uri="{FF2B5EF4-FFF2-40B4-BE49-F238E27FC236}">
                <a16:creationId xmlns:a16="http://schemas.microsoft.com/office/drawing/2014/main" id="{61ABCA6C-C9A2-419A-99F6-E910615FE2C4}"/>
              </a:ext>
            </a:extLst>
          </p:cNvPr>
          <p:cNvSpPr>
            <a:spLocks noChangeShapeType="1"/>
          </p:cNvSpPr>
          <p:nvPr/>
        </p:nvSpPr>
        <p:spPr bwMode="auto">
          <a:xfrm>
            <a:off x="5331700" y="5495630"/>
            <a:ext cx="0" cy="1524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solidFill>
                <a:schemeClr val="bg1"/>
              </a:solidFill>
            </a:endParaRPr>
          </a:p>
        </p:txBody>
      </p:sp>
      <p:grpSp>
        <p:nvGrpSpPr>
          <p:cNvPr id="245" name="Group 29">
            <a:extLst>
              <a:ext uri="{FF2B5EF4-FFF2-40B4-BE49-F238E27FC236}">
                <a16:creationId xmlns:a16="http://schemas.microsoft.com/office/drawing/2014/main" id="{1807A43E-83C4-4454-86A6-A5BD37B60500}"/>
              </a:ext>
            </a:extLst>
          </p:cNvPr>
          <p:cNvGrpSpPr>
            <a:grpSpLocks/>
          </p:cNvGrpSpPr>
          <p:nvPr/>
        </p:nvGrpSpPr>
        <p:grpSpPr bwMode="auto">
          <a:xfrm rot="16200000">
            <a:off x="1931912" y="3712775"/>
            <a:ext cx="484908" cy="1520010"/>
            <a:chOff x="2208" y="1536"/>
            <a:chExt cx="480" cy="384"/>
          </a:xfrm>
        </p:grpSpPr>
        <p:sp>
          <p:nvSpPr>
            <p:cNvPr id="246" name="Line 27">
              <a:extLst>
                <a:ext uri="{FF2B5EF4-FFF2-40B4-BE49-F238E27FC236}">
                  <a16:creationId xmlns:a16="http://schemas.microsoft.com/office/drawing/2014/main" id="{BB1422D5-C562-46BD-AA3A-B8EB2BA3DA19}"/>
                </a:ext>
              </a:extLst>
            </p:cNvPr>
            <p:cNvSpPr>
              <a:spLocks noChangeShapeType="1"/>
            </p:cNvSpPr>
            <p:nvPr/>
          </p:nvSpPr>
          <p:spPr bwMode="auto">
            <a:xfrm>
              <a:off x="2208" y="1536"/>
              <a:ext cx="480" cy="192"/>
            </a:xfrm>
            <a:prstGeom prst="line">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dk1"/>
            </a:lnRef>
            <a:fillRef idx="0">
              <a:schemeClr val="dk1"/>
            </a:fillRef>
            <a:effectRef idx="2">
              <a:schemeClr val="dk1"/>
            </a:effectRef>
            <a:fontRef idx="minor">
              <a:schemeClr val="tx1"/>
            </a:fontRef>
          </p:style>
          <p:txBody>
            <a:bodyPr/>
            <a:lstStyle/>
            <a:p>
              <a:endParaRPr lang="en-IN"/>
            </a:p>
          </p:txBody>
        </p:sp>
        <p:sp>
          <p:nvSpPr>
            <p:cNvPr id="247" name="Line 28">
              <a:extLst>
                <a:ext uri="{FF2B5EF4-FFF2-40B4-BE49-F238E27FC236}">
                  <a16:creationId xmlns:a16="http://schemas.microsoft.com/office/drawing/2014/main" id="{F02F1A73-4468-46C7-BD95-190175EB2729}"/>
                </a:ext>
              </a:extLst>
            </p:cNvPr>
            <p:cNvSpPr>
              <a:spLocks noChangeShapeType="1"/>
            </p:cNvSpPr>
            <p:nvPr/>
          </p:nvSpPr>
          <p:spPr bwMode="auto">
            <a:xfrm flipH="1">
              <a:off x="2208" y="1776"/>
              <a:ext cx="480" cy="144"/>
            </a:xfrm>
            <a:prstGeom prst="line">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dk1"/>
            </a:lnRef>
            <a:fillRef idx="0">
              <a:schemeClr val="dk1"/>
            </a:fillRef>
            <a:effectRef idx="2">
              <a:schemeClr val="dk1"/>
            </a:effectRef>
            <a:fontRef idx="minor">
              <a:schemeClr val="tx1"/>
            </a:fontRef>
          </p:style>
          <p:txBody>
            <a:bodyPr/>
            <a:lstStyle/>
            <a:p>
              <a:endParaRPr lang="en-IN"/>
            </a:p>
          </p:txBody>
        </p:sp>
      </p:grpSp>
      <p:grpSp>
        <p:nvGrpSpPr>
          <p:cNvPr id="248" name="Group 29">
            <a:extLst>
              <a:ext uri="{FF2B5EF4-FFF2-40B4-BE49-F238E27FC236}">
                <a16:creationId xmlns:a16="http://schemas.microsoft.com/office/drawing/2014/main" id="{3D508805-BD2A-4D8A-A61F-B7CE13103767}"/>
              </a:ext>
            </a:extLst>
          </p:cNvPr>
          <p:cNvGrpSpPr>
            <a:grpSpLocks/>
          </p:cNvGrpSpPr>
          <p:nvPr/>
        </p:nvGrpSpPr>
        <p:grpSpPr bwMode="auto">
          <a:xfrm rot="16200000">
            <a:off x="4345962" y="3745247"/>
            <a:ext cx="484908" cy="1520010"/>
            <a:chOff x="2208" y="1536"/>
            <a:chExt cx="480" cy="384"/>
          </a:xfrm>
        </p:grpSpPr>
        <p:sp>
          <p:nvSpPr>
            <p:cNvPr id="249" name="Line 27">
              <a:extLst>
                <a:ext uri="{FF2B5EF4-FFF2-40B4-BE49-F238E27FC236}">
                  <a16:creationId xmlns:a16="http://schemas.microsoft.com/office/drawing/2014/main" id="{2007A131-0A25-4B83-B652-FD62A023EE4C}"/>
                </a:ext>
              </a:extLst>
            </p:cNvPr>
            <p:cNvSpPr>
              <a:spLocks noChangeShapeType="1"/>
            </p:cNvSpPr>
            <p:nvPr/>
          </p:nvSpPr>
          <p:spPr bwMode="auto">
            <a:xfrm>
              <a:off x="2208" y="1536"/>
              <a:ext cx="480" cy="192"/>
            </a:xfrm>
            <a:prstGeom prst="line">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dk1"/>
            </a:lnRef>
            <a:fillRef idx="0">
              <a:schemeClr val="dk1"/>
            </a:fillRef>
            <a:effectRef idx="2">
              <a:schemeClr val="dk1"/>
            </a:effectRef>
            <a:fontRef idx="minor">
              <a:schemeClr val="tx1"/>
            </a:fontRef>
          </p:style>
          <p:txBody>
            <a:bodyPr/>
            <a:lstStyle/>
            <a:p>
              <a:endParaRPr lang="en-IN"/>
            </a:p>
          </p:txBody>
        </p:sp>
        <p:sp>
          <p:nvSpPr>
            <p:cNvPr id="250" name="Line 28">
              <a:extLst>
                <a:ext uri="{FF2B5EF4-FFF2-40B4-BE49-F238E27FC236}">
                  <a16:creationId xmlns:a16="http://schemas.microsoft.com/office/drawing/2014/main" id="{14F78493-538D-47E0-B567-A00D3F080408}"/>
                </a:ext>
              </a:extLst>
            </p:cNvPr>
            <p:cNvSpPr>
              <a:spLocks noChangeShapeType="1"/>
            </p:cNvSpPr>
            <p:nvPr/>
          </p:nvSpPr>
          <p:spPr bwMode="auto">
            <a:xfrm flipH="1">
              <a:off x="2208" y="1776"/>
              <a:ext cx="480" cy="144"/>
            </a:xfrm>
            <a:prstGeom prst="line">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dk1"/>
            </a:lnRef>
            <a:fillRef idx="0">
              <a:schemeClr val="dk1"/>
            </a:fillRef>
            <a:effectRef idx="2">
              <a:schemeClr val="dk1"/>
            </a:effectRef>
            <a:fontRef idx="minor">
              <a:schemeClr val="tx1"/>
            </a:fontRef>
          </p:style>
          <p:txBody>
            <a:bodyPr/>
            <a:lstStyle/>
            <a:p>
              <a:endParaRPr lang="en-IN"/>
            </a:p>
          </p:txBody>
        </p:sp>
      </p:grpSp>
      <p:grpSp>
        <p:nvGrpSpPr>
          <p:cNvPr id="251" name="Group 29">
            <a:extLst>
              <a:ext uri="{FF2B5EF4-FFF2-40B4-BE49-F238E27FC236}">
                <a16:creationId xmlns:a16="http://schemas.microsoft.com/office/drawing/2014/main" id="{EA8DF208-9CC9-47B9-82F7-A07CD877DE48}"/>
              </a:ext>
            </a:extLst>
          </p:cNvPr>
          <p:cNvGrpSpPr>
            <a:grpSpLocks/>
          </p:cNvGrpSpPr>
          <p:nvPr/>
        </p:nvGrpSpPr>
        <p:grpSpPr bwMode="auto">
          <a:xfrm rot="16200000">
            <a:off x="6914293" y="3643763"/>
            <a:ext cx="484908" cy="1520010"/>
            <a:chOff x="2208" y="1536"/>
            <a:chExt cx="480" cy="384"/>
          </a:xfrm>
        </p:grpSpPr>
        <p:sp>
          <p:nvSpPr>
            <p:cNvPr id="252" name="Line 27">
              <a:extLst>
                <a:ext uri="{FF2B5EF4-FFF2-40B4-BE49-F238E27FC236}">
                  <a16:creationId xmlns:a16="http://schemas.microsoft.com/office/drawing/2014/main" id="{82C96523-C5A4-45B8-A69A-9979E627129F}"/>
                </a:ext>
              </a:extLst>
            </p:cNvPr>
            <p:cNvSpPr>
              <a:spLocks noChangeShapeType="1"/>
            </p:cNvSpPr>
            <p:nvPr/>
          </p:nvSpPr>
          <p:spPr bwMode="auto">
            <a:xfrm>
              <a:off x="2208" y="1536"/>
              <a:ext cx="480" cy="192"/>
            </a:xfrm>
            <a:prstGeom prst="line">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dk1"/>
            </a:lnRef>
            <a:fillRef idx="0">
              <a:schemeClr val="dk1"/>
            </a:fillRef>
            <a:effectRef idx="2">
              <a:schemeClr val="dk1"/>
            </a:effectRef>
            <a:fontRef idx="minor">
              <a:schemeClr val="tx1"/>
            </a:fontRef>
          </p:style>
          <p:txBody>
            <a:bodyPr/>
            <a:lstStyle/>
            <a:p>
              <a:endParaRPr lang="en-IN"/>
            </a:p>
          </p:txBody>
        </p:sp>
        <p:sp>
          <p:nvSpPr>
            <p:cNvPr id="253" name="Line 28">
              <a:extLst>
                <a:ext uri="{FF2B5EF4-FFF2-40B4-BE49-F238E27FC236}">
                  <a16:creationId xmlns:a16="http://schemas.microsoft.com/office/drawing/2014/main" id="{437C928C-1200-4078-941B-3BF62F680651}"/>
                </a:ext>
              </a:extLst>
            </p:cNvPr>
            <p:cNvSpPr>
              <a:spLocks noChangeShapeType="1"/>
            </p:cNvSpPr>
            <p:nvPr/>
          </p:nvSpPr>
          <p:spPr bwMode="auto">
            <a:xfrm flipH="1">
              <a:off x="2208" y="1776"/>
              <a:ext cx="480" cy="144"/>
            </a:xfrm>
            <a:prstGeom prst="line">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dk1"/>
            </a:lnRef>
            <a:fillRef idx="0">
              <a:schemeClr val="dk1"/>
            </a:fillRef>
            <a:effectRef idx="2">
              <a:schemeClr val="dk1"/>
            </a:effectRef>
            <a:fontRef idx="minor">
              <a:schemeClr val="tx1"/>
            </a:fontRef>
          </p:style>
          <p:txBody>
            <a:bodyPr/>
            <a:lstStyle/>
            <a:p>
              <a:endParaRPr lang="en-IN"/>
            </a:p>
          </p:txBody>
        </p:sp>
      </p:grpSp>
      <p:grpSp>
        <p:nvGrpSpPr>
          <p:cNvPr id="254" name="Group 29">
            <a:extLst>
              <a:ext uri="{FF2B5EF4-FFF2-40B4-BE49-F238E27FC236}">
                <a16:creationId xmlns:a16="http://schemas.microsoft.com/office/drawing/2014/main" id="{9C086C78-C327-46A9-954E-3685B5D0CF6C}"/>
              </a:ext>
            </a:extLst>
          </p:cNvPr>
          <p:cNvGrpSpPr>
            <a:grpSpLocks/>
          </p:cNvGrpSpPr>
          <p:nvPr/>
        </p:nvGrpSpPr>
        <p:grpSpPr bwMode="auto">
          <a:xfrm rot="16200000">
            <a:off x="9436420" y="3697874"/>
            <a:ext cx="484908" cy="1520010"/>
            <a:chOff x="2208" y="1536"/>
            <a:chExt cx="480" cy="384"/>
          </a:xfrm>
        </p:grpSpPr>
        <p:sp>
          <p:nvSpPr>
            <p:cNvPr id="255" name="Line 27">
              <a:extLst>
                <a:ext uri="{FF2B5EF4-FFF2-40B4-BE49-F238E27FC236}">
                  <a16:creationId xmlns:a16="http://schemas.microsoft.com/office/drawing/2014/main" id="{D2E605DE-7769-43D3-ABCF-EED6097DDA14}"/>
                </a:ext>
              </a:extLst>
            </p:cNvPr>
            <p:cNvSpPr>
              <a:spLocks noChangeShapeType="1"/>
            </p:cNvSpPr>
            <p:nvPr/>
          </p:nvSpPr>
          <p:spPr bwMode="auto">
            <a:xfrm>
              <a:off x="2208" y="1536"/>
              <a:ext cx="480" cy="192"/>
            </a:xfrm>
            <a:prstGeom prst="line">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dk1"/>
            </a:lnRef>
            <a:fillRef idx="0">
              <a:schemeClr val="dk1"/>
            </a:fillRef>
            <a:effectRef idx="2">
              <a:schemeClr val="dk1"/>
            </a:effectRef>
            <a:fontRef idx="minor">
              <a:schemeClr val="tx1"/>
            </a:fontRef>
          </p:style>
          <p:txBody>
            <a:bodyPr/>
            <a:lstStyle/>
            <a:p>
              <a:endParaRPr lang="en-IN"/>
            </a:p>
          </p:txBody>
        </p:sp>
        <p:sp>
          <p:nvSpPr>
            <p:cNvPr id="256" name="Line 28">
              <a:extLst>
                <a:ext uri="{FF2B5EF4-FFF2-40B4-BE49-F238E27FC236}">
                  <a16:creationId xmlns:a16="http://schemas.microsoft.com/office/drawing/2014/main" id="{AFB3FDEF-4FC0-476F-936F-13B68B4FE5E3}"/>
                </a:ext>
              </a:extLst>
            </p:cNvPr>
            <p:cNvSpPr>
              <a:spLocks noChangeShapeType="1"/>
            </p:cNvSpPr>
            <p:nvPr/>
          </p:nvSpPr>
          <p:spPr bwMode="auto">
            <a:xfrm flipH="1">
              <a:off x="2208" y="1776"/>
              <a:ext cx="480" cy="144"/>
            </a:xfrm>
            <a:prstGeom prst="line">
              <a:avLst/>
            </a:prstGeom>
            <a:ln>
              <a:headEnd/>
              <a:tailEnd type="triangle" w="med" len="med"/>
            </a:ln>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3">
              <a:schemeClr val="dk1"/>
            </a:lnRef>
            <a:fillRef idx="0">
              <a:schemeClr val="dk1"/>
            </a:fillRef>
            <a:effectRef idx="2">
              <a:schemeClr val="dk1"/>
            </a:effectRef>
            <a:fontRef idx="minor">
              <a:schemeClr val="tx1"/>
            </a:fontRef>
          </p:style>
          <p:txBody>
            <a:bodyPr/>
            <a:lstStyle/>
            <a:p>
              <a:endParaRPr lang="en-IN"/>
            </a:p>
          </p:txBody>
        </p:sp>
      </p:grpSp>
    </p:spTree>
    <p:extLst>
      <p:ext uri="{BB962C8B-B14F-4D97-AF65-F5344CB8AC3E}">
        <p14:creationId xmlns:p14="http://schemas.microsoft.com/office/powerpoint/2010/main" val="1178690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5" name="Rectangle 3"/>
          <p:cNvSpPr>
            <a:spLocks noGrp="1" noChangeArrowheads="1"/>
          </p:cNvSpPr>
          <p:nvPr>
            <p:ph type="body" idx="4294967295"/>
          </p:nvPr>
        </p:nvSpPr>
        <p:spPr>
          <a:xfrm>
            <a:off x="5863789" y="250408"/>
            <a:ext cx="10515600" cy="6326187"/>
          </a:xfrm>
        </p:spPr>
        <p:txBody>
          <a:bodyPr>
            <a:normAutofit fontScale="85000" lnSpcReduction="20000"/>
          </a:bodyPr>
          <a:lstStyle/>
          <a:p>
            <a:pPr>
              <a:lnSpc>
                <a:spcPct val="150000"/>
              </a:lnSpc>
              <a:buFontTx/>
              <a:buNone/>
            </a:pPr>
            <a:endParaRPr lang="en-US" altLang="en-US" dirty="0">
              <a:latin typeface="Segoe UI" panose="020B0502040204020203" pitchFamily="34" charset="0"/>
              <a:ea typeface="Segoe UI" panose="020B0502040204020203" pitchFamily="34" charset="0"/>
              <a:cs typeface="Segoe UI" panose="020B0502040204020203" pitchFamily="34" charset="0"/>
            </a:endParaRPr>
          </a:p>
          <a:p>
            <a:pPr>
              <a:lnSpc>
                <a:spcPct val="150000"/>
              </a:lnSpc>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Words</a:t>
            </a:r>
          </a:p>
          <a:p>
            <a:pPr>
              <a:lnSpc>
                <a:spcPct val="150000"/>
              </a:lnSpc>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2400" dirty="0">
                <a:latin typeface="Segoe UI" panose="020B0502040204020203" pitchFamily="34" charset="0"/>
                <a:ea typeface="Segoe UI" panose="020B0502040204020203" pitchFamily="34" charset="0"/>
                <a:cs typeface="Segoe UI" panose="020B0502040204020203" pitchFamily="34" charset="0"/>
              </a:rPr>
              <a:t>Morphological Analysis</a:t>
            </a:r>
          </a:p>
          <a:p>
            <a:pPr>
              <a:lnSpc>
                <a:spcPct val="150000"/>
              </a:lnSpc>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Morphologically analyzed words</a:t>
            </a:r>
            <a:r>
              <a:rPr lang="en-US" altLang="en-US" dirty="0">
                <a:latin typeface="Segoe UI" panose="020B0502040204020203" pitchFamily="34" charset="0"/>
                <a:ea typeface="Segoe UI" panose="020B0502040204020203" pitchFamily="34" charset="0"/>
                <a:cs typeface="Segoe UI" panose="020B0502040204020203" pitchFamily="34" charset="0"/>
              </a:rPr>
              <a:t> </a:t>
            </a:r>
            <a:endParaRPr lang="en-US" altLang="en-US" sz="1800" i="1" dirty="0">
              <a:latin typeface="Segoe UI" panose="020B0502040204020203" pitchFamily="34" charset="0"/>
              <a:ea typeface="Segoe UI" panose="020B0502040204020203" pitchFamily="34" charset="0"/>
              <a:cs typeface="Segoe UI" panose="020B0502040204020203" pitchFamily="34" charset="0"/>
            </a:endParaRPr>
          </a:p>
          <a:p>
            <a:pPr>
              <a:lnSpc>
                <a:spcPct val="150000"/>
              </a:lnSpc>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2400" dirty="0">
                <a:latin typeface="Segoe UI" panose="020B0502040204020203" pitchFamily="34" charset="0"/>
                <a:ea typeface="Segoe UI" panose="020B0502040204020203" pitchFamily="34" charset="0"/>
                <a:cs typeface="Segoe UI" panose="020B0502040204020203" pitchFamily="34" charset="0"/>
              </a:rPr>
              <a:t>Syntactic Analysis</a:t>
            </a:r>
          </a:p>
          <a:p>
            <a:pPr>
              <a:lnSpc>
                <a:spcPct val="150000"/>
              </a:lnSpc>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Syntactic Structure</a:t>
            </a:r>
          </a:p>
          <a:p>
            <a:pPr>
              <a:lnSpc>
                <a:spcPct val="150000"/>
              </a:lnSpc>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2400" dirty="0">
                <a:latin typeface="Segoe UI" panose="020B0502040204020203" pitchFamily="34" charset="0"/>
                <a:ea typeface="Segoe UI" panose="020B0502040204020203" pitchFamily="34" charset="0"/>
                <a:cs typeface="Segoe UI" panose="020B0502040204020203" pitchFamily="34" charset="0"/>
              </a:rPr>
              <a:t>Semantic Analysis</a:t>
            </a:r>
          </a:p>
          <a:p>
            <a:pPr>
              <a:lnSpc>
                <a:spcPct val="150000"/>
              </a:lnSpc>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Context-independent meaning representation</a:t>
            </a:r>
          </a:p>
          <a:p>
            <a:pPr>
              <a:lnSpc>
                <a:spcPct val="150000"/>
              </a:lnSpc>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2400" dirty="0">
                <a:latin typeface="Segoe UI" panose="020B0502040204020203" pitchFamily="34" charset="0"/>
                <a:ea typeface="Segoe UI" panose="020B0502040204020203" pitchFamily="34" charset="0"/>
                <a:cs typeface="Segoe UI" panose="020B0502040204020203" pitchFamily="34" charset="0"/>
              </a:rPr>
              <a:t>Discourse Processing</a:t>
            </a:r>
          </a:p>
          <a:p>
            <a:pPr>
              <a:lnSpc>
                <a:spcPct val="150000"/>
              </a:lnSpc>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Final meaning representation</a:t>
            </a:r>
          </a:p>
        </p:txBody>
      </p:sp>
      <p:sp>
        <p:nvSpPr>
          <p:cNvPr id="20486" name="Line 5"/>
          <p:cNvSpPr>
            <a:spLocks noChangeShapeType="1"/>
          </p:cNvSpPr>
          <p:nvPr/>
        </p:nvSpPr>
        <p:spPr bwMode="auto">
          <a:xfrm>
            <a:off x="6610096" y="1020762"/>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20487" name="Line 6"/>
          <p:cNvSpPr>
            <a:spLocks noChangeShapeType="1"/>
          </p:cNvSpPr>
          <p:nvPr/>
        </p:nvSpPr>
        <p:spPr bwMode="auto">
          <a:xfrm>
            <a:off x="6610096" y="2247900"/>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20488" name="Line 7"/>
          <p:cNvSpPr>
            <a:spLocks noChangeShapeType="1"/>
          </p:cNvSpPr>
          <p:nvPr/>
        </p:nvSpPr>
        <p:spPr bwMode="auto">
          <a:xfrm>
            <a:off x="6613245" y="4690269"/>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20489" name="Line 8"/>
          <p:cNvSpPr>
            <a:spLocks noChangeShapeType="1"/>
          </p:cNvSpPr>
          <p:nvPr/>
        </p:nvSpPr>
        <p:spPr bwMode="auto">
          <a:xfrm>
            <a:off x="6610096" y="5849319"/>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20490" name="Line 9"/>
          <p:cNvSpPr>
            <a:spLocks noChangeShapeType="1"/>
          </p:cNvSpPr>
          <p:nvPr/>
        </p:nvSpPr>
        <p:spPr bwMode="auto">
          <a:xfrm>
            <a:off x="6610096" y="3413502"/>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10" name="Rectangle 6">
            <a:extLst>
              <a:ext uri="{FF2B5EF4-FFF2-40B4-BE49-F238E27FC236}">
                <a16:creationId xmlns:a16="http://schemas.microsoft.com/office/drawing/2014/main" id="{314FD66E-19BE-4BE1-A45C-7C80609A8BE2}"/>
              </a:ext>
            </a:extLst>
          </p:cNvPr>
          <p:cNvSpPr/>
          <p:nvPr/>
        </p:nvSpPr>
        <p:spPr>
          <a:xfrm>
            <a:off x="-1" y="-88134"/>
            <a:ext cx="5706447"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4266386 w 4813275"/>
              <a:gd name="connsiteY2" fmla="*/ 2547868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4386444 w 4813275"/>
              <a:gd name="connsiteY2" fmla="*/ 2825893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3169125 w 4813275"/>
              <a:gd name="connsiteY2" fmla="*/ 281406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3169125" y="2814062"/>
                </a:lnTo>
                <a:lnTo>
                  <a:pt x="0" y="3729683"/>
                </a:lnTo>
                <a:lnTo>
                  <a:pt x="0" y="598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84" name="Rectangle 2"/>
          <p:cNvSpPr>
            <a:spLocks noGrp="1" noChangeArrowheads="1"/>
          </p:cNvSpPr>
          <p:nvPr>
            <p:ph type="title" idx="4294967295"/>
          </p:nvPr>
        </p:nvSpPr>
        <p:spPr>
          <a:xfrm>
            <a:off x="137654" y="1287462"/>
            <a:ext cx="4483507" cy="2855920"/>
          </a:xfrm>
        </p:spPr>
        <p:txBody>
          <a:bodyPr>
            <a:normAutofit/>
          </a:bodyPr>
          <a:lstStyle/>
          <a:p>
            <a:r>
              <a:rPr lang="en-US" alt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Natural Language Understanding</a:t>
            </a:r>
          </a:p>
        </p:txBody>
      </p:sp>
      <p:sp>
        <p:nvSpPr>
          <p:cNvPr id="11" name="Rectangle 6">
            <a:extLst>
              <a:ext uri="{FF2B5EF4-FFF2-40B4-BE49-F238E27FC236}">
                <a16:creationId xmlns:a16="http://schemas.microsoft.com/office/drawing/2014/main" id="{E1BD3C8E-9F7B-457A-869A-671C01FF12E1}"/>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091231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ED6395E8-0727-4E35-855F-4EAFD5683F37}"/>
              </a:ext>
            </a:extLst>
          </p:cNvPr>
          <p:cNvSpPr/>
          <p:nvPr/>
        </p:nvSpPr>
        <p:spPr>
          <a:xfrm>
            <a:off x="-1" y="-88134"/>
            <a:ext cx="5706447"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4266386 w 4813275"/>
              <a:gd name="connsiteY2" fmla="*/ 2547868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4386444 w 4813275"/>
              <a:gd name="connsiteY2" fmla="*/ 2825893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3169125 w 4813275"/>
              <a:gd name="connsiteY2" fmla="*/ 281406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3169125" y="2814062"/>
                </a:lnTo>
                <a:lnTo>
                  <a:pt x="0" y="3729683"/>
                </a:lnTo>
                <a:lnTo>
                  <a:pt x="0" y="598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96" name="Rectangle 2"/>
          <p:cNvSpPr>
            <a:spLocks noGrp="1" noChangeArrowheads="1"/>
          </p:cNvSpPr>
          <p:nvPr>
            <p:ph type="title" idx="4294967295"/>
          </p:nvPr>
        </p:nvSpPr>
        <p:spPr>
          <a:xfrm>
            <a:off x="489307" y="2045483"/>
            <a:ext cx="3227287" cy="728663"/>
          </a:xfrm>
        </p:spPr>
        <p:txBody>
          <a:bodyPr/>
          <a:lstStyle/>
          <a:p>
            <a:r>
              <a:rPr lang="en-US" alt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Ambiguity</a:t>
            </a:r>
          </a:p>
        </p:txBody>
      </p:sp>
      <p:sp>
        <p:nvSpPr>
          <p:cNvPr id="8197" name="Rectangle 3"/>
          <p:cNvSpPr>
            <a:spLocks noGrp="1" noChangeArrowheads="1"/>
          </p:cNvSpPr>
          <p:nvPr>
            <p:ph type="body" idx="4294967295"/>
          </p:nvPr>
        </p:nvSpPr>
        <p:spPr>
          <a:xfrm>
            <a:off x="4540197" y="1554162"/>
            <a:ext cx="8052617" cy="5303838"/>
          </a:xfrm>
        </p:spPr>
        <p:txBody>
          <a:bodyPr>
            <a:normAutofit/>
          </a:bodyPr>
          <a:lstStyle/>
          <a:p>
            <a:pPr>
              <a:buFontTx/>
              <a:buNone/>
            </a:pPr>
            <a:r>
              <a:rPr lang="en-US" altLang="en-US" sz="3200" b="1" dirty="0">
                <a:latin typeface="Segoe UI" panose="020B0502040204020203" pitchFamily="34" charset="0"/>
                <a:ea typeface="Segoe UI" panose="020B0502040204020203" pitchFamily="34" charset="0"/>
                <a:cs typeface="Segoe UI" panose="020B0502040204020203" pitchFamily="34" charset="0"/>
              </a:rPr>
              <a:t>		</a:t>
            </a:r>
            <a:r>
              <a:rPr lang="en-US" altLang="en-US" sz="3200" b="1" u="sng" dirty="0">
                <a:latin typeface="Segoe UI" panose="020B0502040204020203" pitchFamily="34" charset="0"/>
                <a:ea typeface="Segoe UI" panose="020B0502040204020203" pitchFamily="34" charset="0"/>
                <a:cs typeface="Segoe UI" panose="020B0502040204020203" pitchFamily="34" charset="0"/>
              </a:rPr>
              <a:t>I made her duck.</a:t>
            </a:r>
          </a:p>
          <a:p>
            <a:pPr>
              <a:buFontTx/>
              <a:buNone/>
            </a:pPr>
            <a:endParaRPr lang="en-US" altLang="en-US" sz="2400" b="1" dirty="0">
              <a:latin typeface="Segoe UI" panose="020B0502040204020203" pitchFamily="34" charset="0"/>
              <a:ea typeface="Segoe UI" panose="020B0502040204020203" pitchFamily="34" charset="0"/>
              <a:cs typeface="Segoe UI" panose="020B0502040204020203" pitchFamily="34" charset="0"/>
            </a:endParaRPr>
          </a:p>
          <a:p>
            <a:r>
              <a:rPr lang="en-US" altLang="en-US" sz="2400" dirty="0">
                <a:latin typeface="Segoe UI" panose="020B0502040204020203" pitchFamily="34" charset="0"/>
                <a:ea typeface="Segoe UI" panose="020B0502040204020203" pitchFamily="34" charset="0"/>
                <a:cs typeface="Segoe UI" panose="020B0502040204020203" pitchFamily="34" charset="0"/>
              </a:rPr>
              <a:t>How many different interpretations does this sentence have?</a:t>
            </a:r>
          </a:p>
          <a:p>
            <a:r>
              <a:rPr lang="en-US" altLang="en-US" sz="2400" dirty="0">
                <a:latin typeface="Segoe UI" panose="020B0502040204020203" pitchFamily="34" charset="0"/>
                <a:ea typeface="Segoe UI" panose="020B0502040204020203" pitchFamily="34" charset="0"/>
                <a:cs typeface="Segoe UI" panose="020B0502040204020203" pitchFamily="34" charset="0"/>
              </a:rPr>
              <a:t>What are the reasons for the ambiguity?</a:t>
            </a:r>
          </a:p>
          <a:p>
            <a:r>
              <a:rPr lang="en-US" altLang="en-US" sz="2400" dirty="0">
                <a:latin typeface="Segoe UI" panose="020B0502040204020203" pitchFamily="34" charset="0"/>
                <a:ea typeface="Segoe UI" panose="020B0502040204020203" pitchFamily="34" charset="0"/>
                <a:cs typeface="Segoe UI" panose="020B0502040204020203" pitchFamily="34" charset="0"/>
              </a:rPr>
              <a:t>The categories of knowledge of language can be thought of as ambiguity resolving components.</a:t>
            </a:r>
          </a:p>
          <a:p>
            <a:r>
              <a:rPr lang="en-US" altLang="en-US" sz="2400" dirty="0">
                <a:latin typeface="Segoe UI" panose="020B0502040204020203" pitchFamily="34" charset="0"/>
                <a:ea typeface="Segoe UI" panose="020B0502040204020203" pitchFamily="34" charset="0"/>
                <a:cs typeface="Segoe UI" panose="020B0502040204020203" pitchFamily="34" charset="0"/>
              </a:rPr>
              <a:t>How can each ambiguous piece be resolved?</a:t>
            </a:r>
          </a:p>
          <a:p>
            <a:r>
              <a:rPr lang="en-US" altLang="en-US" sz="2400" dirty="0">
                <a:latin typeface="Segoe UI" panose="020B0502040204020203" pitchFamily="34" charset="0"/>
                <a:ea typeface="Segoe UI" panose="020B0502040204020203" pitchFamily="34" charset="0"/>
                <a:cs typeface="Segoe UI" panose="020B0502040204020203" pitchFamily="34" charset="0"/>
              </a:rPr>
              <a:t>Does speech input make the sentence even more ambiguous?</a:t>
            </a:r>
          </a:p>
          <a:p>
            <a:pPr lvl="1"/>
            <a:r>
              <a:rPr lang="en-US" altLang="en-US" sz="3200" dirty="0">
                <a:latin typeface="Segoe UI" panose="020B0502040204020203" pitchFamily="34" charset="0"/>
                <a:ea typeface="Segoe UI" panose="020B0502040204020203" pitchFamily="34" charset="0"/>
                <a:cs typeface="Segoe UI" panose="020B0502040204020203" pitchFamily="34" charset="0"/>
              </a:rPr>
              <a:t>Yes – deciding word boundaries</a:t>
            </a:r>
          </a:p>
          <a:p>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endParaRPr lang="en-US" altLang="en-US" sz="2400" dirty="0">
              <a:latin typeface="Segoe UI" panose="020B0502040204020203" pitchFamily="34" charset="0"/>
              <a:ea typeface="Segoe UI" panose="020B0502040204020203" pitchFamily="34" charset="0"/>
              <a:cs typeface="Segoe UI" panose="020B0502040204020203" pitchFamily="34" charset="0"/>
            </a:endParaRPr>
          </a:p>
        </p:txBody>
      </p:sp>
      <p:sp>
        <p:nvSpPr>
          <p:cNvPr id="7" name="Rectangle 6">
            <a:extLst>
              <a:ext uri="{FF2B5EF4-FFF2-40B4-BE49-F238E27FC236}">
                <a16:creationId xmlns:a16="http://schemas.microsoft.com/office/drawing/2014/main" id="{061BDA06-DEE7-4703-97F8-C0BC1AAF67C8}"/>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7363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2"/>
          <p:cNvSpPr>
            <a:spLocks noGrp="1" noChangeArrowheads="1"/>
          </p:cNvSpPr>
          <p:nvPr>
            <p:ph type="title" idx="4294967295"/>
          </p:nvPr>
        </p:nvSpPr>
        <p:spPr>
          <a:xfrm>
            <a:off x="285402" y="557710"/>
            <a:ext cx="10515600" cy="565150"/>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Ambiguity</a:t>
            </a:r>
          </a:p>
        </p:txBody>
      </p:sp>
      <p:sp>
        <p:nvSpPr>
          <p:cNvPr id="9221" name="Rectangle 3"/>
          <p:cNvSpPr>
            <a:spLocks noGrp="1" noChangeArrowheads="1"/>
          </p:cNvSpPr>
          <p:nvPr>
            <p:ph type="body" idx="4294967295"/>
          </p:nvPr>
        </p:nvSpPr>
        <p:spPr>
          <a:xfrm>
            <a:off x="215153" y="1281953"/>
            <a:ext cx="9789459" cy="5434013"/>
          </a:xfrm>
        </p:spPr>
        <p:txBody>
          <a:bodyPr>
            <a:normAutofit/>
          </a:bodyPr>
          <a:lstStyle/>
          <a:p>
            <a:pPr marL="457200" indent="-457200"/>
            <a:r>
              <a:rPr lang="en-US" altLang="en-US" sz="2400" dirty="0">
                <a:latin typeface="Segoe UI" panose="020B0502040204020203" pitchFamily="34" charset="0"/>
                <a:ea typeface="Segoe UI" panose="020B0502040204020203" pitchFamily="34" charset="0"/>
                <a:cs typeface="Segoe UI" panose="020B0502040204020203" pitchFamily="34" charset="0"/>
              </a:rPr>
              <a:t>Some interpretations of :   </a:t>
            </a:r>
            <a:r>
              <a:rPr lang="en-US" altLang="en-US" sz="2400" b="1" dirty="0">
                <a:latin typeface="Segoe UI" panose="020B0502040204020203" pitchFamily="34" charset="0"/>
                <a:ea typeface="Segoe UI" panose="020B0502040204020203" pitchFamily="34" charset="0"/>
                <a:cs typeface="Segoe UI" panose="020B0502040204020203" pitchFamily="34" charset="0"/>
              </a:rPr>
              <a:t>I made her duck.</a:t>
            </a: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pPr marL="914400" lvl="1" indent="-457200"/>
            <a:r>
              <a:rPr lang="en-US" altLang="en-US" sz="3200" dirty="0">
                <a:latin typeface="Segoe UI" panose="020B0502040204020203" pitchFamily="34" charset="0"/>
                <a:ea typeface="Segoe UI" panose="020B0502040204020203" pitchFamily="34" charset="0"/>
                <a:cs typeface="Segoe UI" panose="020B0502040204020203" pitchFamily="34" charset="0"/>
              </a:rPr>
              <a:t>I cooked </a:t>
            </a:r>
            <a:r>
              <a:rPr lang="en-US" altLang="en-US" sz="3200" i="1" dirty="0">
                <a:latin typeface="Segoe UI" panose="020B0502040204020203" pitchFamily="34" charset="0"/>
                <a:ea typeface="Segoe UI" panose="020B0502040204020203" pitchFamily="34" charset="0"/>
                <a:cs typeface="Segoe UI" panose="020B0502040204020203" pitchFamily="34" charset="0"/>
              </a:rPr>
              <a:t>duck</a:t>
            </a:r>
            <a:r>
              <a:rPr lang="en-US" altLang="en-US" sz="3200" dirty="0">
                <a:latin typeface="Segoe UI" panose="020B0502040204020203" pitchFamily="34" charset="0"/>
                <a:ea typeface="Segoe UI" panose="020B0502040204020203" pitchFamily="34" charset="0"/>
                <a:cs typeface="Segoe UI" panose="020B0502040204020203" pitchFamily="34" charset="0"/>
              </a:rPr>
              <a:t> for her.</a:t>
            </a:r>
          </a:p>
          <a:p>
            <a:pPr marL="914400" lvl="1" indent="-457200"/>
            <a:r>
              <a:rPr lang="en-US" altLang="en-US" sz="3200" dirty="0">
                <a:latin typeface="Segoe UI" panose="020B0502040204020203" pitchFamily="34" charset="0"/>
                <a:ea typeface="Segoe UI" panose="020B0502040204020203" pitchFamily="34" charset="0"/>
                <a:cs typeface="Segoe UI" panose="020B0502040204020203" pitchFamily="34" charset="0"/>
              </a:rPr>
              <a:t>I cooked </a:t>
            </a:r>
            <a:r>
              <a:rPr lang="en-US" altLang="en-US" sz="3200" i="1" dirty="0">
                <a:latin typeface="Segoe UI" panose="020B0502040204020203" pitchFamily="34" charset="0"/>
                <a:ea typeface="Segoe UI" panose="020B0502040204020203" pitchFamily="34" charset="0"/>
                <a:cs typeface="Segoe UI" panose="020B0502040204020203" pitchFamily="34" charset="0"/>
              </a:rPr>
              <a:t>duck</a:t>
            </a:r>
            <a:r>
              <a:rPr lang="en-US" altLang="en-US" sz="3200" dirty="0">
                <a:latin typeface="Segoe UI" panose="020B0502040204020203" pitchFamily="34" charset="0"/>
                <a:ea typeface="Segoe UI" panose="020B0502040204020203" pitchFamily="34" charset="0"/>
                <a:cs typeface="Segoe UI" panose="020B0502040204020203" pitchFamily="34" charset="0"/>
              </a:rPr>
              <a:t> belonging to her.</a:t>
            </a:r>
          </a:p>
          <a:p>
            <a:pPr marL="914400" lvl="1" indent="-457200"/>
            <a:r>
              <a:rPr lang="en-US" altLang="en-US" sz="3200" dirty="0">
                <a:latin typeface="Segoe UI" panose="020B0502040204020203" pitchFamily="34" charset="0"/>
                <a:ea typeface="Segoe UI" panose="020B0502040204020203" pitchFamily="34" charset="0"/>
                <a:cs typeface="Segoe UI" panose="020B0502040204020203" pitchFamily="34" charset="0"/>
              </a:rPr>
              <a:t>I created a toy duck which she owns.</a:t>
            </a:r>
          </a:p>
          <a:p>
            <a:pPr marL="914400" lvl="1" indent="-457200"/>
            <a:r>
              <a:rPr lang="en-US" altLang="en-US" sz="3200" dirty="0">
                <a:latin typeface="Segoe UI" panose="020B0502040204020203" pitchFamily="34" charset="0"/>
                <a:ea typeface="Segoe UI" panose="020B0502040204020203" pitchFamily="34" charset="0"/>
                <a:cs typeface="Segoe UI" panose="020B0502040204020203" pitchFamily="34" charset="0"/>
              </a:rPr>
              <a:t>I caused her to quickly lower her head or body.</a:t>
            </a:r>
          </a:p>
          <a:p>
            <a:pPr marL="914400" lvl="1" indent="-457200"/>
            <a:r>
              <a:rPr lang="en-US" altLang="en-US" sz="3200" dirty="0">
                <a:latin typeface="Segoe UI" panose="020B0502040204020203" pitchFamily="34" charset="0"/>
                <a:ea typeface="Segoe UI" panose="020B0502040204020203" pitchFamily="34" charset="0"/>
                <a:cs typeface="Segoe UI" panose="020B0502040204020203" pitchFamily="34" charset="0"/>
              </a:rPr>
              <a:t>I used magic and turned her into a </a:t>
            </a:r>
            <a:r>
              <a:rPr lang="en-US" altLang="en-US" sz="3200" i="1" dirty="0">
                <a:latin typeface="Segoe UI" panose="020B0502040204020203" pitchFamily="34" charset="0"/>
                <a:ea typeface="Segoe UI" panose="020B0502040204020203" pitchFamily="34" charset="0"/>
                <a:cs typeface="Segoe UI" panose="020B0502040204020203" pitchFamily="34" charset="0"/>
              </a:rPr>
              <a:t>duck</a:t>
            </a:r>
            <a:r>
              <a:rPr lang="en-US" altLang="en-US" sz="3200" dirty="0">
                <a:latin typeface="Segoe UI" panose="020B0502040204020203" pitchFamily="34" charset="0"/>
                <a:ea typeface="Segoe UI" panose="020B0502040204020203" pitchFamily="34" charset="0"/>
                <a:cs typeface="Segoe UI" panose="020B0502040204020203" pitchFamily="34" charset="0"/>
              </a:rPr>
              <a:t>.</a:t>
            </a:r>
          </a:p>
          <a:p>
            <a:pPr marL="457200" indent="-457200"/>
            <a:r>
              <a:rPr lang="en-US" altLang="en-US" sz="2400" dirty="0">
                <a:latin typeface="Segoe UI" panose="020B0502040204020203" pitchFamily="34" charset="0"/>
                <a:ea typeface="Segoe UI" panose="020B0502040204020203" pitchFamily="34" charset="0"/>
                <a:cs typeface="Segoe UI" panose="020B0502040204020203" pitchFamily="34" charset="0"/>
              </a:rPr>
              <a:t>duck – morphologically and syntactically ambiguous: </a:t>
            </a:r>
          </a:p>
          <a:p>
            <a:pPr marL="457200" indent="-457200">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noun or verb.</a:t>
            </a:r>
          </a:p>
          <a:p>
            <a:pPr marL="457200" indent="-457200"/>
            <a:r>
              <a:rPr lang="en-US" altLang="en-US" sz="2400" dirty="0">
                <a:latin typeface="Segoe UI" panose="020B0502040204020203" pitchFamily="34" charset="0"/>
                <a:ea typeface="Segoe UI" panose="020B0502040204020203" pitchFamily="34" charset="0"/>
                <a:cs typeface="Segoe UI" panose="020B0502040204020203" pitchFamily="34" charset="0"/>
              </a:rPr>
              <a:t>her – syntactically ambiguous: dative or possessive.</a:t>
            </a:r>
          </a:p>
          <a:p>
            <a:pPr marL="457200" indent="-457200"/>
            <a:r>
              <a:rPr lang="en-US" altLang="en-US" sz="2400" dirty="0">
                <a:latin typeface="Segoe UI" panose="020B0502040204020203" pitchFamily="34" charset="0"/>
                <a:ea typeface="Segoe UI" panose="020B0502040204020203" pitchFamily="34" charset="0"/>
                <a:cs typeface="Segoe UI" panose="020B0502040204020203" pitchFamily="34" charset="0"/>
              </a:rPr>
              <a:t>make – semantically ambiguous:  cook or create.</a:t>
            </a:r>
          </a:p>
          <a:p>
            <a:pPr marL="457200" indent="-457200"/>
            <a:r>
              <a:rPr lang="en-US" altLang="en-US" sz="2400" dirty="0">
                <a:latin typeface="Segoe UI" panose="020B0502040204020203" pitchFamily="34" charset="0"/>
                <a:ea typeface="Segoe UI" panose="020B0502040204020203" pitchFamily="34" charset="0"/>
                <a:cs typeface="Segoe UI" panose="020B0502040204020203" pitchFamily="34" charset="0"/>
              </a:rPr>
              <a:t>make – syntactically ambiguous:</a:t>
            </a:r>
          </a:p>
          <a:p>
            <a:pPr marL="0" indent="0">
              <a:buNone/>
            </a:pP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6082" y="384148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66083" y="2129974"/>
            <a:ext cx="1269841" cy="1269841"/>
          </a:xfrm>
          <a:prstGeom prst="rect">
            <a:avLst/>
          </a:prstGeom>
        </p:spPr>
      </p:pic>
      <p:sp>
        <p:nvSpPr>
          <p:cNvPr id="6" name="Rectangle 6">
            <a:extLst>
              <a:ext uri="{FF2B5EF4-FFF2-40B4-BE49-F238E27FC236}">
                <a16:creationId xmlns:a16="http://schemas.microsoft.com/office/drawing/2014/main" id="{F0DB61CE-4010-42D8-BF75-BCAD2899F933}"/>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3B4C78D-A1D9-4904-A915-B9142E9140F5}"/>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75407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2"/>
          <p:cNvSpPr>
            <a:spLocks noGrp="1" noChangeArrowheads="1"/>
          </p:cNvSpPr>
          <p:nvPr>
            <p:ph type="title" idx="4294967295"/>
          </p:nvPr>
        </p:nvSpPr>
        <p:spPr>
          <a:xfrm>
            <a:off x="215152" y="427038"/>
            <a:ext cx="10515600" cy="561975"/>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Morphological Analysis</a:t>
            </a:r>
          </a:p>
        </p:txBody>
      </p:sp>
      <p:sp>
        <p:nvSpPr>
          <p:cNvPr id="22533" name="Rectangle 3"/>
          <p:cNvSpPr>
            <a:spLocks noGrp="1" noChangeArrowheads="1"/>
          </p:cNvSpPr>
          <p:nvPr>
            <p:ph type="body" idx="4294967295"/>
          </p:nvPr>
        </p:nvSpPr>
        <p:spPr>
          <a:xfrm>
            <a:off x="215152" y="1212850"/>
            <a:ext cx="10076329" cy="5645150"/>
          </a:xfrm>
        </p:spPr>
        <p:txBody>
          <a:bodyPr>
            <a:normAutofit/>
          </a:bodyPr>
          <a:lstStyle/>
          <a:p>
            <a:r>
              <a:rPr lang="en-US" altLang="en-US" sz="2400" dirty="0">
                <a:latin typeface="Segoe UI" panose="020B0502040204020203" pitchFamily="34" charset="0"/>
                <a:ea typeface="Segoe UI" panose="020B0502040204020203" pitchFamily="34" charset="0"/>
                <a:cs typeface="Segoe UI" panose="020B0502040204020203" pitchFamily="34" charset="0"/>
              </a:rPr>
              <a:t>Analyzing words into their linguistic components (morphemes).</a:t>
            </a:r>
          </a:p>
          <a:p>
            <a:r>
              <a:rPr lang="en-US" altLang="en-US" sz="2400" dirty="0">
                <a:latin typeface="Segoe UI" panose="020B0502040204020203" pitchFamily="34" charset="0"/>
                <a:ea typeface="Segoe UI" panose="020B0502040204020203" pitchFamily="34" charset="0"/>
                <a:cs typeface="Segoe UI" panose="020B0502040204020203" pitchFamily="34" charset="0"/>
              </a:rPr>
              <a:t>Morphemes are the smallest meaningful units of language.</a:t>
            </a:r>
          </a:p>
          <a:p>
            <a:pPr>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cars			</a:t>
            </a:r>
            <a:r>
              <a:rPr lang="en-US" altLang="en-US" sz="2400" dirty="0" err="1">
                <a:latin typeface="Segoe UI" panose="020B0502040204020203" pitchFamily="34" charset="0"/>
                <a:ea typeface="Segoe UI" panose="020B0502040204020203" pitchFamily="34" charset="0"/>
                <a:cs typeface="Segoe UI" panose="020B0502040204020203" pitchFamily="34" charset="0"/>
              </a:rPr>
              <a:t>car+PLU</a:t>
            </a:r>
            <a:r>
              <a:rPr lang="en-US" altLang="en-US" sz="2400" dirty="0">
                <a:latin typeface="Segoe UI" panose="020B0502040204020203" pitchFamily="34" charset="0"/>
                <a:ea typeface="Segoe UI" panose="020B0502040204020203" pitchFamily="34" charset="0"/>
                <a:cs typeface="Segoe UI" panose="020B0502040204020203" pitchFamily="34" charset="0"/>
              </a:rPr>
              <a:t>	</a:t>
            </a:r>
          </a:p>
          <a:p>
            <a:pPr>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giving		</a:t>
            </a:r>
            <a:r>
              <a:rPr lang="en-US" altLang="en-US" sz="2400" dirty="0" err="1">
                <a:latin typeface="Segoe UI" panose="020B0502040204020203" pitchFamily="34" charset="0"/>
                <a:ea typeface="Segoe UI" panose="020B0502040204020203" pitchFamily="34" charset="0"/>
                <a:cs typeface="Segoe UI" panose="020B0502040204020203" pitchFamily="34" charset="0"/>
              </a:rPr>
              <a:t>give+PROG</a:t>
            </a: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pPr>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a:t>
            </a:r>
            <a:endParaRPr lang="en-US" altLang="en-US" dirty="0">
              <a:latin typeface="Segoe UI" panose="020B0502040204020203" pitchFamily="34" charset="0"/>
              <a:ea typeface="Segoe UI" panose="020B0502040204020203" pitchFamily="34" charset="0"/>
              <a:cs typeface="Segoe UI" panose="020B0502040204020203" pitchFamily="34" charset="0"/>
            </a:endParaRPr>
          </a:p>
          <a:p>
            <a:r>
              <a:rPr lang="en-US" altLang="en-US" sz="2400" dirty="0">
                <a:latin typeface="Segoe UI" panose="020B0502040204020203" pitchFamily="34" charset="0"/>
                <a:ea typeface="Segoe UI" panose="020B0502040204020203" pitchFamily="34" charset="0"/>
                <a:cs typeface="Segoe UI" panose="020B0502040204020203" pitchFamily="34" charset="0"/>
              </a:rPr>
              <a:t>Ambiguity: More than one alternatives</a:t>
            </a:r>
          </a:p>
          <a:p>
            <a:pPr marL="685800" lvl="2" indent="0">
              <a:buNone/>
            </a:pPr>
            <a:r>
              <a:rPr lang="en-US" sz="2400" dirty="0"/>
              <a:t>wolf / wolves			knife / knives			switch / switches</a:t>
            </a:r>
          </a:p>
          <a:p>
            <a:pPr>
              <a:buFontTx/>
              <a:buNone/>
            </a:pP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pPr lvl="2">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flies			</a:t>
            </a:r>
            <a:r>
              <a:rPr lang="en-US" altLang="en-US" sz="2400" dirty="0" err="1">
                <a:latin typeface="Segoe UI" panose="020B0502040204020203" pitchFamily="34" charset="0"/>
                <a:ea typeface="Segoe UI" panose="020B0502040204020203" pitchFamily="34" charset="0"/>
                <a:cs typeface="Segoe UI" panose="020B0502040204020203" pitchFamily="34" charset="0"/>
              </a:rPr>
              <a:t>fly</a:t>
            </a:r>
            <a:r>
              <a:rPr lang="en-US" altLang="en-US" sz="2400" baseline="-25000" dirty="0" err="1">
                <a:latin typeface="Segoe UI" panose="020B0502040204020203" pitchFamily="34" charset="0"/>
                <a:ea typeface="Segoe UI" panose="020B0502040204020203" pitchFamily="34" charset="0"/>
                <a:cs typeface="Segoe UI" panose="020B0502040204020203" pitchFamily="34" charset="0"/>
              </a:rPr>
              <a:t>VERB</a:t>
            </a:r>
            <a:r>
              <a:rPr lang="en-US" altLang="en-US" sz="2400" dirty="0" err="1">
                <a:latin typeface="Segoe UI" panose="020B0502040204020203" pitchFamily="34" charset="0"/>
                <a:ea typeface="Segoe UI" panose="020B0502040204020203" pitchFamily="34" charset="0"/>
                <a:cs typeface="Segoe UI" panose="020B0502040204020203" pitchFamily="34" charset="0"/>
              </a:rPr>
              <a:t>+PROG</a:t>
            </a: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pPr>
              <a:buFontTx/>
              <a:buNone/>
            </a:pPr>
            <a:r>
              <a:rPr lang="en-US" altLang="en-US" sz="3200" dirty="0">
                <a:latin typeface="Segoe UI" panose="020B0502040204020203" pitchFamily="34" charset="0"/>
                <a:ea typeface="Segoe UI" panose="020B0502040204020203" pitchFamily="34" charset="0"/>
                <a:cs typeface="Segoe UI" panose="020B0502040204020203" pitchFamily="34" charset="0"/>
              </a:rPr>
              <a:t>					</a:t>
            </a:r>
            <a:r>
              <a:rPr lang="en-US" altLang="en-US" sz="2400" dirty="0" err="1">
                <a:latin typeface="Segoe UI" panose="020B0502040204020203" pitchFamily="34" charset="0"/>
                <a:ea typeface="Segoe UI" panose="020B0502040204020203" pitchFamily="34" charset="0"/>
                <a:cs typeface="Segoe UI" panose="020B0502040204020203" pitchFamily="34" charset="0"/>
              </a:rPr>
              <a:t>fly</a:t>
            </a:r>
            <a:r>
              <a:rPr lang="en-US" altLang="en-US" sz="2400" baseline="-25000" dirty="0" err="1">
                <a:latin typeface="Segoe UI" panose="020B0502040204020203" pitchFamily="34" charset="0"/>
                <a:ea typeface="Segoe UI" panose="020B0502040204020203" pitchFamily="34" charset="0"/>
                <a:cs typeface="Segoe UI" panose="020B0502040204020203" pitchFamily="34" charset="0"/>
              </a:rPr>
              <a:t>NOUN</a:t>
            </a:r>
            <a:r>
              <a:rPr lang="en-US" altLang="en-US" sz="2400" dirty="0" err="1">
                <a:latin typeface="Segoe UI" panose="020B0502040204020203" pitchFamily="34" charset="0"/>
                <a:ea typeface="Segoe UI" panose="020B0502040204020203" pitchFamily="34" charset="0"/>
                <a:cs typeface="Segoe UI" panose="020B0502040204020203" pitchFamily="34" charset="0"/>
              </a:rPr>
              <a:t>+PLU</a:t>
            </a:r>
            <a:endParaRPr lang="tr-TR" altLang="en-US" sz="3200" dirty="0">
              <a:latin typeface="Segoe UI" panose="020B0502040204020203" pitchFamily="34" charset="0"/>
              <a:ea typeface="Segoe UI" panose="020B0502040204020203" pitchFamily="34" charset="0"/>
              <a:cs typeface="Segoe UI" panose="020B0502040204020203" pitchFamily="34" charset="0"/>
            </a:endParaRPr>
          </a:p>
          <a:p>
            <a:pPr>
              <a:buFontTx/>
              <a:buNone/>
            </a:pP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2090" y="365860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2089" y="1996057"/>
            <a:ext cx="1269841" cy="1269841"/>
          </a:xfrm>
          <a:prstGeom prst="rect">
            <a:avLst/>
          </a:prstGeom>
        </p:spPr>
      </p:pic>
      <p:sp>
        <p:nvSpPr>
          <p:cNvPr id="6" name="Rectangle 6">
            <a:extLst>
              <a:ext uri="{FF2B5EF4-FFF2-40B4-BE49-F238E27FC236}">
                <a16:creationId xmlns:a16="http://schemas.microsoft.com/office/drawing/2014/main" id="{DB84C7C9-D628-4ED2-8A4A-2708198CB6BE}"/>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8550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Rectangle 2"/>
          <p:cNvSpPr>
            <a:spLocks noGrp="1" noChangeArrowheads="1"/>
          </p:cNvSpPr>
          <p:nvPr>
            <p:ph type="title" idx="4294967295"/>
          </p:nvPr>
        </p:nvSpPr>
        <p:spPr>
          <a:xfrm>
            <a:off x="340659" y="614363"/>
            <a:ext cx="10515600" cy="466725"/>
          </a:xfrm>
        </p:spPr>
        <p:txBody>
          <a:bodyPr>
            <a:normAutofit fontScale="90000"/>
          </a:bodyPr>
          <a:lstStyle/>
          <a:p>
            <a:r>
              <a:rPr lang="en-US" altLang="en-US"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Lexical Processing</a:t>
            </a:r>
          </a:p>
        </p:txBody>
      </p:sp>
      <p:sp>
        <p:nvSpPr>
          <p:cNvPr id="25605" name="Rectangle 3"/>
          <p:cNvSpPr>
            <a:spLocks noGrp="1" noChangeArrowheads="1"/>
          </p:cNvSpPr>
          <p:nvPr>
            <p:ph type="body" idx="4294967295"/>
          </p:nvPr>
        </p:nvSpPr>
        <p:spPr>
          <a:xfrm>
            <a:off x="340659" y="1081088"/>
            <a:ext cx="9771529" cy="5368925"/>
          </a:xfrm>
        </p:spPr>
        <p:txBody>
          <a:bodyPr>
            <a:normAutofit/>
          </a:bodyPr>
          <a:lstStyle/>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The purpose of lexical processing is to determine meanings of individual words.</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Basic methods is to lookup in a database of meanings -- </a:t>
            </a:r>
            <a:r>
              <a:rPr lang="en-US" altLang="en-US" sz="2400" b="1" dirty="0">
                <a:latin typeface="Segoe UI" panose="020B0502040204020203" pitchFamily="34" charset="0"/>
                <a:ea typeface="Segoe UI" panose="020B0502040204020203" pitchFamily="34" charset="0"/>
                <a:cs typeface="Segoe UI" panose="020B0502040204020203" pitchFamily="34" charset="0"/>
              </a:rPr>
              <a:t>lexicon</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We should also identify non-words such as punctuation marks.</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Word-level ambiguity -- words may have several meanings, and the correct one cannot be chosen based solely on the word itself.</a:t>
            </a:r>
          </a:p>
          <a:p>
            <a:pPr lvl="1">
              <a:lnSpc>
                <a:spcPct val="100000"/>
              </a:lnSpc>
            </a:pPr>
            <a:r>
              <a:rPr lang="en-US" altLang="en-US" sz="3200" dirty="0">
                <a:latin typeface="Segoe UI" panose="020B0502040204020203" pitchFamily="34" charset="0"/>
                <a:ea typeface="Segoe UI" panose="020B0502040204020203" pitchFamily="34" charset="0"/>
                <a:cs typeface="Segoe UI" panose="020B0502040204020203" pitchFamily="34" charset="0"/>
              </a:rPr>
              <a:t>bank in English</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Solution -- resolve the ambiguity on the spot by POS tagging              </a:t>
            </a:r>
          </a:p>
          <a:p>
            <a:pPr marL="0" indent="0">
              <a:lnSpc>
                <a:spcPct val="100000"/>
              </a:lnSpc>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(if possible) or pass-on the ambiguity to the other levels.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2090" y="3658603"/>
            <a:ext cx="1269841" cy="1269841"/>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32089" y="1996057"/>
            <a:ext cx="1269841" cy="1269841"/>
          </a:xfrm>
          <a:prstGeom prst="rect">
            <a:avLst/>
          </a:prstGeom>
        </p:spPr>
      </p:pic>
      <p:sp>
        <p:nvSpPr>
          <p:cNvPr id="6" name="Rectangle 6">
            <a:extLst>
              <a:ext uri="{FF2B5EF4-FFF2-40B4-BE49-F238E27FC236}">
                <a16:creationId xmlns:a16="http://schemas.microsoft.com/office/drawing/2014/main" id="{73CEB366-300E-49BF-B4A2-AAFDDD6D7B2D}"/>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96573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2"/>
          <p:cNvSpPr>
            <a:spLocks noGrp="1" noChangeArrowheads="1"/>
          </p:cNvSpPr>
          <p:nvPr>
            <p:ph type="title" idx="4294967295"/>
          </p:nvPr>
        </p:nvSpPr>
        <p:spPr>
          <a:xfrm>
            <a:off x="285401" y="260758"/>
            <a:ext cx="10515600" cy="781050"/>
          </a:xfrm>
        </p:spPr>
        <p:txBody>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Syntactic Processing</a:t>
            </a:r>
          </a:p>
        </p:txBody>
      </p:sp>
      <p:sp>
        <p:nvSpPr>
          <p:cNvPr id="26629" name="Rectangle 3"/>
          <p:cNvSpPr>
            <a:spLocks noGrp="1" noChangeArrowheads="1"/>
          </p:cNvSpPr>
          <p:nvPr>
            <p:ph type="body" idx="4294967295"/>
          </p:nvPr>
        </p:nvSpPr>
        <p:spPr>
          <a:xfrm>
            <a:off x="-1" y="1076325"/>
            <a:ext cx="10560425" cy="5607050"/>
          </a:xfrm>
        </p:spPr>
        <p:txBody>
          <a:bodyPr>
            <a:normAutofit fontScale="92500"/>
          </a:bodyPr>
          <a:lstStyle/>
          <a:p>
            <a:pPr>
              <a:lnSpc>
                <a:spcPct val="100000"/>
              </a:lnSpc>
            </a:pPr>
            <a:r>
              <a:rPr lang="en-US" altLang="en-US" sz="2800" b="1" dirty="0">
                <a:latin typeface="Segoe UI" panose="020B0502040204020203" pitchFamily="34" charset="0"/>
                <a:ea typeface="Segoe UI" panose="020B0502040204020203" pitchFamily="34" charset="0"/>
                <a:cs typeface="Segoe UI" panose="020B0502040204020203" pitchFamily="34" charset="0"/>
              </a:rPr>
              <a:t>Parsing</a:t>
            </a:r>
            <a:r>
              <a:rPr lang="en-US" altLang="en-US" sz="2800" dirty="0">
                <a:latin typeface="Segoe UI" panose="020B0502040204020203" pitchFamily="34" charset="0"/>
                <a:ea typeface="Segoe UI" panose="020B0502040204020203" pitchFamily="34" charset="0"/>
                <a:cs typeface="Segoe UI" panose="020B0502040204020203" pitchFamily="34" charset="0"/>
              </a:rPr>
              <a:t> -- converting a flat input sentence into a hierarchical structure that corresponds to the units of meaning in the sentence.</a:t>
            </a:r>
          </a:p>
          <a:p>
            <a:pPr>
              <a:lnSpc>
                <a:spcPct val="100000"/>
              </a:lnSpc>
            </a:pPr>
            <a:endParaRPr lang="en-US" altLang="en-US" sz="2800" dirty="0">
              <a:latin typeface="Segoe UI" panose="020B0502040204020203" pitchFamily="34" charset="0"/>
              <a:ea typeface="Segoe UI" panose="020B0502040204020203" pitchFamily="34" charset="0"/>
              <a:cs typeface="Segoe UI" panose="020B0502040204020203" pitchFamily="34" charset="0"/>
            </a:endParaRPr>
          </a:p>
          <a:p>
            <a:pPr>
              <a:lnSpc>
                <a:spcPct val="10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There are different parsing formalisms and algorithms.</a:t>
            </a:r>
          </a:p>
          <a:p>
            <a:pPr>
              <a:lnSpc>
                <a:spcPct val="100000"/>
              </a:lnSpc>
            </a:pPr>
            <a:endParaRPr lang="en-US" altLang="en-US" sz="2800" dirty="0">
              <a:latin typeface="Segoe UI" panose="020B0502040204020203" pitchFamily="34" charset="0"/>
              <a:ea typeface="Segoe UI" panose="020B0502040204020203" pitchFamily="34" charset="0"/>
              <a:cs typeface="Segoe UI" panose="020B0502040204020203" pitchFamily="34" charset="0"/>
            </a:endParaRPr>
          </a:p>
          <a:p>
            <a:pPr>
              <a:lnSpc>
                <a:spcPct val="10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Most formalisms have two main components:</a:t>
            </a:r>
          </a:p>
          <a:p>
            <a:pPr lvl="1">
              <a:lnSpc>
                <a:spcPct val="100000"/>
              </a:lnSpc>
            </a:pPr>
            <a:r>
              <a:rPr lang="en-US" altLang="en-US" sz="3200" b="1" dirty="0">
                <a:latin typeface="Segoe UI" panose="020B0502040204020203" pitchFamily="34" charset="0"/>
                <a:ea typeface="Segoe UI" panose="020B0502040204020203" pitchFamily="34" charset="0"/>
                <a:cs typeface="Segoe UI" panose="020B0502040204020203" pitchFamily="34" charset="0"/>
              </a:rPr>
              <a:t>grammar</a:t>
            </a:r>
            <a:r>
              <a:rPr lang="en-US" altLang="en-US" sz="3200" dirty="0">
                <a:latin typeface="Segoe UI" panose="020B0502040204020203" pitchFamily="34" charset="0"/>
                <a:ea typeface="Segoe UI" panose="020B0502040204020203" pitchFamily="34" charset="0"/>
                <a:cs typeface="Segoe UI" panose="020B0502040204020203" pitchFamily="34" charset="0"/>
              </a:rPr>
              <a:t> -- a declarative representation describing the syntactic structure of sentences in the language.</a:t>
            </a:r>
          </a:p>
          <a:p>
            <a:pPr lvl="1">
              <a:lnSpc>
                <a:spcPct val="100000"/>
              </a:lnSpc>
            </a:pPr>
            <a:r>
              <a:rPr lang="en-US" altLang="en-US" sz="3200" b="1" dirty="0">
                <a:latin typeface="Segoe UI" panose="020B0502040204020203" pitchFamily="34" charset="0"/>
                <a:ea typeface="Segoe UI" panose="020B0502040204020203" pitchFamily="34" charset="0"/>
                <a:cs typeface="Segoe UI" panose="020B0502040204020203" pitchFamily="34" charset="0"/>
              </a:rPr>
              <a:t>parser</a:t>
            </a:r>
            <a:r>
              <a:rPr lang="en-US" altLang="en-US" sz="3200" dirty="0">
                <a:latin typeface="Segoe UI" panose="020B0502040204020203" pitchFamily="34" charset="0"/>
                <a:ea typeface="Segoe UI" panose="020B0502040204020203" pitchFamily="34" charset="0"/>
                <a:cs typeface="Segoe UI" panose="020B0502040204020203" pitchFamily="34" charset="0"/>
              </a:rPr>
              <a:t> -- an algorithm that analyzes the input and outputs its structural representation (its parse) consistent with the grammar specification.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6082" y="384148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66081" y="2146600"/>
            <a:ext cx="1269841" cy="1269841"/>
          </a:xfrm>
          <a:prstGeom prst="rect">
            <a:avLst/>
          </a:prstGeom>
        </p:spPr>
      </p:pic>
      <p:sp>
        <p:nvSpPr>
          <p:cNvPr id="6" name="Rectangle 6">
            <a:extLst>
              <a:ext uri="{FF2B5EF4-FFF2-40B4-BE49-F238E27FC236}">
                <a16:creationId xmlns:a16="http://schemas.microsoft.com/office/drawing/2014/main" id="{87BE44F9-6E01-4FCD-9849-65B92013FFFD}"/>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25447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Rectangle 2"/>
          <p:cNvSpPr>
            <a:spLocks noGrp="1" noChangeArrowheads="1"/>
          </p:cNvSpPr>
          <p:nvPr>
            <p:ph type="title" idx="4294967295"/>
          </p:nvPr>
        </p:nvSpPr>
        <p:spPr>
          <a:xfrm>
            <a:off x="285401" y="358775"/>
            <a:ext cx="10515600" cy="719138"/>
          </a:xfrm>
        </p:spPr>
        <p:txBody>
          <a:bodyPr/>
          <a:lstStyle/>
          <a:p>
            <a:r>
              <a:rPr lang="en-US" altLang="en-US"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Semantic Analysis</a:t>
            </a:r>
          </a:p>
        </p:txBody>
      </p:sp>
      <p:sp>
        <p:nvSpPr>
          <p:cNvPr id="27653" name="Rectangle 3"/>
          <p:cNvSpPr>
            <a:spLocks noGrp="1" noChangeArrowheads="1"/>
          </p:cNvSpPr>
          <p:nvPr>
            <p:ph type="body" idx="4294967295"/>
          </p:nvPr>
        </p:nvSpPr>
        <p:spPr>
          <a:xfrm>
            <a:off x="285401" y="1077913"/>
            <a:ext cx="10166081" cy="5572125"/>
          </a:xfrm>
        </p:spPr>
        <p:txBody>
          <a:bodyPr/>
          <a:lstStyle/>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Assigning meanings to the structures created by syntactic analysis.</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Mapping words and structures to particular domain objects in way consistent with our knowledge of the world.</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Semantic can play an import role in selecting among competing syntactic analyses and discarding illogical analyses.</a:t>
            </a:r>
          </a:p>
          <a:p>
            <a:pPr lvl="1">
              <a:lnSpc>
                <a:spcPct val="100000"/>
              </a:lnSpc>
            </a:pPr>
            <a:r>
              <a:rPr lang="en-US" altLang="en-US" sz="3200" dirty="0">
                <a:latin typeface="Segoe UI" panose="020B0502040204020203" pitchFamily="34" charset="0"/>
                <a:ea typeface="Segoe UI" panose="020B0502040204020203" pitchFamily="34" charset="0"/>
                <a:cs typeface="Segoe UI" panose="020B0502040204020203" pitchFamily="34" charset="0"/>
              </a:rPr>
              <a:t>I robbed the bank    -- bank is a river bank or a financial institution </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We have to decide the formalisms which will be used in the meaning representation.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6082" y="384148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66081" y="2146600"/>
            <a:ext cx="1269841" cy="1269841"/>
          </a:xfrm>
          <a:prstGeom prst="rect">
            <a:avLst/>
          </a:prstGeom>
        </p:spPr>
      </p:pic>
      <p:sp>
        <p:nvSpPr>
          <p:cNvPr id="6" name="Rectangle 6">
            <a:extLst>
              <a:ext uri="{FF2B5EF4-FFF2-40B4-BE49-F238E27FC236}">
                <a16:creationId xmlns:a16="http://schemas.microsoft.com/office/drawing/2014/main" id="{5517D547-5E46-448B-BEC3-9AAD002C233A}"/>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50239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0" name="Rectangle 2"/>
          <p:cNvSpPr>
            <a:spLocks noGrp="1" noChangeArrowheads="1"/>
          </p:cNvSpPr>
          <p:nvPr>
            <p:ph type="title" idx="4294967295"/>
          </p:nvPr>
        </p:nvSpPr>
        <p:spPr>
          <a:xfrm>
            <a:off x="285401" y="658406"/>
            <a:ext cx="10515600" cy="479425"/>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Discourse</a:t>
            </a:r>
          </a:p>
        </p:txBody>
      </p:sp>
      <p:sp>
        <p:nvSpPr>
          <p:cNvPr id="29701" name="Rectangle 3"/>
          <p:cNvSpPr>
            <a:spLocks noGrp="1" noChangeArrowheads="1"/>
          </p:cNvSpPr>
          <p:nvPr>
            <p:ph type="body" idx="4294967295"/>
          </p:nvPr>
        </p:nvSpPr>
        <p:spPr>
          <a:xfrm>
            <a:off x="0" y="1144588"/>
            <a:ext cx="10515600" cy="5438775"/>
          </a:xfrm>
        </p:spPr>
        <p:txBody>
          <a:bodyPr>
            <a:normAutofit/>
          </a:bodyPr>
          <a:lstStyle/>
          <a:p>
            <a:r>
              <a:rPr lang="en-US" altLang="en-US" sz="2400" dirty="0">
                <a:latin typeface="Segoe UI" panose="020B0502040204020203" pitchFamily="34" charset="0"/>
                <a:ea typeface="Segoe UI" panose="020B0502040204020203" pitchFamily="34" charset="0"/>
                <a:cs typeface="Segoe UI" panose="020B0502040204020203" pitchFamily="34" charset="0"/>
              </a:rPr>
              <a:t>Discourses are collection of coherent sentences (not arbitrary set of sentences)</a:t>
            </a:r>
          </a:p>
          <a:p>
            <a:r>
              <a:rPr lang="en-US" altLang="en-US" sz="2400" dirty="0">
                <a:latin typeface="Segoe UI" panose="020B0502040204020203" pitchFamily="34" charset="0"/>
                <a:ea typeface="Segoe UI" panose="020B0502040204020203" pitchFamily="34" charset="0"/>
                <a:cs typeface="Segoe UI" panose="020B0502040204020203" pitchFamily="34" charset="0"/>
              </a:rPr>
              <a:t>Discourses have also hierarchical structures (similar to sentences)</a:t>
            </a:r>
          </a:p>
          <a:p>
            <a:r>
              <a:rPr lang="en-US" altLang="en-US" sz="2400" b="1" dirty="0">
                <a:latin typeface="Segoe UI" panose="020B0502040204020203" pitchFamily="34" charset="0"/>
                <a:ea typeface="Segoe UI" panose="020B0502040204020203" pitchFamily="34" charset="0"/>
                <a:cs typeface="Segoe UI" panose="020B0502040204020203" pitchFamily="34" charset="0"/>
              </a:rPr>
              <a:t>anaphora resolution</a:t>
            </a:r>
            <a:r>
              <a:rPr lang="en-US" altLang="en-US" sz="2400" dirty="0">
                <a:latin typeface="Segoe UI" panose="020B0502040204020203" pitchFamily="34" charset="0"/>
                <a:ea typeface="Segoe UI" panose="020B0502040204020203" pitchFamily="34" charset="0"/>
                <a:cs typeface="Segoe UI" panose="020B0502040204020203" pitchFamily="34" charset="0"/>
              </a:rPr>
              <a:t> -- to resolve referring expression</a:t>
            </a:r>
          </a:p>
          <a:p>
            <a:pPr lvl="1"/>
            <a:r>
              <a:rPr lang="en-US" altLang="en-US" sz="2000" dirty="0">
                <a:latin typeface="Segoe UI" panose="020B0502040204020203" pitchFamily="34" charset="0"/>
                <a:ea typeface="Segoe UI" panose="020B0502040204020203" pitchFamily="34" charset="0"/>
                <a:cs typeface="Segoe UI" panose="020B0502040204020203" pitchFamily="34" charset="0"/>
              </a:rPr>
              <a:t>Mary bought a book for Kelly. </a:t>
            </a:r>
            <a:r>
              <a:rPr lang="en-US" altLang="en-US" sz="2000" b="1" u="sng" dirty="0">
                <a:latin typeface="Segoe UI" panose="020B0502040204020203" pitchFamily="34" charset="0"/>
                <a:ea typeface="Segoe UI" panose="020B0502040204020203" pitchFamily="34" charset="0"/>
                <a:cs typeface="Segoe UI" panose="020B0502040204020203" pitchFamily="34" charset="0"/>
              </a:rPr>
              <a:t>She</a:t>
            </a:r>
            <a:r>
              <a:rPr lang="en-US" altLang="en-US" sz="2000" dirty="0">
                <a:latin typeface="Segoe UI" panose="020B0502040204020203" pitchFamily="34" charset="0"/>
                <a:ea typeface="Segoe UI" panose="020B0502040204020203" pitchFamily="34" charset="0"/>
                <a:cs typeface="Segoe UI" panose="020B0502040204020203" pitchFamily="34" charset="0"/>
              </a:rPr>
              <a:t> didn’t like </a:t>
            </a:r>
            <a:r>
              <a:rPr lang="en-US" altLang="en-US" sz="2000" b="1" u="sng" dirty="0">
                <a:latin typeface="Segoe UI" panose="020B0502040204020203" pitchFamily="34" charset="0"/>
                <a:ea typeface="Segoe UI" panose="020B0502040204020203" pitchFamily="34" charset="0"/>
                <a:cs typeface="Segoe UI" panose="020B0502040204020203" pitchFamily="34" charset="0"/>
              </a:rPr>
              <a:t>it</a:t>
            </a:r>
            <a:r>
              <a:rPr lang="en-US" altLang="en-US" sz="2000" dirty="0">
                <a:latin typeface="Segoe UI" panose="020B0502040204020203" pitchFamily="34" charset="0"/>
                <a:ea typeface="Segoe UI" panose="020B0502040204020203" pitchFamily="34" charset="0"/>
                <a:cs typeface="Segoe UI" panose="020B0502040204020203" pitchFamily="34" charset="0"/>
              </a:rPr>
              <a:t>.</a:t>
            </a:r>
          </a:p>
          <a:p>
            <a:pPr lvl="2"/>
            <a:r>
              <a:rPr lang="en-US" altLang="en-US" sz="1800" b="1" dirty="0">
                <a:latin typeface="Segoe UI" panose="020B0502040204020203" pitchFamily="34" charset="0"/>
                <a:ea typeface="Segoe UI" panose="020B0502040204020203" pitchFamily="34" charset="0"/>
                <a:cs typeface="Segoe UI" panose="020B0502040204020203" pitchFamily="34" charset="0"/>
              </a:rPr>
              <a:t>She</a:t>
            </a:r>
            <a:r>
              <a:rPr lang="en-US" altLang="en-US" sz="1800" dirty="0">
                <a:latin typeface="Segoe UI" panose="020B0502040204020203" pitchFamily="34" charset="0"/>
                <a:ea typeface="Segoe UI" panose="020B0502040204020203" pitchFamily="34" charset="0"/>
                <a:cs typeface="Segoe UI" panose="020B0502040204020203" pitchFamily="34" charset="0"/>
              </a:rPr>
              <a:t> refers to Mary or Kelly. -- possibly Kelly</a:t>
            </a:r>
          </a:p>
          <a:p>
            <a:pPr lvl="2"/>
            <a:r>
              <a:rPr lang="en-US" altLang="en-US" sz="1800" b="1" dirty="0">
                <a:latin typeface="Segoe UI" panose="020B0502040204020203" pitchFamily="34" charset="0"/>
                <a:ea typeface="Segoe UI" panose="020B0502040204020203" pitchFamily="34" charset="0"/>
                <a:cs typeface="Segoe UI" panose="020B0502040204020203" pitchFamily="34" charset="0"/>
              </a:rPr>
              <a:t>It</a:t>
            </a:r>
            <a:r>
              <a:rPr lang="en-US" altLang="en-US" sz="1800" dirty="0">
                <a:latin typeface="Segoe UI" panose="020B0502040204020203" pitchFamily="34" charset="0"/>
                <a:ea typeface="Segoe UI" panose="020B0502040204020203" pitchFamily="34" charset="0"/>
                <a:cs typeface="Segoe UI" panose="020B0502040204020203" pitchFamily="34" charset="0"/>
              </a:rPr>
              <a:t> refers to what -- book.</a:t>
            </a:r>
          </a:p>
          <a:p>
            <a:pPr lvl="1"/>
            <a:r>
              <a:rPr lang="en-US" altLang="en-US" sz="2000" dirty="0">
                <a:latin typeface="Segoe UI" panose="020B0502040204020203" pitchFamily="34" charset="0"/>
                <a:ea typeface="Segoe UI" panose="020B0502040204020203" pitchFamily="34" charset="0"/>
                <a:cs typeface="Segoe UI" panose="020B0502040204020203" pitchFamily="34" charset="0"/>
              </a:rPr>
              <a:t>Mary had to lie for Kelly. </a:t>
            </a:r>
            <a:r>
              <a:rPr lang="en-US" altLang="en-US" sz="2000" b="1" u="sng" dirty="0">
                <a:latin typeface="Segoe UI" panose="020B0502040204020203" pitchFamily="34" charset="0"/>
                <a:ea typeface="Segoe UI" panose="020B0502040204020203" pitchFamily="34" charset="0"/>
                <a:cs typeface="Segoe UI" panose="020B0502040204020203" pitchFamily="34" charset="0"/>
              </a:rPr>
              <a:t>She</a:t>
            </a:r>
            <a:r>
              <a:rPr lang="en-US" altLang="en-US" sz="2000" dirty="0">
                <a:latin typeface="Segoe UI" panose="020B0502040204020203" pitchFamily="34" charset="0"/>
                <a:ea typeface="Segoe UI" panose="020B0502040204020203" pitchFamily="34" charset="0"/>
                <a:cs typeface="Segoe UI" panose="020B0502040204020203" pitchFamily="34" charset="0"/>
              </a:rPr>
              <a:t> didn’t like </a:t>
            </a:r>
            <a:r>
              <a:rPr lang="en-US" altLang="en-US" sz="2000" b="1" u="sng" dirty="0">
                <a:latin typeface="Segoe UI" panose="020B0502040204020203" pitchFamily="34" charset="0"/>
                <a:ea typeface="Segoe UI" panose="020B0502040204020203" pitchFamily="34" charset="0"/>
                <a:cs typeface="Segoe UI" panose="020B0502040204020203" pitchFamily="34" charset="0"/>
              </a:rPr>
              <a:t>it</a:t>
            </a:r>
            <a:r>
              <a:rPr lang="en-US" altLang="en-US" sz="2000" dirty="0">
                <a:latin typeface="Segoe UI" panose="020B0502040204020203" pitchFamily="34" charset="0"/>
                <a:ea typeface="Segoe UI" panose="020B0502040204020203" pitchFamily="34" charset="0"/>
                <a:cs typeface="Segoe UI" panose="020B0502040204020203" pitchFamily="34" charset="0"/>
              </a:rPr>
              <a:t>.</a:t>
            </a:r>
          </a:p>
          <a:p>
            <a:r>
              <a:rPr lang="en-US" altLang="en-US" sz="2400" dirty="0">
                <a:latin typeface="Segoe UI" panose="020B0502040204020203" pitchFamily="34" charset="0"/>
                <a:ea typeface="Segoe UI" panose="020B0502040204020203" pitchFamily="34" charset="0"/>
                <a:cs typeface="Segoe UI" panose="020B0502040204020203" pitchFamily="34" charset="0"/>
              </a:rPr>
              <a:t>Discourse structure may depend on application.</a:t>
            </a:r>
          </a:p>
          <a:p>
            <a:pPr lvl="1"/>
            <a:r>
              <a:rPr lang="en-US" altLang="en-US" sz="2000" dirty="0">
                <a:latin typeface="Segoe UI" panose="020B0502040204020203" pitchFamily="34" charset="0"/>
                <a:ea typeface="Segoe UI" panose="020B0502040204020203" pitchFamily="34" charset="0"/>
                <a:cs typeface="Segoe UI" panose="020B0502040204020203" pitchFamily="34" charset="0"/>
              </a:rPr>
              <a:t>Monologue</a:t>
            </a:r>
          </a:p>
          <a:p>
            <a:pPr lvl="1"/>
            <a:r>
              <a:rPr lang="en-US" altLang="en-US" sz="2000" dirty="0">
                <a:latin typeface="Segoe UI" panose="020B0502040204020203" pitchFamily="34" charset="0"/>
                <a:ea typeface="Segoe UI" panose="020B0502040204020203" pitchFamily="34" charset="0"/>
                <a:cs typeface="Segoe UI" panose="020B0502040204020203" pitchFamily="34" charset="0"/>
              </a:rPr>
              <a:t>Dialogue</a:t>
            </a:r>
          </a:p>
          <a:p>
            <a:pPr lvl="1"/>
            <a:r>
              <a:rPr lang="en-US" altLang="en-US" sz="2000" dirty="0">
                <a:latin typeface="Segoe UI" panose="020B0502040204020203" pitchFamily="34" charset="0"/>
                <a:ea typeface="Segoe UI" panose="020B0502040204020203" pitchFamily="34" charset="0"/>
                <a:cs typeface="Segoe UI" panose="020B0502040204020203" pitchFamily="34" charset="0"/>
              </a:rPr>
              <a:t>Human-Computer Interaction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6082" y="384148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66081" y="2146600"/>
            <a:ext cx="1269841" cy="1269841"/>
          </a:xfrm>
          <a:prstGeom prst="rect">
            <a:avLst/>
          </a:prstGeom>
        </p:spPr>
      </p:pic>
      <p:sp>
        <p:nvSpPr>
          <p:cNvPr id="6" name="Rectangle 6">
            <a:extLst>
              <a:ext uri="{FF2B5EF4-FFF2-40B4-BE49-F238E27FC236}">
                <a16:creationId xmlns:a16="http://schemas.microsoft.com/office/drawing/2014/main" id="{09D931E8-8FB7-41B0-974C-E66F9D5162DA}"/>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1355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6" name="Rectangle 2"/>
          <p:cNvSpPr>
            <a:spLocks noGrp="1" noChangeArrowheads="1"/>
          </p:cNvSpPr>
          <p:nvPr>
            <p:ph type="title" idx="4294967295"/>
          </p:nvPr>
        </p:nvSpPr>
        <p:spPr>
          <a:xfrm>
            <a:off x="0" y="352425"/>
            <a:ext cx="10515600" cy="750888"/>
          </a:xfrm>
        </p:spPr>
        <p:txBody>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Knowledge Representation for NLP</a:t>
            </a:r>
          </a:p>
        </p:txBody>
      </p:sp>
      <p:sp>
        <p:nvSpPr>
          <p:cNvPr id="28677" name="Rectangle 3"/>
          <p:cNvSpPr>
            <a:spLocks noGrp="1" noChangeArrowheads="1"/>
          </p:cNvSpPr>
          <p:nvPr>
            <p:ph type="body" idx="4294967295"/>
          </p:nvPr>
        </p:nvSpPr>
        <p:spPr>
          <a:xfrm>
            <a:off x="-1" y="1103313"/>
            <a:ext cx="10166081" cy="5346700"/>
          </a:xfrm>
        </p:spPr>
        <p:txBody>
          <a:bodyPr/>
          <a:lstStyle/>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Which knowledge representation will be used depends on the application -- Machine Translation, Database Query System.</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Requires the choice of representational framework, as well as the specific meaning vocabulary  (what are concepts and relationship between these concepts -- ontology)</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Must be computationally effective.</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Common representational formalisms:</a:t>
            </a:r>
          </a:p>
          <a:p>
            <a:pPr lvl="1">
              <a:lnSpc>
                <a:spcPct val="100000"/>
              </a:lnSpc>
            </a:pPr>
            <a:r>
              <a:rPr lang="en-US" altLang="en-US" dirty="0">
                <a:latin typeface="Segoe UI" panose="020B0502040204020203" pitchFamily="34" charset="0"/>
                <a:ea typeface="Segoe UI" panose="020B0502040204020203" pitchFamily="34" charset="0"/>
                <a:cs typeface="Segoe UI" panose="020B0502040204020203" pitchFamily="34" charset="0"/>
              </a:rPr>
              <a:t>first order predicate logic</a:t>
            </a:r>
          </a:p>
          <a:p>
            <a:pPr lvl="1">
              <a:lnSpc>
                <a:spcPct val="100000"/>
              </a:lnSpc>
            </a:pPr>
            <a:r>
              <a:rPr lang="en-US" altLang="en-US" dirty="0">
                <a:latin typeface="Segoe UI" panose="020B0502040204020203" pitchFamily="34" charset="0"/>
                <a:ea typeface="Segoe UI" panose="020B0502040204020203" pitchFamily="34" charset="0"/>
                <a:cs typeface="Segoe UI" panose="020B0502040204020203" pitchFamily="34" charset="0"/>
              </a:rPr>
              <a:t>conceptual dependency graphs</a:t>
            </a:r>
          </a:p>
          <a:p>
            <a:pPr lvl="1">
              <a:lnSpc>
                <a:spcPct val="100000"/>
              </a:lnSpc>
            </a:pPr>
            <a:r>
              <a:rPr lang="en-US" altLang="en-US" dirty="0">
                <a:latin typeface="Segoe UI" panose="020B0502040204020203" pitchFamily="34" charset="0"/>
                <a:ea typeface="Segoe UI" panose="020B0502040204020203" pitchFamily="34" charset="0"/>
                <a:cs typeface="Segoe UI" panose="020B0502040204020203" pitchFamily="34" charset="0"/>
              </a:rPr>
              <a:t>semantic networks</a:t>
            </a:r>
          </a:p>
          <a:p>
            <a:pPr lvl="1">
              <a:lnSpc>
                <a:spcPct val="100000"/>
              </a:lnSpc>
            </a:pPr>
            <a:r>
              <a:rPr lang="en-US" altLang="en-US" dirty="0">
                <a:latin typeface="Segoe UI" panose="020B0502040204020203" pitchFamily="34" charset="0"/>
                <a:ea typeface="Segoe UI" panose="020B0502040204020203" pitchFamily="34" charset="0"/>
                <a:cs typeface="Segoe UI" panose="020B0502040204020203" pitchFamily="34" charset="0"/>
              </a:rPr>
              <a:t>Frame-based representations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6082" y="384148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66081" y="2146600"/>
            <a:ext cx="1269841" cy="1269841"/>
          </a:xfrm>
          <a:prstGeom prst="rect">
            <a:avLst/>
          </a:prstGeom>
        </p:spPr>
      </p:pic>
      <p:sp>
        <p:nvSpPr>
          <p:cNvPr id="6" name="Rectangle 6">
            <a:extLst>
              <a:ext uri="{FF2B5EF4-FFF2-40B4-BE49-F238E27FC236}">
                <a16:creationId xmlns:a16="http://schemas.microsoft.com/office/drawing/2014/main" id="{BF509029-7983-4314-8E15-2E40BEAF6E73}"/>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9875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6107723" y="1770185"/>
            <a:ext cx="6084277" cy="3317630"/>
          </a:xfrm>
          <a:prstGeom prst="rect">
            <a:avLst/>
          </a:prstGeom>
          <a:solidFill>
            <a:schemeClr val="accent3">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000"/>
          </a:p>
        </p:txBody>
      </p:sp>
      <p:sp>
        <p:nvSpPr>
          <p:cNvPr id="38" name="TextBox 37"/>
          <p:cNvSpPr txBox="1"/>
          <p:nvPr/>
        </p:nvSpPr>
        <p:spPr>
          <a:xfrm>
            <a:off x="6365631" y="539263"/>
            <a:ext cx="5498122" cy="923330"/>
          </a:xfrm>
          <a:prstGeom prst="rect">
            <a:avLst/>
          </a:prstGeom>
          <a:noFill/>
        </p:spPr>
        <p:txBody>
          <a:bodyPr wrap="square" rtlCol="0">
            <a:spAutoFit/>
          </a:bodyPr>
          <a:lstStyle/>
          <a:p>
            <a:pPr algn="ctr"/>
            <a:r>
              <a:rPr lang="en-US" sz="5400" dirty="0">
                <a:solidFill>
                  <a:schemeClr val="accent5"/>
                </a:solidFill>
                <a:latin typeface="Arial" panose="020B0604020202020204" pitchFamily="34" charset="0"/>
                <a:cs typeface="Arial" panose="020B0604020202020204" pitchFamily="34" charset="0"/>
              </a:rPr>
              <a:t>What is NLP?</a:t>
            </a:r>
          </a:p>
        </p:txBody>
      </p:sp>
      <p:sp>
        <p:nvSpPr>
          <p:cNvPr id="39" name="Rectangle 38"/>
          <p:cNvSpPr/>
          <p:nvPr/>
        </p:nvSpPr>
        <p:spPr>
          <a:xfrm>
            <a:off x="6553200" y="2459504"/>
            <a:ext cx="5193322" cy="2308324"/>
          </a:xfrm>
          <a:prstGeom prst="rect">
            <a:avLst/>
          </a:prstGeom>
        </p:spPr>
        <p:txBody>
          <a:bodyPr wrap="square">
            <a:spAutoFit/>
          </a:bodyPr>
          <a:lstStyle/>
          <a:p>
            <a:r>
              <a:rPr lang="en-US" altLang="en-US" sz="2400" dirty="0">
                <a:solidFill>
                  <a:schemeClr val="bg1"/>
                </a:solidFill>
                <a:latin typeface="Segoe UI" panose="020B0502040204020203" pitchFamily="34" charset="0"/>
                <a:ea typeface="Segoe UI" panose="020B0502040204020203" pitchFamily="34" charset="0"/>
                <a:cs typeface="Segoe UI" panose="020B0502040204020203" pitchFamily="34" charset="0"/>
              </a:rPr>
              <a:t>The process of computer analysis of input provided in a human language (natural language), and conversion of this input into a useful form of representation.</a:t>
            </a:r>
          </a:p>
          <a:p>
            <a:endParaRPr lang="en-US" altLang="en-US" sz="2400"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1" name="Rectangle 40"/>
          <p:cNvSpPr/>
          <p:nvPr/>
        </p:nvSpPr>
        <p:spPr>
          <a:xfrm>
            <a:off x="6433582" y="5395407"/>
            <a:ext cx="5432559" cy="1015663"/>
          </a:xfrm>
          <a:prstGeom prst="rect">
            <a:avLst/>
          </a:prstGeom>
        </p:spPr>
        <p:txBody>
          <a:bodyPr wrap="square">
            <a:spAutoFit/>
          </a:bodyPr>
          <a:lstStyle/>
          <a:p>
            <a:r>
              <a:rPr lang="en-US" altLang="en-US" sz="2000" dirty="0">
                <a:latin typeface="Segoe UI" panose="020B0502040204020203" pitchFamily="34" charset="0"/>
                <a:ea typeface="Segoe UI" panose="020B0502040204020203" pitchFamily="34" charset="0"/>
                <a:cs typeface="Segoe UI" panose="020B0502040204020203" pitchFamily="34" charset="0"/>
              </a:rPr>
              <a:t>The field of NLP is primarily concerned with getting computers to perform useful and interesting tasks with human languages.</a:t>
            </a:r>
          </a:p>
        </p:txBody>
      </p:sp>
      <p:pic>
        <p:nvPicPr>
          <p:cNvPr id="1026" name="Picture 2" descr="Related image">
            <a:extLst>
              <a:ext uri="{FF2B5EF4-FFF2-40B4-BE49-F238E27FC236}">
                <a16:creationId xmlns:a16="http://schemas.microsoft.com/office/drawing/2014/main" id="{995B298F-7EFC-4194-8E8F-8206D1B7DA2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521" r="19845"/>
          <a:stretch/>
        </p:blipFill>
        <p:spPr bwMode="auto">
          <a:xfrm>
            <a:off x="0" y="1000927"/>
            <a:ext cx="6107722" cy="58692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0020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E442AEDF-CCDE-4B82-8FCC-653D1D10CFFC}"/>
              </a:ext>
            </a:extLst>
          </p:cNvPr>
          <p:cNvSpPr/>
          <p:nvPr/>
        </p:nvSpPr>
        <p:spPr>
          <a:xfrm>
            <a:off x="-1" y="-88134"/>
            <a:ext cx="5706447"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4266386 w 4813275"/>
              <a:gd name="connsiteY2" fmla="*/ 2547868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4386444 w 4813275"/>
              <a:gd name="connsiteY2" fmla="*/ 2825893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3169125 w 4813275"/>
              <a:gd name="connsiteY2" fmla="*/ 281406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3169125" y="2814062"/>
                </a:lnTo>
                <a:lnTo>
                  <a:pt x="0" y="3729683"/>
                </a:lnTo>
                <a:lnTo>
                  <a:pt x="0" y="598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24" name="Rectangle 2"/>
          <p:cNvSpPr>
            <a:spLocks noGrp="1" noChangeArrowheads="1"/>
          </p:cNvSpPr>
          <p:nvPr>
            <p:ph type="title" idx="4294967295"/>
          </p:nvPr>
        </p:nvSpPr>
        <p:spPr>
          <a:xfrm>
            <a:off x="187286" y="745254"/>
            <a:ext cx="4699553" cy="4131545"/>
          </a:xfrm>
        </p:spPr>
        <p:txBody>
          <a:bodyPr/>
          <a:lstStyle/>
          <a:p>
            <a:r>
              <a:rPr lang="en-US" alt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Natural Language Generation</a:t>
            </a:r>
          </a:p>
        </p:txBody>
      </p:sp>
      <p:sp>
        <p:nvSpPr>
          <p:cNvPr id="30725" name="Rectangle 3"/>
          <p:cNvSpPr>
            <a:spLocks noGrp="1" noChangeArrowheads="1"/>
          </p:cNvSpPr>
          <p:nvPr>
            <p:ph type="body" idx="4294967295"/>
          </p:nvPr>
        </p:nvSpPr>
        <p:spPr>
          <a:xfrm>
            <a:off x="5175504" y="1391472"/>
            <a:ext cx="6829210" cy="5252215"/>
          </a:xfrm>
        </p:spPr>
        <p:txBody>
          <a:bodyPr/>
          <a:lstStyle/>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NLG is the process of constructing natural language outputs from    non-linguistic inputs.</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NLG can be viewed as the reverse process of NL understanding.</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A NLG system may have two main parts:</a:t>
            </a:r>
          </a:p>
          <a:p>
            <a:pPr lvl="1">
              <a:lnSpc>
                <a:spcPct val="100000"/>
              </a:lnSpc>
            </a:pPr>
            <a:r>
              <a:rPr lang="en-US" altLang="en-US" b="1" dirty="0">
                <a:latin typeface="Segoe UI" panose="020B0502040204020203" pitchFamily="34" charset="0"/>
                <a:ea typeface="Segoe UI" panose="020B0502040204020203" pitchFamily="34" charset="0"/>
                <a:cs typeface="Segoe UI" panose="020B0502040204020203" pitchFamily="34" charset="0"/>
              </a:rPr>
              <a:t>Discourse Planner</a:t>
            </a:r>
            <a:r>
              <a:rPr lang="en-US" altLang="en-US" dirty="0">
                <a:latin typeface="Segoe UI" panose="020B0502040204020203" pitchFamily="34" charset="0"/>
                <a:ea typeface="Segoe UI" panose="020B0502040204020203" pitchFamily="34" charset="0"/>
                <a:cs typeface="Segoe UI" panose="020B0502040204020203" pitchFamily="34" charset="0"/>
              </a:rPr>
              <a:t> -- what will be generated. which sentences.</a:t>
            </a:r>
          </a:p>
          <a:p>
            <a:pPr lvl="1">
              <a:lnSpc>
                <a:spcPct val="100000"/>
              </a:lnSpc>
            </a:pPr>
            <a:r>
              <a:rPr lang="en-US" altLang="en-US" b="1" dirty="0">
                <a:latin typeface="Segoe UI" panose="020B0502040204020203" pitchFamily="34" charset="0"/>
                <a:ea typeface="Segoe UI" panose="020B0502040204020203" pitchFamily="34" charset="0"/>
                <a:cs typeface="Segoe UI" panose="020B0502040204020203" pitchFamily="34" charset="0"/>
              </a:rPr>
              <a:t>Surface Realizer</a:t>
            </a:r>
            <a:r>
              <a:rPr lang="en-US" altLang="en-US" dirty="0">
                <a:latin typeface="Segoe UI" panose="020B0502040204020203" pitchFamily="34" charset="0"/>
                <a:ea typeface="Segoe UI" panose="020B0502040204020203" pitchFamily="34" charset="0"/>
                <a:cs typeface="Segoe UI" panose="020B0502040204020203" pitchFamily="34" charset="0"/>
              </a:rPr>
              <a:t> -- realizes a sentence from its internal representation.</a:t>
            </a:r>
          </a:p>
          <a:p>
            <a:pPr>
              <a:lnSpc>
                <a:spcPct val="100000"/>
              </a:lnSpc>
            </a:pPr>
            <a:r>
              <a:rPr lang="en-US" altLang="en-US" sz="2400" b="1" dirty="0">
                <a:latin typeface="Segoe UI" panose="020B0502040204020203" pitchFamily="34" charset="0"/>
                <a:ea typeface="Segoe UI" panose="020B0502040204020203" pitchFamily="34" charset="0"/>
                <a:cs typeface="Segoe UI" panose="020B0502040204020203" pitchFamily="34" charset="0"/>
              </a:rPr>
              <a:t>Lexical Selection</a:t>
            </a:r>
            <a:r>
              <a:rPr lang="en-US" altLang="en-US" sz="2400" dirty="0">
                <a:latin typeface="Segoe UI" panose="020B0502040204020203" pitchFamily="34" charset="0"/>
                <a:ea typeface="Segoe UI" panose="020B0502040204020203" pitchFamily="34" charset="0"/>
                <a:cs typeface="Segoe UI" panose="020B0502040204020203" pitchFamily="34" charset="0"/>
              </a:rPr>
              <a:t> -- selecting the correct words describing the concepts.</a:t>
            </a:r>
          </a:p>
        </p:txBody>
      </p:sp>
      <p:sp>
        <p:nvSpPr>
          <p:cNvPr id="7" name="Rectangle 6">
            <a:extLst>
              <a:ext uri="{FF2B5EF4-FFF2-40B4-BE49-F238E27FC236}">
                <a16:creationId xmlns:a16="http://schemas.microsoft.com/office/drawing/2014/main" id="{B0EFA327-2EC6-46D1-BB82-485DB5B8F710}"/>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6750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9994D76B-ABA4-4044-AB61-C74C37C7D1D2}"/>
              </a:ext>
            </a:extLst>
          </p:cNvPr>
          <p:cNvSpPr/>
          <p:nvPr/>
        </p:nvSpPr>
        <p:spPr>
          <a:xfrm>
            <a:off x="-1" y="-88134"/>
            <a:ext cx="5706447"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4266386 w 4813275"/>
              <a:gd name="connsiteY2" fmla="*/ 2547868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4386444 w 4813275"/>
              <a:gd name="connsiteY2" fmla="*/ 2825893 h 3729683"/>
              <a:gd name="connsiteX3" fmla="*/ 0 w 4813275"/>
              <a:gd name="connsiteY3" fmla="*/ 3729683 h 3729683"/>
              <a:gd name="connsiteX4" fmla="*/ 0 w 4813275"/>
              <a:gd name="connsiteY4" fmla="*/ 5982 h 3729683"/>
              <a:gd name="connsiteX0" fmla="*/ 0 w 4813275"/>
              <a:gd name="connsiteY0" fmla="*/ 5982 h 3729683"/>
              <a:gd name="connsiteX1" fmla="*/ 4813275 w 4813275"/>
              <a:gd name="connsiteY1" fmla="*/ 0 h 3729683"/>
              <a:gd name="connsiteX2" fmla="*/ 3169125 w 4813275"/>
              <a:gd name="connsiteY2" fmla="*/ 281406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3169125" y="2814062"/>
                </a:lnTo>
                <a:lnTo>
                  <a:pt x="0" y="3729683"/>
                </a:lnTo>
                <a:lnTo>
                  <a:pt x="0" y="598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08" name="Rectangle 2"/>
          <p:cNvSpPr>
            <a:spLocks noGrp="1" noChangeArrowheads="1"/>
          </p:cNvSpPr>
          <p:nvPr>
            <p:ph type="title" idx="4294967295"/>
          </p:nvPr>
        </p:nvSpPr>
        <p:spPr>
          <a:xfrm>
            <a:off x="444910" y="1225200"/>
            <a:ext cx="3586316" cy="3238645"/>
          </a:xfrm>
        </p:spPr>
        <p:txBody>
          <a:bodyPr/>
          <a:lstStyle/>
          <a:p>
            <a:r>
              <a:rPr lang="en-US" alt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Natural Language Generation</a:t>
            </a:r>
          </a:p>
        </p:txBody>
      </p:sp>
      <p:sp>
        <p:nvSpPr>
          <p:cNvPr id="21509" name="Rectangle 3"/>
          <p:cNvSpPr>
            <a:spLocks noGrp="1" noChangeArrowheads="1"/>
          </p:cNvSpPr>
          <p:nvPr>
            <p:ph type="body" idx="4294967295"/>
          </p:nvPr>
        </p:nvSpPr>
        <p:spPr>
          <a:xfrm>
            <a:off x="4775876" y="838961"/>
            <a:ext cx="10515600" cy="5749925"/>
          </a:xfrm>
        </p:spPr>
        <p:txBody>
          <a:bodyPr>
            <a:normAutofit lnSpcReduction="10000"/>
          </a:bodyPr>
          <a:lstStyle/>
          <a:p>
            <a:pPr>
              <a:lnSpc>
                <a:spcPct val="15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Meaning representation</a:t>
            </a:r>
          </a:p>
          <a:p>
            <a:pPr>
              <a:lnSpc>
                <a:spcPct val="15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Utterance Planning</a:t>
            </a:r>
          </a:p>
          <a:p>
            <a:pPr>
              <a:lnSpc>
                <a:spcPct val="15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Meaning representations for sentences</a:t>
            </a:r>
            <a:endParaRPr lang="en-US" altLang="en-US" sz="2000" dirty="0">
              <a:latin typeface="Segoe UI" panose="020B0502040204020203" pitchFamily="34" charset="0"/>
              <a:ea typeface="Segoe UI" panose="020B0502040204020203" pitchFamily="34" charset="0"/>
              <a:cs typeface="Segoe UI" panose="020B0502040204020203" pitchFamily="34" charset="0"/>
            </a:endParaRPr>
          </a:p>
          <a:p>
            <a:pPr>
              <a:lnSpc>
                <a:spcPct val="15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Sentence Planning and Lexical Choice</a:t>
            </a:r>
          </a:p>
          <a:p>
            <a:pPr>
              <a:lnSpc>
                <a:spcPct val="15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Syntactic structures of sentences with lexical choices</a:t>
            </a:r>
          </a:p>
          <a:p>
            <a:pPr>
              <a:lnSpc>
                <a:spcPct val="15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Sentence Generation</a:t>
            </a:r>
          </a:p>
          <a:p>
            <a:pPr>
              <a:lnSpc>
                <a:spcPct val="15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Morphologically analyzed words</a:t>
            </a:r>
            <a:r>
              <a:rPr lang="en-US" altLang="en-US" sz="2000" dirty="0">
                <a:latin typeface="Segoe UI" panose="020B0502040204020203" pitchFamily="34" charset="0"/>
                <a:ea typeface="Segoe UI" panose="020B0502040204020203" pitchFamily="34" charset="0"/>
                <a:cs typeface="Segoe UI" panose="020B0502040204020203" pitchFamily="34" charset="0"/>
              </a:rPr>
              <a:t> </a:t>
            </a:r>
            <a:endParaRPr lang="en-US" altLang="en-US" sz="1800" dirty="0">
              <a:latin typeface="Segoe UI" panose="020B0502040204020203" pitchFamily="34" charset="0"/>
              <a:ea typeface="Segoe UI" panose="020B0502040204020203" pitchFamily="34" charset="0"/>
              <a:cs typeface="Segoe UI" panose="020B0502040204020203" pitchFamily="34" charset="0"/>
            </a:endParaRPr>
          </a:p>
          <a:p>
            <a:pPr>
              <a:lnSpc>
                <a:spcPct val="15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Morphological Generation</a:t>
            </a:r>
          </a:p>
          <a:p>
            <a:pPr>
              <a:lnSpc>
                <a:spcPct val="15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a:t>
            </a:r>
            <a:r>
              <a:rPr lang="en-US" altLang="en-US" sz="1800" dirty="0">
                <a:latin typeface="Segoe UI" panose="020B0502040204020203" pitchFamily="34" charset="0"/>
                <a:ea typeface="Segoe UI" panose="020B0502040204020203" pitchFamily="34" charset="0"/>
                <a:cs typeface="Segoe UI" panose="020B0502040204020203" pitchFamily="34" charset="0"/>
              </a:rPr>
              <a:t>Words</a:t>
            </a:r>
            <a:endParaRPr lang="en-US" altLang="en-US" sz="2000" dirty="0">
              <a:latin typeface="Segoe UI" panose="020B0502040204020203" pitchFamily="34" charset="0"/>
              <a:ea typeface="Segoe UI" panose="020B0502040204020203" pitchFamily="34" charset="0"/>
              <a:cs typeface="Segoe UI" panose="020B0502040204020203" pitchFamily="34" charset="0"/>
            </a:endParaRPr>
          </a:p>
        </p:txBody>
      </p:sp>
      <p:sp>
        <p:nvSpPr>
          <p:cNvPr id="21510" name="Line 4"/>
          <p:cNvSpPr>
            <a:spLocks noChangeShapeType="1"/>
          </p:cNvSpPr>
          <p:nvPr/>
        </p:nvSpPr>
        <p:spPr bwMode="auto">
          <a:xfrm>
            <a:off x="5583847" y="6010195"/>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21511" name="Line 5"/>
          <p:cNvSpPr>
            <a:spLocks noChangeShapeType="1"/>
          </p:cNvSpPr>
          <p:nvPr/>
        </p:nvSpPr>
        <p:spPr bwMode="auto">
          <a:xfrm>
            <a:off x="5583847" y="4822638"/>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21512" name="Line 6"/>
          <p:cNvSpPr>
            <a:spLocks noChangeShapeType="1"/>
          </p:cNvSpPr>
          <p:nvPr/>
        </p:nvSpPr>
        <p:spPr bwMode="auto">
          <a:xfrm>
            <a:off x="5561621" y="3537569"/>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21513" name="Line 7"/>
          <p:cNvSpPr>
            <a:spLocks noChangeShapeType="1"/>
          </p:cNvSpPr>
          <p:nvPr/>
        </p:nvSpPr>
        <p:spPr bwMode="auto">
          <a:xfrm>
            <a:off x="5561621" y="2198259"/>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21514" name="Line 8"/>
          <p:cNvSpPr>
            <a:spLocks noChangeShapeType="1"/>
          </p:cNvSpPr>
          <p:nvPr/>
        </p:nvSpPr>
        <p:spPr bwMode="auto">
          <a:xfrm>
            <a:off x="5561621" y="965147"/>
            <a:ext cx="0" cy="533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Segoe UI" panose="020B0502040204020203" pitchFamily="34" charset="0"/>
              <a:ea typeface="Segoe UI" panose="020B0502040204020203" pitchFamily="34" charset="0"/>
              <a:cs typeface="Segoe UI" panose="020B0502040204020203" pitchFamily="34" charset="0"/>
            </a:endParaRPr>
          </a:p>
        </p:txBody>
      </p:sp>
      <p:sp>
        <p:nvSpPr>
          <p:cNvPr id="10" name="Rectangle 6">
            <a:extLst>
              <a:ext uri="{FF2B5EF4-FFF2-40B4-BE49-F238E27FC236}">
                <a16:creationId xmlns:a16="http://schemas.microsoft.com/office/drawing/2014/main" id="{B816675B-54D5-4252-A595-D04E527C82A7}"/>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07755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AutoShape 2"/>
          <p:cNvSpPr>
            <a:spLocks noGrp="1" noChangeArrowheads="1"/>
          </p:cNvSpPr>
          <p:nvPr>
            <p:ph type="title" idx="4294967295"/>
          </p:nvPr>
        </p:nvSpPr>
        <p:spPr>
          <a:xfrm>
            <a:off x="197224" y="444500"/>
            <a:ext cx="10515600" cy="614363"/>
          </a:xfrm>
        </p:spPr>
        <p:txBody>
          <a:bodyPr/>
          <a:lstStyle/>
          <a:p>
            <a:r>
              <a:rPr lang="en-US" altLang="en-US" sz="3200"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Applications of Nat. Lang. Processing</a:t>
            </a:r>
          </a:p>
        </p:txBody>
      </p:sp>
      <p:sp>
        <p:nvSpPr>
          <p:cNvPr id="38915" name="Rectangle 3"/>
          <p:cNvSpPr>
            <a:spLocks noGrp="1" noChangeArrowheads="1"/>
          </p:cNvSpPr>
          <p:nvPr>
            <p:ph type="body" idx="4294967295"/>
          </p:nvPr>
        </p:nvSpPr>
        <p:spPr>
          <a:xfrm>
            <a:off x="649941" y="1058863"/>
            <a:ext cx="9610165" cy="5441950"/>
          </a:xfrm>
        </p:spPr>
        <p:txBody>
          <a:bodyPr/>
          <a:lstStyle/>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Machine Translation</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Database Access</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Information Retrieval</a:t>
            </a:r>
          </a:p>
          <a:p>
            <a:pPr lvl="1">
              <a:lnSpc>
                <a:spcPct val="100000"/>
              </a:lnSpc>
            </a:pPr>
            <a:r>
              <a:rPr lang="en-US" altLang="en-US" sz="2000" dirty="0">
                <a:latin typeface="Segoe UI" panose="020B0502040204020203" pitchFamily="34" charset="0"/>
                <a:ea typeface="Segoe UI" panose="020B0502040204020203" pitchFamily="34" charset="0"/>
                <a:cs typeface="Segoe UI" panose="020B0502040204020203" pitchFamily="34" charset="0"/>
              </a:rPr>
              <a:t>Selecting from a set of documents the ones that are relevant to a query</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Text Categorization</a:t>
            </a:r>
          </a:p>
          <a:p>
            <a:pPr lvl="1">
              <a:lnSpc>
                <a:spcPct val="100000"/>
              </a:lnSpc>
            </a:pPr>
            <a:r>
              <a:rPr lang="en-US" altLang="en-US" sz="2000" dirty="0">
                <a:latin typeface="Segoe UI" panose="020B0502040204020203" pitchFamily="34" charset="0"/>
                <a:ea typeface="Segoe UI" panose="020B0502040204020203" pitchFamily="34" charset="0"/>
                <a:cs typeface="Segoe UI" panose="020B0502040204020203" pitchFamily="34" charset="0"/>
              </a:rPr>
              <a:t>Sorting text into fixed topic categories</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Extracting data from text</a:t>
            </a:r>
          </a:p>
          <a:p>
            <a:pPr lvl="1">
              <a:lnSpc>
                <a:spcPct val="100000"/>
              </a:lnSpc>
            </a:pPr>
            <a:r>
              <a:rPr lang="en-US" altLang="en-US" sz="2000" dirty="0">
                <a:latin typeface="Segoe UI" panose="020B0502040204020203" pitchFamily="34" charset="0"/>
                <a:ea typeface="Segoe UI" panose="020B0502040204020203" pitchFamily="34" charset="0"/>
                <a:cs typeface="Segoe UI" panose="020B0502040204020203" pitchFamily="34" charset="0"/>
              </a:rPr>
              <a:t>Converting unstructured text into structure data</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Spoken language control systems</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Spelling and grammar checkers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2090" y="365860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2089" y="1996057"/>
            <a:ext cx="1269841" cy="1269841"/>
          </a:xfrm>
          <a:prstGeom prst="rect">
            <a:avLst/>
          </a:prstGeom>
        </p:spPr>
      </p:pic>
      <p:sp>
        <p:nvSpPr>
          <p:cNvPr id="6" name="Rectangle 6">
            <a:extLst>
              <a:ext uri="{FF2B5EF4-FFF2-40B4-BE49-F238E27FC236}">
                <a16:creationId xmlns:a16="http://schemas.microsoft.com/office/drawing/2014/main" id="{5146BDC5-D62A-4113-A251-7707E51FE423}"/>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60798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idx="4294967295"/>
          </p:nvPr>
        </p:nvSpPr>
        <p:spPr>
          <a:xfrm>
            <a:off x="601287" y="558800"/>
            <a:ext cx="10515600" cy="642938"/>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NLTK</a:t>
            </a:r>
          </a:p>
        </p:txBody>
      </p:sp>
      <p:sp>
        <p:nvSpPr>
          <p:cNvPr id="5123" name="Rectangle 3"/>
          <p:cNvSpPr>
            <a:spLocks noGrp="1" noChangeArrowheads="1"/>
          </p:cNvSpPr>
          <p:nvPr>
            <p:ph type="body" idx="4294967295"/>
          </p:nvPr>
        </p:nvSpPr>
        <p:spPr>
          <a:xfrm>
            <a:off x="-1" y="1201738"/>
            <a:ext cx="10094259" cy="5314950"/>
          </a:xfrm>
        </p:spPr>
        <p:txBody>
          <a:bodyPr/>
          <a:lstStyle/>
          <a:p>
            <a:pPr>
              <a:lnSpc>
                <a:spcPct val="10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The Natural Language Toolkit (NLTK) provides:</a:t>
            </a:r>
          </a:p>
          <a:p>
            <a:pPr lvl="1">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Basic classes for representing data relevant to natural language processing.</a:t>
            </a:r>
          </a:p>
          <a:p>
            <a:pPr lvl="1">
              <a:lnSpc>
                <a:spcPct val="100000"/>
              </a:lnSpc>
            </a:pP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pPr lvl="1">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Standard interfaces for performing tasks, such as tokenization, tagging, and parsing.</a:t>
            </a:r>
          </a:p>
          <a:p>
            <a:pPr lvl="1">
              <a:lnSpc>
                <a:spcPct val="100000"/>
              </a:lnSpc>
            </a:pP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pPr lvl="1">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Standard implementations of each task, which can be combined to solve complex problems.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2460" y="4057614"/>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1967" y="2159158"/>
            <a:ext cx="1269841" cy="1269841"/>
          </a:xfrm>
          <a:prstGeom prst="rect">
            <a:avLst/>
          </a:prstGeom>
        </p:spPr>
      </p:pic>
      <p:sp>
        <p:nvSpPr>
          <p:cNvPr id="6" name="Rectangle 6">
            <a:extLst>
              <a:ext uri="{FF2B5EF4-FFF2-40B4-BE49-F238E27FC236}">
                <a16:creationId xmlns:a16="http://schemas.microsoft.com/office/drawing/2014/main" id="{EADB7747-79C9-4E8F-91C4-C07CD01AAA4A}"/>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5752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idx="4294967295"/>
          </p:nvPr>
        </p:nvSpPr>
        <p:spPr>
          <a:xfrm>
            <a:off x="179294" y="604744"/>
            <a:ext cx="10515600" cy="612775"/>
          </a:xfrm>
        </p:spPr>
        <p:txBody>
          <a:bodyPr>
            <a:normAutofit fontScale="90000"/>
          </a:bodyPr>
          <a:lstStyle/>
          <a:p>
            <a:r>
              <a:rPr lang="en-US" altLang="en-US" sz="4000"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Tokenization</a:t>
            </a:r>
          </a:p>
        </p:txBody>
      </p:sp>
      <p:sp>
        <p:nvSpPr>
          <p:cNvPr id="21507" name="Rectangle 3"/>
          <p:cNvSpPr>
            <a:spLocks noGrp="1" noChangeArrowheads="1"/>
          </p:cNvSpPr>
          <p:nvPr>
            <p:ph type="body" idx="4294967295"/>
          </p:nvPr>
        </p:nvSpPr>
        <p:spPr>
          <a:xfrm>
            <a:off x="0" y="1074738"/>
            <a:ext cx="10291482" cy="5575300"/>
          </a:xfrm>
        </p:spPr>
        <p:txBody>
          <a:bodyPr>
            <a:normAutofit/>
          </a:bodyPr>
          <a:lstStyle/>
          <a:p>
            <a:pPr>
              <a:lnSpc>
                <a:spcPct val="15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The simplest way to represent a </a:t>
            </a:r>
            <a:r>
              <a:rPr lang="en-US" altLang="en-US" sz="2800" b="1" dirty="0">
                <a:latin typeface="Segoe UI" panose="020B0502040204020203" pitchFamily="34" charset="0"/>
                <a:ea typeface="Segoe UI" panose="020B0502040204020203" pitchFamily="34" charset="0"/>
                <a:cs typeface="Segoe UI" panose="020B0502040204020203" pitchFamily="34" charset="0"/>
              </a:rPr>
              <a:t>text</a:t>
            </a:r>
            <a:r>
              <a:rPr lang="en-US" altLang="en-US" sz="2800" dirty="0">
                <a:latin typeface="Segoe UI" panose="020B0502040204020203" pitchFamily="34" charset="0"/>
                <a:ea typeface="Segoe UI" panose="020B0502040204020203" pitchFamily="34" charset="0"/>
                <a:cs typeface="Segoe UI" panose="020B0502040204020203" pitchFamily="34" charset="0"/>
              </a:rPr>
              <a:t> is with a single string.</a:t>
            </a:r>
          </a:p>
          <a:p>
            <a:pPr>
              <a:lnSpc>
                <a:spcPct val="15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Difficult to process text in this format.</a:t>
            </a:r>
          </a:p>
          <a:p>
            <a:pPr>
              <a:lnSpc>
                <a:spcPct val="15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Often, it is more convenient to work with a list of tokens.</a:t>
            </a:r>
          </a:p>
          <a:p>
            <a:pPr>
              <a:lnSpc>
                <a:spcPct val="15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The task of converting a text from a single string to a list of tokens is known as </a:t>
            </a:r>
            <a:r>
              <a:rPr lang="en-US" altLang="en-US" sz="2800" i="1" dirty="0">
                <a:latin typeface="Segoe UI" panose="020B0502040204020203" pitchFamily="34" charset="0"/>
                <a:ea typeface="Segoe UI" panose="020B0502040204020203" pitchFamily="34" charset="0"/>
                <a:cs typeface="Segoe UI" panose="020B0502040204020203" pitchFamily="34" charset="0"/>
              </a:rPr>
              <a:t>tokenization</a:t>
            </a:r>
            <a:r>
              <a:rPr lang="en-US" altLang="en-US" sz="2800" dirty="0">
                <a:latin typeface="Segoe UI" panose="020B0502040204020203" pitchFamily="34" charset="0"/>
                <a:ea typeface="Segoe UI" panose="020B0502040204020203" pitchFamily="34" charset="0"/>
                <a:cs typeface="Segoe UI" panose="020B0502040204020203" pitchFamily="34" charset="0"/>
              </a:rPr>
              <a: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2090" y="365860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2089" y="1996057"/>
            <a:ext cx="1269841" cy="1269841"/>
          </a:xfrm>
          <a:prstGeom prst="rect">
            <a:avLst/>
          </a:prstGeom>
        </p:spPr>
      </p:pic>
      <p:sp>
        <p:nvSpPr>
          <p:cNvPr id="6" name="Rectangle 6">
            <a:extLst>
              <a:ext uri="{FF2B5EF4-FFF2-40B4-BE49-F238E27FC236}">
                <a16:creationId xmlns:a16="http://schemas.microsoft.com/office/drawing/2014/main" id="{40A72D5D-D548-460F-B3EB-6797B002941D}"/>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02900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Rectangle 2"/>
          <p:cNvSpPr>
            <a:spLocks noGrp="1" noChangeArrowheads="1"/>
          </p:cNvSpPr>
          <p:nvPr>
            <p:ph type="title" idx="4294967295"/>
          </p:nvPr>
        </p:nvSpPr>
        <p:spPr>
          <a:xfrm>
            <a:off x="197223" y="697668"/>
            <a:ext cx="10515600" cy="411163"/>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Components of NLTK</a:t>
            </a:r>
          </a:p>
        </p:txBody>
      </p:sp>
      <p:sp>
        <p:nvSpPr>
          <p:cNvPr id="1027" name="Rectangle 3"/>
          <p:cNvSpPr>
            <a:spLocks noGrp="1" noChangeArrowheads="1"/>
          </p:cNvSpPr>
          <p:nvPr>
            <p:ph type="body" idx="4294967295"/>
          </p:nvPr>
        </p:nvSpPr>
        <p:spPr>
          <a:xfrm>
            <a:off x="0" y="1243013"/>
            <a:ext cx="10282460" cy="5340350"/>
          </a:xfrm>
        </p:spPr>
        <p:txBody>
          <a:bodyPr/>
          <a:lstStyle/>
          <a:p>
            <a:pPr>
              <a:lnSpc>
                <a:spcPct val="150000"/>
              </a:lnSpc>
            </a:pPr>
            <a:r>
              <a:rPr lang="en-US" altLang="en-US" sz="2400" b="1" dirty="0">
                <a:latin typeface="Segoe UI" panose="020B0502040204020203" pitchFamily="34" charset="0"/>
                <a:ea typeface="Segoe UI" panose="020B0502040204020203" pitchFamily="34" charset="0"/>
                <a:cs typeface="Segoe UI" panose="020B0502040204020203" pitchFamily="34" charset="0"/>
              </a:rPr>
              <a:t>Code</a:t>
            </a:r>
            <a:r>
              <a:rPr lang="en-US" altLang="en-US" sz="2400" dirty="0">
                <a:latin typeface="Segoe UI" panose="020B0502040204020203" pitchFamily="34" charset="0"/>
                <a:ea typeface="Segoe UI" panose="020B0502040204020203" pitchFamily="34" charset="0"/>
                <a:cs typeface="Segoe UI" panose="020B0502040204020203" pitchFamily="34" charset="0"/>
              </a:rPr>
              <a:t>: corpus readers, tokenizers, stemmers, taggers, </a:t>
            </a:r>
            <a:r>
              <a:rPr lang="en-US" altLang="en-US" sz="2400" dirty="0" err="1">
                <a:latin typeface="Segoe UI" panose="020B0502040204020203" pitchFamily="34" charset="0"/>
                <a:ea typeface="Segoe UI" panose="020B0502040204020203" pitchFamily="34" charset="0"/>
                <a:cs typeface="Segoe UI" panose="020B0502040204020203" pitchFamily="34" charset="0"/>
              </a:rPr>
              <a:t>chunkers</a:t>
            </a:r>
            <a:r>
              <a:rPr lang="en-US" altLang="en-US" sz="2400" dirty="0">
                <a:latin typeface="Segoe UI" panose="020B0502040204020203" pitchFamily="34" charset="0"/>
                <a:ea typeface="Segoe UI" panose="020B0502040204020203" pitchFamily="34" charset="0"/>
                <a:cs typeface="Segoe UI" panose="020B0502040204020203" pitchFamily="34" charset="0"/>
              </a:rPr>
              <a:t>, parsers, wordnet, ... (50k lines of code)</a:t>
            </a:r>
          </a:p>
          <a:p>
            <a:pPr>
              <a:lnSpc>
                <a:spcPct val="150000"/>
              </a:lnSpc>
            </a:pPr>
            <a:r>
              <a:rPr lang="en-US" altLang="en-US" sz="2400" b="1" dirty="0">
                <a:latin typeface="Segoe UI" panose="020B0502040204020203" pitchFamily="34" charset="0"/>
                <a:ea typeface="Segoe UI" panose="020B0502040204020203" pitchFamily="34" charset="0"/>
                <a:cs typeface="Segoe UI" panose="020B0502040204020203" pitchFamily="34" charset="0"/>
              </a:rPr>
              <a:t>Corpora</a:t>
            </a:r>
            <a:r>
              <a:rPr lang="en-US" altLang="en-US" sz="2400" dirty="0">
                <a:latin typeface="Segoe UI" panose="020B0502040204020203" pitchFamily="34" charset="0"/>
                <a:ea typeface="Segoe UI" panose="020B0502040204020203" pitchFamily="34" charset="0"/>
                <a:cs typeface="Segoe UI" panose="020B0502040204020203" pitchFamily="34" charset="0"/>
              </a:rPr>
              <a:t>: &gt;30 annotated data sets widely used in natural language processing (&gt;300Mb data)</a:t>
            </a:r>
          </a:p>
          <a:p>
            <a:pPr>
              <a:lnSpc>
                <a:spcPct val="150000"/>
              </a:lnSpc>
            </a:pPr>
            <a:r>
              <a:rPr lang="en-US" altLang="en-US" sz="2400" b="1" dirty="0">
                <a:latin typeface="Segoe UI" panose="020B0502040204020203" pitchFamily="34" charset="0"/>
                <a:ea typeface="Segoe UI" panose="020B0502040204020203" pitchFamily="34" charset="0"/>
                <a:cs typeface="Segoe UI" panose="020B0502040204020203" pitchFamily="34" charset="0"/>
              </a:rPr>
              <a:t>Documentation</a:t>
            </a:r>
            <a:r>
              <a:rPr lang="en-US" altLang="en-US" sz="2400" dirty="0">
                <a:latin typeface="Segoe UI" panose="020B0502040204020203" pitchFamily="34" charset="0"/>
                <a:ea typeface="Segoe UI" panose="020B0502040204020203" pitchFamily="34" charset="0"/>
                <a:cs typeface="Segoe UI" panose="020B0502040204020203" pitchFamily="34" charset="0"/>
              </a:rPr>
              <a:t>: a 400-page book, articles, reviews, API documentation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2460" y="4057614"/>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1967" y="2159158"/>
            <a:ext cx="1269841" cy="1269841"/>
          </a:xfrm>
          <a:prstGeom prst="rect">
            <a:avLst/>
          </a:prstGeom>
        </p:spPr>
      </p:pic>
      <p:sp>
        <p:nvSpPr>
          <p:cNvPr id="6" name="Rectangle 6">
            <a:extLst>
              <a:ext uri="{FF2B5EF4-FFF2-40B4-BE49-F238E27FC236}">
                <a16:creationId xmlns:a16="http://schemas.microsoft.com/office/drawing/2014/main" id="{909DA303-4653-4AE2-86EE-E91C800D1BE1}"/>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96441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Shape 247"/>
          <p:cNvSpPr txBox="1">
            <a:spLocks noGrp="1"/>
          </p:cNvSpPr>
          <p:nvPr>
            <p:ph type="title" idx="4294967295"/>
          </p:nvPr>
        </p:nvSpPr>
        <p:spPr>
          <a:xfrm>
            <a:off x="285401" y="396876"/>
            <a:ext cx="10515600" cy="73501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spcAft>
                <a:spcPts val="0"/>
              </a:spcAft>
              <a:buSzPct val="25000"/>
              <a:buNone/>
            </a:pPr>
            <a:r>
              <a:rPr lang="en-US" sz="3300" b="1" i="0" u="none" strike="noStrike" cap="none"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sym typeface="Quattrocento Sans"/>
              </a:rPr>
              <a:t>Word &amp; Sentence Tokenizers</a:t>
            </a:r>
          </a:p>
        </p:txBody>
      </p:sp>
      <p:sp>
        <p:nvSpPr>
          <p:cNvPr id="248" name="Shape 248"/>
          <p:cNvSpPr txBox="1">
            <a:spLocks noGrp="1"/>
          </p:cNvSpPr>
          <p:nvPr>
            <p:ph type="body" idx="4294967295"/>
          </p:nvPr>
        </p:nvSpPr>
        <p:spPr>
          <a:xfrm>
            <a:off x="-1" y="1488140"/>
            <a:ext cx="10022541" cy="5179359"/>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DB4F29"/>
              </a:buClr>
              <a:buSzPct val="100000"/>
              <a:buFont typeface="Noto Sans Symbols"/>
              <a:buChar char="▪"/>
            </a:pPr>
            <a:r>
              <a:rPr lang="en-US" sz="3200" dirty="0">
                <a:latin typeface="Segoe UI" panose="020B0502040204020203" pitchFamily="34" charset="0"/>
                <a:cs typeface="Segoe UI" panose="020B0502040204020203" pitchFamily="34" charset="0"/>
                <a:sym typeface="Quattrocento Sans"/>
              </a:rPr>
              <a:t>Tokenizers is used to divide strings into lists of substrings. </a:t>
            </a:r>
          </a:p>
          <a:p>
            <a:pPr marL="171450" marR="0" lvl="0" indent="-171450" algn="l" rtl="0">
              <a:lnSpc>
                <a:spcPct val="90000"/>
              </a:lnSpc>
              <a:spcBef>
                <a:spcPts val="0"/>
              </a:spcBef>
              <a:spcAft>
                <a:spcPts val="0"/>
              </a:spcAft>
              <a:buClr>
                <a:srgbClr val="DB4F29"/>
              </a:buClr>
              <a:buSzPct val="100000"/>
              <a:buFont typeface="Noto Sans Symbols"/>
              <a:buChar char="▪"/>
            </a:pPr>
            <a:endParaRPr lang="en-US" sz="32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0"/>
              </a:spcBef>
              <a:spcAft>
                <a:spcPts val="0"/>
              </a:spcAft>
              <a:buClr>
                <a:srgbClr val="DB4F29"/>
              </a:buClr>
              <a:buSzPct val="100000"/>
              <a:buFont typeface="Noto Sans Symbols"/>
              <a:buChar char="▪"/>
            </a:pPr>
            <a:endParaRPr lang="en-US" sz="32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750"/>
              </a:spcBef>
              <a:spcAft>
                <a:spcPts val="0"/>
              </a:spcAft>
              <a:buClr>
                <a:srgbClr val="DB4F29"/>
              </a:buClr>
              <a:buSzPct val="100000"/>
              <a:buFont typeface="Noto Sans Symbols"/>
              <a:buChar char="▪"/>
            </a:pPr>
            <a:r>
              <a:rPr lang="en-US" sz="3200" dirty="0">
                <a:latin typeface="Segoe UI" panose="020B0502040204020203" pitchFamily="34" charset="0"/>
                <a:cs typeface="Segoe UI" panose="020B0502040204020203" pitchFamily="34" charset="0"/>
                <a:sym typeface="Quattrocento Sans"/>
              </a:rPr>
              <a:t>For example, Sentence tokenizer can be used to find the list of sentences and Word tokenizer can be used to find the list of words in strings.</a:t>
            </a:r>
          </a:p>
        </p:txBody>
      </p:sp>
      <p:pic>
        <p:nvPicPr>
          <p:cNvPr id="249" name="Shape 249"/>
          <p:cNvPicPr preferRelativeResize="0"/>
          <p:nvPr/>
        </p:nvPicPr>
        <p:blipFill rotWithShape="1">
          <a:blip r:embed="rId3">
            <a:alphaModFix/>
          </a:blip>
          <a:srcRect/>
          <a:stretch/>
        </p:blipFill>
        <p:spPr>
          <a:xfrm>
            <a:off x="10166082" y="3841482"/>
            <a:ext cx="1269840" cy="1269840"/>
          </a:xfrm>
          <a:prstGeom prst="rect">
            <a:avLst/>
          </a:prstGeom>
          <a:noFill/>
          <a:ln>
            <a:noFill/>
          </a:ln>
        </p:spPr>
      </p:pic>
      <p:pic>
        <p:nvPicPr>
          <p:cNvPr id="250" name="Shape 250"/>
          <p:cNvPicPr preferRelativeResize="0"/>
          <p:nvPr/>
        </p:nvPicPr>
        <p:blipFill rotWithShape="1">
          <a:blip r:embed="rId4">
            <a:alphaModFix/>
          </a:blip>
          <a:srcRect/>
          <a:stretch/>
        </p:blipFill>
        <p:spPr>
          <a:xfrm>
            <a:off x="10166081" y="2146600"/>
            <a:ext cx="1269840" cy="1269840"/>
          </a:xfrm>
          <a:prstGeom prst="rect">
            <a:avLst/>
          </a:prstGeom>
          <a:noFill/>
          <a:ln>
            <a:noFill/>
          </a:ln>
        </p:spPr>
      </p:pic>
      <p:sp>
        <p:nvSpPr>
          <p:cNvPr id="6" name="Rectangle 6">
            <a:extLst>
              <a:ext uri="{FF2B5EF4-FFF2-40B4-BE49-F238E27FC236}">
                <a16:creationId xmlns:a16="http://schemas.microsoft.com/office/drawing/2014/main" id="{585C6D81-DA98-4F4C-8DC9-E0DD564F64B3}"/>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65708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a:spLocks noGrp="1"/>
          </p:cNvSpPr>
          <p:nvPr>
            <p:ph type="title" idx="4294967295"/>
          </p:nvPr>
        </p:nvSpPr>
        <p:spPr>
          <a:xfrm>
            <a:off x="349132" y="396876"/>
            <a:ext cx="10515600" cy="73501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spcAft>
                <a:spcPts val="0"/>
              </a:spcAft>
              <a:buSzPct val="25000"/>
              <a:buNone/>
            </a:pPr>
            <a:r>
              <a:rPr lang="en-US" sz="3300" b="1" i="0" u="none" strike="noStrike" cap="none"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sym typeface="Quattrocento Sans"/>
              </a:rPr>
              <a:t>Word &amp; Sentence Tokenizers</a:t>
            </a:r>
          </a:p>
        </p:txBody>
      </p:sp>
      <p:sp>
        <p:nvSpPr>
          <p:cNvPr id="258" name="Shape 258"/>
          <p:cNvSpPr txBox="1">
            <a:spLocks noGrp="1"/>
          </p:cNvSpPr>
          <p:nvPr>
            <p:ph type="body" idx="4294967295"/>
          </p:nvPr>
        </p:nvSpPr>
        <p:spPr>
          <a:xfrm>
            <a:off x="0" y="1362634"/>
            <a:ext cx="10511381" cy="5052453"/>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DB4F29"/>
              </a:buClr>
              <a:buSzPct val="100000"/>
              <a:buFont typeface="Noto Sans Symbols"/>
              <a:buChar char="▪"/>
            </a:pPr>
            <a:r>
              <a:rPr lang="en-US" sz="2800" dirty="0">
                <a:latin typeface="Segoe UI" panose="020B0502040204020203" pitchFamily="34" charset="0"/>
                <a:cs typeface="Segoe UI" panose="020B0502040204020203" pitchFamily="34" charset="0"/>
                <a:sym typeface="Quattrocento Sans"/>
              </a:rPr>
              <a:t>Sentence boundary disambiguation (SBD), also known as sentence breaking, is the problem in natural language processing of deciding where sentences begin and end.</a:t>
            </a:r>
            <a:endParaRPr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750"/>
              </a:spcBef>
              <a:spcAft>
                <a:spcPts val="0"/>
              </a:spcAft>
              <a:buClr>
                <a:srgbClr val="DB4F29"/>
              </a:buClr>
              <a:buSzPct val="100000"/>
              <a:buFont typeface="Noto Sans Symbols"/>
              <a:buChar char="▪"/>
            </a:pPr>
            <a:endParaRPr lang="en-US"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750"/>
              </a:spcBef>
              <a:spcAft>
                <a:spcPts val="0"/>
              </a:spcAft>
              <a:buClr>
                <a:srgbClr val="DB4F29"/>
              </a:buClr>
              <a:buSzPct val="100000"/>
              <a:buFont typeface="Noto Sans Symbols"/>
              <a:buChar char="▪"/>
            </a:pPr>
            <a:endParaRPr lang="en-US"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750"/>
              </a:spcBef>
              <a:spcAft>
                <a:spcPts val="0"/>
              </a:spcAft>
              <a:buClr>
                <a:srgbClr val="DB4F29"/>
              </a:buClr>
              <a:buSzPct val="100000"/>
              <a:buFont typeface="Noto Sans Symbols"/>
              <a:buChar char="▪"/>
            </a:pPr>
            <a:endParaRPr lang="en-US"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750"/>
              </a:spcBef>
              <a:spcAft>
                <a:spcPts val="0"/>
              </a:spcAft>
              <a:buClr>
                <a:srgbClr val="DB4F29"/>
              </a:buClr>
              <a:buSzPct val="100000"/>
              <a:buFont typeface="Noto Sans Symbols"/>
              <a:buChar char="▪"/>
            </a:pPr>
            <a:r>
              <a:rPr lang="en-US" sz="2800" dirty="0">
                <a:latin typeface="Segoe UI" panose="020B0502040204020203" pitchFamily="34" charset="0"/>
                <a:cs typeface="Segoe UI" panose="020B0502040204020203" pitchFamily="34" charset="0"/>
                <a:sym typeface="Quattrocento Sans"/>
              </a:rPr>
              <a:t>Often natural language processing tools require their input to be divided into sentences for a number of reasons. However sentence boundary identification is challenging because punctuation marks are often ambiguous. </a:t>
            </a:r>
          </a:p>
          <a:p>
            <a:pPr marL="171450" marR="0" lvl="0" indent="-171450" algn="l" rtl="0">
              <a:lnSpc>
                <a:spcPct val="90000"/>
              </a:lnSpc>
              <a:spcBef>
                <a:spcPts val="750"/>
              </a:spcBef>
              <a:spcAft>
                <a:spcPts val="0"/>
              </a:spcAft>
              <a:buClr>
                <a:srgbClr val="DB4F29"/>
              </a:buClr>
              <a:buSzPct val="100000"/>
              <a:buFont typeface="Noto Sans Symbols"/>
              <a:buNone/>
            </a:pPr>
            <a:endParaRPr sz="3200" b="0" i="0" u="none" strike="noStrike" cap="none" dirty="0">
              <a:solidFill>
                <a:schemeClr val="dk1"/>
              </a:solidFill>
              <a:latin typeface="Segoe UI" panose="020B0502040204020203" pitchFamily="34" charset="0"/>
              <a:ea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750"/>
              </a:spcBef>
              <a:spcAft>
                <a:spcPts val="0"/>
              </a:spcAft>
              <a:buClr>
                <a:srgbClr val="DB4F29"/>
              </a:buClr>
              <a:buSzPct val="100000"/>
              <a:buFont typeface="Noto Sans Symbols"/>
              <a:buNone/>
            </a:pPr>
            <a:endParaRPr sz="3200" b="0" i="0" u="none" strike="noStrike" cap="none" dirty="0">
              <a:solidFill>
                <a:schemeClr val="dk1"/>
              </a:solidFill>
              <a:latin typeface="Segoe UI" panose="020B0502040204020203" pitchFamily="34" charset="0"/>
              <a:ea typeface="Segoe UI" panose="020B0502040204020203" pitchFamily="34" charset="0"/>
              <a:cs typeface="Segoe UI" panose="020B0502040204020203" pitchFamily="34" charset="0"/>
              <a:sym typeface="Quattrocento Sans"/>
            </a:endParaRPr>
          </a:p>
        </p:txBody>
      </p:sp>
      <p:pic>
        <p:nvPicPr>
          <p:cNvPr id="2" name="Picture 1"/>
          <p:cNvPicPr>
            <a:picLocks noChangeAspect="1"/>
          </p:cNvPicPr>
          <p:nvPr/>
        </p:nvPicPr>
        <p:blipFill>
          <a:blip r:embed="rId3"/>
          <a:stretch>
            <a:fillRect/>
          </a:stretch>
        </p:blipFill>
        <p:spPr>
          <a:xfrm>
            <a:off x="10511381" y="3641889"/>
            <a:ext cx="1269841" cy="1269841"/>
          </a:xfrm>
          <a:prstGeom prst="rect">
            <a:avLst/>
          </a:prstGeom>
        </p:spPr>
      </p:pic>
      <p:pic>
        <p:nvPicPr>
          <p:cNvPr id="3" name="Picture 2"/>
          <p:cNvPicPr>
            <a:picLocks noChangeAspect="1"/>
          </p:cNvPicPr>
          <p:nvPr/>
        </p:nvPicPr>
        <p:blipFill>
          <a:blip r:embed="rId4"/>
          <a:stretch>
            <a:fillRect/>
          </a:stretch>
        </p:blipFill>
        <p:spPr>
          <a:xfrm>
            <a:off x="10229812" y="2372048"/>
            <a:ext cx="1269841" cy="1269841"/>
          </a:xfrm>
          <a:prstGeom prst="rect">
            <a:avLst/>
          </a:prstGeom>
        </p:spPr>
      </p:pic>
      <p:sp>
        <p:nvSpPr>
          <p:cNvPr id="6" name="Rectangle 6">
            <a:extLst>
              <a:ext uri="{FF2B5EF4-FFF2-40B4-BE49-F238E27FC236}">
                <a16:creationId xmlns:a16="http://schemas.microsoft.com/office/drawing/2014/main" id="{B0E208CC-B27E-42CD-8D82-81342F9BD6AA}"/>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5065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Shape 265"/>
          <p:cNvSpPr txBox="1">
            <a:spLocks noGrp="1"/>
          </p:cNvSpPr>
          <p:nvPr>
            <p:ph type="title" idx="4294967295"/>
          </p:nvPr>
        </p:nvSpPr>
        <p:spPr>
          <a:xfrm>
            <a:off x="340658" y="397529"/>
            <a:ext cx="10515600" cy="73501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spcAft>
                <a:spcPts val="0"/>
              </a:spcAft>
              <a:buSzPct val="25000"/>
              <a:buNone/>
            </a:pPr>
            <a:r>
              <a:rPr lang="en-US" sz="3300" b="1" i="0" u="none" strike="noStrike" cap="none"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sym typeface="Quattrocento Sans"/>
              </a:rPr>
              <a:t>Word &amp; Sentence Tokenizers</a:t>
            </a:r>
          </a:p>
        </p:txBody>
      </p:sp>
      <p:sp>
        <p:nvSpPr>
          <p:cNvPr id="266" name="Shape 266"/>
          <p:cNvSpPr txBox="1">
            <a:spLocks noGrp="1"/>
          </p:cNvSpPr>
          <p:nvPr>
            <p:ph type="body" idx="4294967295"/>
          </p:nvPr>
        </p:nvSpPr>
        <p:spPr>
          <a:xfrm>
            <a:off x="0" y="1685365"/>
            <a:ext cx="10112188" cy="4701148"/>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DB4F29"/>
              </a:buClr>
              <a:buSzPct val="100000"/>
              <a:buFont typeface="Noto Sans Symbols"/>
              <a:buChar char="▪"/>
            </a:pPr>
            <a:r>
              <a:rPr lang="en-US" sz="2800" dirty="0">
                <a:latin typeface="Segoe UI" panose="020B0502040204020203" pitchFamily="34" charset="0"/>
                <a:cs typeface="Segoe UI" panose="020B0502040204020203" pitchFamily="34" charset="0"/>
                <a:sym typeface="Quattrocento Sans"/>
              </a:rPr>
              <a:t>For example, a period may denote an abbreviation, decimal point, an ellipsis, or an email address – not the end of a sentence. About 47% of the periods in the Wall Street Journal corpus denote abbreviations.</a:t>
            </a:r>
          </a:p>
          <a:p>
            <a:pPr marL="171450" marR="0" lvl="0" indent="-171450" algn="l" rtl="0">
              <a:lnSpc>
                <a:spcPct val="90000"/>
              </a:lnSpc>
              <a:spcBef>
                <a:spcPts val="0"/>
              </a:spcBef>
              <a:spcAft>
                <a:spcPts val="0"/>
              </a:spcAft>
              <a:buClr>
                <a:srgbClr val="DB4F29"/>
              </a:buClr>
              <a:buSzPct val="100000"/>
              <a:buFont typeface="Noto Sans Symbols"/>
              <a:buChar char="▪"/>
            </a:pPr>
            <a:endParaRPr lang="en-US"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0"/>
              </a:spcBef>
              <a:spcAft>
                <a:spcPts val="0"/>
              </a:spcAft>
              <a:buClr>
                <a:srgbClr val="DB4F29"/>
              </a:buClr>
              <a:buSzPct val="100000"/>
              <a:buFont typeface="Noto Sans Symbols"/>
              <a:buChar char="▪"/>
            </a:pPr>
            <a:endParaRPr lang="en-US"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0"/>
              </a:spcBef>
              <a:spcAft>
                <a:spcPts val="0"/>
              </a:spcAft>
              <a:buClr>
                <a:srgbClr val="DB4F29"/>
              </a:buClr>
              <a:buSzPct val="100000"/>
              <a:buFont typeface="Noto Sans Symbols"/>
              <a:buChar char="▪"/>
            </a:pPr>
            <a:endParaRPr lang="en-US"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750"/>
              </a:spcBef>
              <a:spcAft>
                <a:spcPts val="0"/>
              </a:spcAft>
              <a:buClr>
                <a:srgbClr val="DB4F29"/>
              </a:buClr>
              <a:buSzPct val="100000"/>
              <a:buFont typeface="Noto Sans Symbols"/>
              <a:buChar char="▪"/>
            </a:pPr>
            <a:r>
              <a:rPr lang="en-US" sz="2800" dirty="0">
                <a:latin typeface="Segoe UI" panose="020B0502040204020203" pitchFamily="34" charset="0"/>
                <a:cs typeface="Segoe UI" panose="020B0502040204020203" pitchFamily="34" charset="0"/>
                <a:sym typeface="Quattrocento Sans"/>
              </a:rPr>
              <a:t>As well, question marks and exclamation marks may appear in embedded quotations, emoticons, computer code, and slang. Languages like Japanese and Chinese have unambiguous sentence-ending markers.</a:t>
            </a:r>
          </a:p>
          <a:p>
            <a:pPr marL="171450" marR="0" lvl="0" indent="-171450" algn="l" rtl="0">
              <a:lnSpc>
                <a:spcPct val="90000"/>
              </a:lnSpc>
              <a:spcBef>
                <a:spcPts val="750"/>
              </a:spcBef>
              <a:spcAft>
                <a:spcPts val="0"/>
              </a:spcAft>
              <a:buClr>
                <a:srgbClr val="DB4F29"/>
              </a:buClr>
              <a:buSzPct val="100000"/>
              <a:buFont typeface="Noto Sans Symbols"/>
              <a:buNone/>
            </a:pPr>
            <a:endParaRPr sz="2400" b="0" i="0" u="none" strike="noStrike" cap="none" dirty="0">
              <a:solidFill>
                <a:schemeClr val="dk1"/>
              </a:solidFill>
              <a:latin typeface="Segoe UI" panose="020B0502040204020203" pitchFamily="34" charset="0"/>
              <a:ea typeface="Segoe UI" panose="020B0502040204020203" pitchFamily="34" charset="0"/>
              <a:cs typeface="Segoe UI" panose="020B0502040204020203" pitchFamily="34" charset="0"/>
              <a:sym typeface="Quattrocento Sans"/>
            </a:endParaRPr>
          </a:p>
        </p:txBody>
      </p:sp>
      <p:pic>
        <p:nvPicPr>
          <p:cNvPr id="2" name="Picture 1"/>
          <p:cNvPicPr>
            <a:picLocks noChangeAspect="1"/>
          </p:cNvPicPr>
          <p:nvPr/>
        </p:nvPicPr>
        <p:blipFill>
          <a:blip r:embed="rId3"/>
          <a:stretch>
            <a:fillRect/>
          </a:stretch>
        </p:blipFill>
        <p:spPr>
          <a:xfrm>
            <a:off x="10343278" y="3885968"/>
            <a:ext cx="1269841" cy="1269841"/>
          </a:xfrm>
          <a:prstGeom prst="rect">
            <a:avLst/>
          </a:prstGeom>
        </p:spPr>
      </p:pic>
      <p:pic>
        <p:nvPicPr>
          <p:cNvPr id="3" name="Picture 2"/>
          <p:cNvPicPr>
            <a:picLocks noChangeAspect="1"/>
          </p:cNvPicPr>
          <p:nvPr/>
        </p:nvPicPr>
        <p:blipFill>
          <a:blip r:embed="rId4"/>
          <a:stretch>
            <a:fillRect/>
          </a:stretch>
        </p:blipFill>
        <p:spPr>
          <a:xfrm>
            <a:off x="10404022" y="2077928"/>
            <a:ext cx="1042909" cy="1016966"/>
          </a:xfrm>
          <a:prstGeom prst="rect">
            <a:avLst/>
          </a:prstGeom>
        </p:spPr>
      </p:pic>
      <p:sp>
        <p:nvSpPr>
          <p:cNvPr id="6" name="Rectangle 6">
            <a:extLst>
              <a:ext uri="{FF2B5EF4-FFF2-40B4-BE49-F238E27FC236}">
                <a16:creationId xmlns:a16="http://schemas.microsoft.com/office/drawing/2014/main" id="{B4433888-FE85-47AE-8FF7-699F91772A82}"/>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70727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Shape 279"/>
          <p:cNvSpPr txBox="1">
            <a:spLocks noGrp="1"/>
          </p:cNvSpPr>
          <p:nvPr>
            <p:ph type="title" idx="4294967295"/>
          </p:nvPr>
        </p:nvSpPr>
        <p:spPr>
          <a:xfrm>
            <a:off x="286870" y="493185"/>
            <a:ext cx="10515600" cy="517525"/>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spcAft>
                <a:spcPts val="0"/>
              </a:spcAft>
              <a:buSzPct val="25000"/>
              <a:buNone/>
            </a:pPr>
            <a:r>
              <a:rPr lang="en-US" sz="3300" b="1" i="0" u="none" strike="noStrike" cap="none"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sym typeface="Quattrocento Sans"/>
              </a:rPr>
              <a:t>Stemming</a:t>
            </a:r>
          </a:p>
        </p:txBody>
      </p:sp>
      <p:sp>
        <p:nvSpPr>
          <p:cNvPr id="280" name="Shape 280"/>
          <p:cNvSpPr txBox="1">
            <a:spLocks noGrp="1"/>
          </p:cNvSpPr>
          <p:nvPr>
            <p:ph type="body" idx="4294967295"/>
          </p:nvPr>
        </p:nvSpPr>
        <p:spPr>
          <a:xfrm>
            <a:off x="0" y="1380564"/>
            <a:ext cx="10058400" cy="5034523"/>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DB4F29"/>
              </a:buClr>
              <a:buSzPct val="100000"/>
              <a:buFont typeface="Noto Sans Symbols"/>
              <a:buChar char="▪"/>
            </a:pPr>
            <a:r>
              <a:rPr lang="en-US" sz="2800" dirty="0">
                <a:latin typeface="Segoe UI" panose="020B0502040204020203" pitchFamily="34" charset="0"/>
                <a:cs typeface="Segoe UI" panose="020B0502040204020203" pitchFamily="34" charset="0"/>
                <a:sym typeface="Quattrocento Sans"/>
              </a:rPr>
              <a:t>Stemming and Lemmatization are the basic text processing methods for English text. The goal of both stemming and lemmatization is to reduce inflectional forms and sometimes derivationally related forms of a word to a common base form.</a:t>
            </a:r>
          </a:p>
          <a:p>
            <a:pPr marL="171450" marR="0" lvl="0" indent="-171450" algn="l" rtl="0">
              <a:lnSpc>
                <a:spcPct val="90000"/>
              </a:lnSpc>
              <a:spcBef>
                <a:spcPts val="0"/>
              </a:spcBef>
              <a:spcAft>
                <a:spcPts val="0"/>
              </a:spcAft>
              <a:buClr>
                <a:srgbClr val="DB4F29"/>
              </a:buClr>
              <a:buSzPct val="100000"/>
              <a:buFont typeface="Noto Sans Symbols"/>
              <a:buChar char="▪"/>
            </a:pPr>
            <a:endParaRPr lang="en-US"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0"/>
              </a:spcBef>
              <a:spcAft>
                <a:spcPts val="0"/>
              </a:spcAft>
              <a:buClr>
                <a:srgbClr val="DB4F29"/>
              </a:buClr>
              <a:buSzPct val="100000"/>
              <a:buFont typeface="Noto Sans Symbols"/>
              <a:buChar char="▪"/>
            </a:pPr>
            <a:endParaRPr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750"/>
              </a:spcBef>
              <a:spcAft>
                <a:spcPts val="0"/>
              </a:spcAft>
              <a:buClr>
                <a:srgbClr val="DB4F29"/>
              </a:buClr>
              <a:buSzPct val="100000"/>
              <a:buFont typeface="Noto Sans Symbols"/>
              <a:buChar char="▪"/>
            </a:pPr>
            <a:r>
              <a:rPr lang="en-US" sz="2800" dirty="0">
                <a:latin typeface="Segoe UI" panose="020B0502040204020203" pitchFamily="34" charset="0"/>
                <a:cs typeface="Segoe UI" panose="020B0502040204020203" pitchFamily="34" charset="0"/>
                <a:sym typeface="Quattrocento Sans"/>
              </a:rPr>
              <a:t>The stem need not be identical to the morphological root of the word; it is usually sufficient that related words map to the same stem, even if this stem is not in itself a valid root.</a:t>
            </a:r>
          </a:p>
        </p:txBody>
      </p:sp>
      <p:pic>
        <p:nvPicPr>
          <p:cNvPr id="281" name="Shape 281"/>
          <p:cNvPicPr preferRelativeResize="0"/>
          <p:nvPr/>
        </p:nvPicPr>
        <p:blipFill rotWithShape="1">
          <a:blip r:embed="rId3">
            <a:alphaModFix/>
          </a:blip>
          <a:srcRect/>
          <a:stretch/>
        </p:blipFill>
        <p:spPr>
          <a:xfrm>
            <a:off x="10282460" y="4057614"/>
            <a:ext cx="1269840" cy="1269840"/>
          </a:xfrm>
          <a:prstGeom prst="rect">
            <a:avLst/>
          </a:prstGeom>
          <a:noFill/>
          <a:ln>
            <a:noFill/>
          </a:ln>
        </p:spPr>
      </p:pic>
      <p:pic>
        <p:nvPicPr>
          <p:cNvPr id="282" name="Shape 282"/>
          <p:cNvPicPr preferRelativeResize="0"/>
          <p:nvPr/>
        </p:nvPicPr>
        <p:blipFill rotWithShape="1">
          <a:blip r:embed="rId4">
            <a:alphaModFix/>
          </a:blip>
          <a:srcRect/>
          <a:stretch/>
        </p:blipFill>
        <p:spPr>
          <a:xfrm>
            <a:off x="10481967" y="2159158"/>
            <a:ext cx="1269840" cy="1269840"/>
          </a:xfrm>
          <a:prstGeom prst="rect">
            <a:avLst/>
          </a:prstGeom>
          <a:noFill/>
          <a:ln>
            <a:noFill/>
          </a:ln>
        </p:spPr>
      </p:pic>
      <p:sp>
        <p:nvSpPr>
          <p:cNvPr id="6" name="Rectangle 6">
            <a:extLst>
              <a:ext uri="{FF2B5EF4-FFF2-40B4-BE49-F238E27FC236}">
                <a16:creationId xmlns:a16="http://schemas.microsoft.com/office/drawing/2014/main" id="{8251EC3E-3691-46E8-9F90-2FBE9A05CC37}"/>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135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Related image">
            <a:extLst>
              <a:ext uri="{FF2B5EF4-FFF2-40B4-BE49-F238E27FC236}">
                <a16:creationId xmlns:a16="http://schemas.microsoft.com/office/drawing/2014/main" id="{78C4B60E-12BF-43CB-A9FF-276C2F4CE0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435" y="555370"/>
            <a:ext cx="11329724" cy="524566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6">
            <a:extLst>
              <a:ext uri="{FF2B5EF4-FFF2-40B4-BE49-F238E27FC236}">
                <a16:creationId xmlns:a16="http://schemas.microsoft.com/office/drawing/2014/main" id="{1D53F6EC-A743-4CA8-B34B-63DF7AEE818A}"/>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07446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title" idx="4294967295"/>
          </p:nvPr>
        </p:nvSpPr>
        <p:spPr>
          <a:xfrm>
            <a:off x="293331" y="680404"/>
            <a:ext cx="10515600" cy="403225"/>
          </a:xfrm>
          <a:prstGeom prst="rect">
            <a:avLst/>
          </a:prstGeom>
          <a:noFill/>
          <a:ln>
            <a:noFill/>
          </a:ln>
        </p:spPr>
        <p:txBody>
          <a:bodyPr lIns="91425" tIns="45700" rIns="91425" bIns="45700" anchor="ctr" anchorCtr="0">
            <a:noAutofit/>
          </a:bodyPr>
          <a:lstStyle/>
          <a:p>
            <a:pPr marL="0" marR="0" lvl="0" indent="0" rtl="0">
              <a:lnSpc>
                <a:spcPct val="90000"/>
              </a:lnSpc>
              <a:spcBef>
                <a:spcPts val="0"/>
              </a:spcBef>
              <a:spcAft>
                <a:spcPts val="0"/>
              </a:spcAft>
              <a:buSzPct val="25000"/>
              <a:buNone/>
            </a:pPr>
            <a:r>
              <a:rPr lang="en-US" sz="3300" b="1" i="0" u="none" strike="noStrike" cap="none"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sym typeface="Quattrocento Sans"/>
              </a:rPr>
              <a:t>Lemmatization</a:t>
            </a:r>
          </a:p>
        </p:txBody>
      </p:sp>
      <p:sp>
        <p:nvSpPr>
          <p:cNvPr id="288" name="Shape 288"/>
          <p:cNvSpPr txBox="1">
            <a:spLocks noGrp="1"/>
          </p:cNvSpPr>
          <p:nvPr>
            <p:ph type="body" idx="4294967295"/>
          </p:nvPr>
        </p:nvSpPr>
        <p:spPr>
          <a:xfrm>
            <a:off x="0" y="1083629"/>
            <a:ext cx="10199332" cy="5200650"/>
          </a:xfrm>
          <a:prstGeom prst="rect">
            <a:avLst/>
          </a:prstGeom>
          <a:noFill/>
          <a:ln>
            <a:noFill/>
          </a:ln>
        </p:spPr>
        <p:txBody>
          <a:bodyPr lIns="91425" tIns="45700" rIns="91425" bIns="45700" anchor="t" anchorCtr="0">
            <a:noAutofit/>
          </a:bodyPr>
          <a:lstStyle/>
          <a:p>
            <a:pPr marL="171450" marR="0" lvl="0" indent="-171450" algn="l" rtl="0">
              <a:lnSpc>
                <a:spcPct val="100000"/>
              </a:lnSpc>
              <a:spcBef>
                <a:spcPts val="0"/>
              </a:spcBef>
              <a:spcAft>
                <a:spcPts val="0"/>
              </a:spcAft>
              <a:buClr>
                <a:srgbClr val="DB4F29"/>
              </a:buClr>
              <a:buSzPct val="100000"/>
              <a:buFont typeface="Noto Sans Symbols"/>
              <a:buChar char="▪"/>
            </a:pPr>
            <a:r>
              <a:rPr lang="en-US" sz="2800" dirty="0" err="1">
                <a:latin typeface="Segoe UI" panose="020B0502040204020203" pitchFamily="34" charset="0"/>
                <a:cs typeface="Segoe UI" panose="020B0502040204020203" pitchFamily="34" charset="0"/>
                <a:sym typeface="Quattrocento Sans"/>
              </a:rPr>
              <a:t>Lemmatisation</a:t>
            </a:r>
            <a:r>
              <a:rPr lang="en-US" sz="2800" dirty="0">
                <a:latin typeface="Segoe UI" panose="020B0502040204020203" pitchFamily="34" charset="0"/>
                <a:cs typeface="Segoe UI" panose="020B0502040204020203" pitchFamily="34" charset="0"/>
                <a:sym typeface="Quattrocento Sans"/>
              </a:rPr>
              <a:t> (or lemmatization) in linguistics, is the process of grouping together the different inflected forms of a word so they can be </a:t>
            </a:r>
            <a:r>
              <a:rPr lang="en-US" sz="2800" dirty="0" err="1">
                <a:latin typeface="Segoe UI" panose="020B0502040204020203" pitchFamily="34" charset="0"/>
                <a:cs typeface="Segoe UI" panose="020B0502040204020203" pitchFamily="34" charset="0"/>
                <a:sym typeface="Quattrocento Sans"/>
              </a:rPr>
              <a:t>analysed</a:t>
            </a:r>
            <a:r>
              <a:rPr lang="en-US" sz="2800" dirty="0">
                <a:latin typeface="Segoe UI" panose="020B0502040204020203" pitchFamily="34" charset="0"/>
                <a:cs typeface="Segoe UI" panose="020B0502040204020203" pitchFamily="34" charset="0"/>
                <a:sym typeface="Quattrocento Sans"/>
              </a:rPr>
              <a:t> as a single item.</a:t>
            </a:r>
          </a:p>
          <a:p>
            <a:pPr marL="171450" marR="0" lvl="0" indent="-171450" algn="l" rtl="0">
              <a:lnSpc>
                <a:spcPct val="100000"/>
              </a:lnSpc>
              <a:spcBef>
                <a:spcPts val="750"/>
              </a:spcBef>
              <a:spcAft>
                <a:spcPts val="0"/>
              </a:spcAft>
              <a:buClr>
                <a:srgbClr val="DB4F29"/>
              </a:buClr>
              <a:buSzPct val="100000"/>
              <a:buFont typeface="Noto Sans Symbols"/>
              <a:buNone/>
            </a:pPr>
            <a:endParaRPr sz="2800" dirty="0">
              <a:latin typeface="Segoe UI" panose="020B0502040204020203" pitchFamily="34" charset="0"/>
              <a:cs typeface="Segoe UI" panose="020B0502040204020203" pitchFamily="34" charset="0"/>
              <a:sym typeface="Quattrocento Sans"/>
            </a:endParaRPr>
          </a:p>
          <a:p>
            <a:pPr marL="171450" marR="0" lvl="0" indent="-171450" algn="l" rtl="0">
              <a:lnSpc>
                <a:spcPct val="100000"/>
              </a:lnSpc>
              <a:spcBef>
                <a:spcPts val="750"/>
              </a:spcBef>
              <a:spcAft>
                <a:spcPts val="0"/>
              </a:spcAft>
              <a:buClr>
                <a:srgbClr val="DB4F29"/>
              </a:buClr>
              <a:buSzPct val="100000"/>
              <a:buFont typeface="Noto Sans Symbols"/>
              <a:buChar char="▪"/>
            </a:pPr>
            <a:r>
              <a:rPr lang="en-US" sz="2800" dirty="0" err="1">
                <a:latin typeface="Segoe UI" panose="020B0502040204020203" pitchFamily="34" charset="0"/>
                <a:cs typeface="Segoe UI" panose="020B0502040204020203" pitchFamily="34" charset="0"/>
                <a:sym typeface="Quattrocento Sans"/>
              </a:rPr>
              <a:t>Lemmatisation</a:t>
            </a:r>
            <a:r>
              <a:rPr lang="en-US" sz="2800" dirty="0">
                <a:latin typeface="Segoe UI" panose="020B0502040204020203" pitchFamily="34" charset="0"/>
                <a:cs typeface="Segoe UI" panose="020B0502040204020203" pitchFamily="34" charset="0"/>
                <a:sym typeface="Quattrocento Sans"/>
              </a:rPr>
              <a:t> is closely related to stemming. The difference is that a stemmer operates on a single word without knowledge of the context, and therefore cannot discriminate between words which have different meanings depending on part of speech. However, stemmers are typically easier to implement and run faster, and the reduced accuracy may not matter for some applications.</a:t>
            </a:r>
          </a:p>
        </p:txBody>
      </p:sp>
      <p:pic>
        <p:nvPicPr>
          <p:cNvPr id="289" name="Shape 289"/>
          <p:cNvPicPr preferRelativeResize="0"/>
          <p:nvPr/>
        </p:nvPicPr>
        <p:blipFill rotWithShape="1">
          <a:blip r:embed="rId3">
            <a:alphaModFix/>
          </a:blip>
          <a:srcRect/>
          <a:stretch/>
        </p:blipFill>
        <p:spPr>
          <a:xfrm>
            <a:off x="10199332" y="3875639"/>
            <a:ext cx="1219199" cy="1219199"/>
          </a:xfrm>
          <a:prstGeom prst="rect">
            <a:avLst/>
          </a:prstGeom>
          <a:noFill/>
          <a:ln>
            <a:noFill/>
          </a:ln>
        </p:spPr>
      </p:pic>
      <p:pic>
        <p:nvPicPr>
          <p:cNvPr id="290" name="Shape 290"/>
          <p:cNvPicPr preferRelativeResize="0"/>
          <p:nvPr/>
        </p:nvPicPr>
        <p:blipFill rotWithShape="1">
          <a:blip r:embed="rId4">
            <a:alphaModFix/>
          </a:blip>
          <a:srcRect/>
          <a:stretch/>
        </p:blipFill>
        <p:spPr>
          <a:xfrm>
            <a:off x="10199332" y="2184478"/>
            <a:ext cx="1269840" cy="1269840"/>
          </a:xfrm>
          <a:prstGeom prst="rect">
            <a:avLst/>
          </a:prstGeom>
          <a:noFill/>
          <a:ln>
            <a:noFill/>
          </a:ln>
        </p:spPr>
      </p:pic>
      <p:sp>
        <p:nvSpPr>
          <p:cNvPr id="6" name="Rectangle 6">
            <a:extLst>
              <a:ext uri="{FF2B5EF4-FFF2-40B4-BE49-F238E27FC236}">
                <a16:creationId xmlns:a16="http://schemas.microsoft.com/office/drawing/2014/main" id="{9D9962A2-F4B3-45B1-83F2-CA6238655DBB}"/>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BE1A966-8780-430B-81DD-C3190379DBF3}"/>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89751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idx="4294967295"/>
          </p:nvPr>
        </p:nvSpPr>
        <p:spPr>
          <a:xfrm>
            <a:off x="251012" y="500063"/>
            <a:ext cx="10515600" cy="517525"/>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spcAft>
                <a:spcPts val="0"/>
              </a:spcAft>
              <a:buSzPct val="25000"/>
              <a:buNone/>
            </a:pPr>
            <a:r>
              <a:rPr lang="en-US" sz="3300" b="1" i="0" u="none" strike="noStrike" cap="none"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sym typeface="Quattrocento Sans"/>
              </a:rPr>
              <a:t>Part of </a:t>
            </a:r>
            <a:r>
              <a:rPr lang="en-US" b="1" dirty="0">
                <a:solidFill>
                  <a:schemeClr val="accent2">
                    <a:lumMod val="50000"/>
                  </a:schemeClr>
                </a:solidFill>
                <a:latin typeface="Segoe UI" panose="020B0502040204020203" pitchFamily="34" charset="0"/>
                <a:ea typeface="+mn-ea"/>
                <a:cs typeface="Segoe UI" panose="020B0502040204020203" pitchFamily="34" charset="0"/>
                <a:sym typeface="Quattrocento Sans"/>
              </a:rPr>
              <a:t>Speech</a:t>
            </a:r>
            <a:r>
              <a:rPr lang="en-US" sz="3300" b="1" i="0" u="none" strike="noStrike" cap="none"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sym typeface="Quattrocento Sans"/>
              </a:rPr>
              <a:t> Tagging</a:t>
            </a:r>
          </a:p>
        </p:txBody>
      </p:sp>
      <p:sp>
        <p:nvSpPr>
          <p:cNvPr id="272" name="Shape 272"/>
          <p:cNvSpPr txBox="1">
            <a:spLocks noGrp="1"/>
          </p:cNvSpPr>
          <p:nvPr>
            <p:ph type="body" idx="4294967295"/>
          </p:nvPr>
        </p:nvSpPr>
        <p:spPr>
          <a:xfrm>
            <a:off x="251012" y="1543107"/>
            <a:ext cx="9879106" cy="5029013"/>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DB4F29"/>
              </a:buClr>
              <a:buSzPct val="100000"/>
              <a:buFont typeface="Noto Sans Symbols"/>
              <a:buChar char="▪"/>
            </a:pPr>
            <a:r>
              <a:rPr lang="en-US" sz="2800" dirty="0">
                <a:latin typeface="Segoe UI" panose="020B0502040204020203" pitchFamily="34" charset="0"/>
                <a:cs typeface="Segoe UI" panose="020B0502040204020203" pitchFamily="34" charset="0"/>
                <a:sym typeface="Quattrocento Sans"/>
              </a:rPr>
              <a:t>Part-of-speech tagging is one of the most important text analysis tasks used to classify words into their part-of-speech and label them according the </a:t>
            </a:r>
            <a:r>
              <a:rPr lang="en-US" sz="2800" dirty="0" err="1">
                <a:latin typeface="Segoe UI" panose="020B0502040204020203" pitchFamily="34" charset="0"/>
                <a:cs typeface="Segoe UI" panose="020B0502040204020203" pitchFamily="34" charset="0"/>
                <a:sym typeface="Quattrocento Sans"/>
              </a:rPr>
              <a:t>tagset</a:t>
            </a:r>
            <a:r>
              <a:rPr lang="en-US" sz="2800" dirty="0">
                <a:latin typeface="Segoe UI" panose="020B0502040204020203" pitchFamily="34" charset="0"/>
                <a:cs typeface="Segoe UI" panose="020B0502040204020203" pitchFamily="34" charset="0"/>
                <a:sym typeface="Quattrocento Sans"/>
              </a:rPr>
              <a:t> which is a collection of tags used for the </a:t>
            </a:r>
            <a:r>
              <a:rPr lang="en-US" sz="2800" dirty="0" err="1">
                <a:latin typeface="Segoe UI" panose="020B0502040204020203" pitchFamily="34" charset="0"/>
                <a:cs typeface="Segoe UI" panose="020B0502040204020203" pitchFamily="34" charset="0"/>
                <a:sym typeface="Quattrocento Sans"/>
              </a:rPr>
              <a:t>pos</a:t>
            </a:r>
            <a:r>
              <a:rPr lang="en-US" sz="2800" dirty="0">
                <a:latin typeface="Segoe UI" panose="020B0502040204020203" pitchFamily="34" charset="0"/>
                <a:cs typeface="Segoe UI" panose="020B0502040204020203" pitchFamily="34" charset="0"/>
                <a:sym typeface="Quattrocento Sans"/>
              </a:rPr>
              <a:t> tagging. </a:t>
            </a:r>
          </a:p>
          <a:p>
            <a:pPr marL="171450" marR="0" lvl="0" indent="-171450" algn="l" rtl="0">
              <a:lnSpc>
                <a:spcPct val="90000"/>
              </a:lnSpc>
              <a:spcBef>
                <a:spcPts val="0"/>
              </a:spcBef>
              <a:spcAft>
                <a:spcPts val="0"/>
              </a:spcAft>
              <a:buClr>
                <a:srgbClr val="DB4F29"/>
              </a:buClr>
              <a:buSzPct val="100000"/>
              <a:buFont typeface="Noto Sans Symbols"/>
              <a:buChar char="▪"/>
            </a:pPr>
            <a:endParaRPr lang="en-US"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0"/>
              </a:spcBef>
              <a:spcAft>
                <a:spcPts val="0"/>
              </a:spcAft>
              <a:buClr>
                <a:srgbClr val="DB4F29"/>
              </a:buClr>
              <a:buSzPct val="100000"/>
              <a:buFont typeface="Noto Sans Symbols"/>
              <a:buChar char="▪"/>
            </a:pPr>
            <a:endParaRPr lang="en-US" sz="2800" dirty="0">
              <a:latin typeface="Segoe UI" panose="020B0502040204020203" pitchFamily="34" charset="0"/>
              <a:cs typeface="Segoe UI" panose="020B0502040204020203" pitchFamily="34" charset="0"/>
              <a:sym typeface="Quattrocento Sans"/>
            </a:endParaRPr>
          </a:p>
          <a:p>
            <a:pPr marL="171450" marR="0" lvl="0" indent="-171450" algn="l" rtl="0">
              <a:lnSpc>
                <a:spcPct val="90000"/>
              </a:lnSpc>
              <a:spcBef>
                <a:spcPts val="750"/>
              </a:spcBef>
              <a:spcAft>
                <a:spcPts val="0"/>
              </a:spcAft>
              <a:buClr>
                <a:srgbClr val="DB4F29"/>
              </a:buClr>
              <a:buSzPct val="100000"/>
              <a:buFont typeface="Noto Sans Symbols"/>
              <a:buChar char="▪"/>
            </a:pPr>
            <a:r>
              <a:rPr lang="en-US" sz="2800" dirty="0">
                <a:latin typeface="Segoe UI" panose="020B0502040204020203" pitchFamily="34" charset="0"/>
                <a:cs typeface="Segoe UI" panose="020B0502040204020203" pitchFamily="34" charset="0"/>
                <a:sym typeface="Quattrocento Sans"/>
              </a:rPr>
              <a:t>Part-of-speech tagging also known as word classes or lexical categories.</a:t>
            </a:r>
          </a:p>
        </p:txBody>
      </p:sp>
      <p:pic>
        <p:nvPicPr>
          <p:cNvPr id="273" name="Shape 273"/>
          <p:cNvPicPr preferRelativeResize="0"/>
          <p:nvPr/>
        </p:nvPicPr>
        <p:blipFill rotWithShape="1">
          <a:blip r:embed="rId3">
            <a:alphaModFix/>
          </a:blip>
          <a:srcRect/>
          <a:stretch/>
        </p:blipFill>
        <p:spPr>
          <a:xfrm>
            <a:off x="10282460" y="4057614"/>
            <a:ext cx="1269840" cy="1269840"/>
          </a:xfrm>
          <a:prstGeom prst="rect">
            <a:avLst/>
          </a:prstGeom>
          <a:noFill/>
          <a:ln>
            <a:noFill/>
          </a:ln>
        </p:spPr>
      </p:pic>
      <p:pic>
        <p:nvPicPr>
          <p:cNvPr id="274" name="Shape 274"/>
          <p:cNvPicPr preferRelativeResize="0"/>
          <p:nvPr/>
        </p:nvPicPr>
        <p:blipFill rotWithShape="1">
          <a:blip r:embed="rId4">
            <a:alphaModFix/>
          </a:blip>
          <a:srcRect/>
          <a:stretch/>
        </p:blipFill>
        <p:spPr>
          <a:xfrm>
            <a:off x="10481967" y="2159158"/>
            <a:ext cx="1269840" cy="1269840"/>
          </a:xfrm>
          <a:prstGeom prst="rect">
            <a:avLst/>
          </a:prstGeom>
          <a:noFill/>
          <a:ln>
            <a:noFill/>
          </a:ln>
        </p:spPr>
      </p:pic>
      <p:sp>
        <p:nvSpPr>
          <p:cNvPr id="6" name="Rectangle 6">
            <a:extLst>
              <a:ext uri="{FF2B5EF4-FFF2-40B4-BE49-F238E27FC236}">
                <a16:creationId xmlns:a16="http://schemas.microsoft.com/office/drawing/2014/main" id="{D514B43C-BA8C-47E7-84D3-601296A7BF45}"/>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24061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1026"/>
          <p:cNvSpPr>
            <a:spLocks noGrp="1" noChangeArrowheads="1"/>
          </p:cNvSpPr>
          <p:nvPr>
            <p:ph type="title" idx="4294967295"/>
          </p:nvPr>
        </p:nvSpPr>
        <p:spPr>
          <a:xfrm>
            <a:off x="179295" y="337545"/>
            <a:ext cx="10515600" cy="730250"/>
          </a:xfrm>
        </p:spPr>
        <p:txBody>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Part-of-Speech (POS) Tagging </a:t>
            </a:r>
          </a:p>
        </p:txBody>
      </p:sp>
      <p:sp>
        <p:nvSpPr>
          <p:cNvPr id="24581" name="Rectangle 1027"/>
          <p:cNvSpPr>
            <a:spLocks noGrp="1" noChangeArrowheads="1"/>
          </p:cNvSpPr>
          <p:nvPr>
            <p:ph type="body" idx="4294967295"/>
          </p:nvPr>
        </p:nvSpPr>
        <p:spPr>
          <a:xfrm>
            <a:off x="0" y="1095375"/>
            <a:ext cx="9574306" cy="5521325"/>
          </a:xfrm>
        </p:spPr>
        <p:txBody>
          <a:bodyPr>
            <a:normAutofit/>
          </a:bodyPr>
          <a:lstStyle/>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Each word has a part-of-speech tag to describe its category.</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Part-of-speech tag of a word is one of major word groups </a:t>
            </a:r>
          </a:p>
          <a:p>
            <a:pPr>
              <a:lnSpc>
                <a:spcPct val="100000"/>
              </a:lnSpc>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(or its subgroups).</a:t>
            </a:r>
          </a:p>
          <a:p>
            <a:pPr lvl="1">
              <a:lnSpc>
                <a:spcPct val="100000"/>
              </a:lnSpc>
            </a:pPr>
            <a:r>
              <a:rPr lang="en-US" altLang="en-US" sz="2000" b="1" dirty="0">
                <a:latin typeface="Segoe UI" panose="020B0502040204020203" pitchFamily="34" charset="0"/>
                <a:ea typeface="Segoe UI" panose="020B0502040204020203" pitchFamily="34" charset="0"/>
                <a:cs typeface="Segoe UI" panose="020B0502040204020203" pitchFamily="34" charset="0"/>
              </a:rPr>
              <a:t>open classes</a:t>
            </a:r>
            <a:r>
              <a:rPr lang="en-US" altLang="en-US" sz="2000" dirty="0">
                <a:latin typeface="Segoe UI" panose="020B0502040204020203" pitchFamily="34" charset="0"/>
                <a:ea typeface="Segoe UI" panose="020B0502040204020203" pitchFamily="34" charset="0"/>
                <a:cs typeface="Segoe UI" panose="020B0502040204020203" pitchFamily="34" charset="0"/>
              </a:rPr>
              <a:t> -- noun, verb, adjective, adverb </a:t>
            </a:r>
          </a:p>
          <a:p>
            <a:pPr lvl="1">
              <a:lnSpc>
                <a:spcPct val="100000"/>
              </a:lnSpc>
            </a:pPr>
            <a:r>
              <a:rPr lang="en-US" altLang="en-US" sz="2000" b="1" dirty="0">
                <a:latin typeface="Segoe UI" panose="020B0502040204020203" pitchFamily="34" charset="0"/>
                <a:ea typeface="Segoe UI" panose="020B0502040204020203" pitchFamily="34" charset="0"/>
                <a:cs typeface="Segoe UI" panose="020B0502040204020203" pitchFamily="34" charset="0"/>
              </a:rPr>
              <a:t>closed classes</a:t>
            </a:r>
            <a:r>
              <a:rPr lang="en-US" altLang="en-US" sz="2000" dirty="0">
                <a:latin typeface="Segoe UI" panose="020B0502040204020203" pitchFamily="34" charset="0"/>
                <a:ea typeface="Segoe UI" panose="020B0502040204020203" pitchFamily="34" charset="0"/>
                <a:cs typeface="Segoe UI" panose="020B0502040204020203" pitchFamily="34" charset="0"/>
              </a:rPr>
              <a:t> </a:t>
            </a:r>
            <a:r>
              <a:rPr lang="tr-TR" altLang="en-US" sz="2000" dirty="0">
                <a:latin typeface="Segoe UI" panose="020B0502040204020203" pitchFamily="34" charset="0"/>
                <a:ea typeface="Segoe UI" panose="020B0502040204020203" pitchFamily="34" charset="0"/>
                <a:cs typeface="Segoe UI" panose="020B0502040204020203" pitchFamily="34" charset="0"/>
              </a:rPr>
              <a:t>-- prepositions, determiners, conjuctions, pronouns, particples</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POS Taggers try to find POS tags for the words.</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duck is a verb or noun? (morphological analyzer cannot make decision).</a:t>
            </a: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A POS tagger may make that decision by looking the surrounding words.</a:t>
            </a:r>
          </a:p>
          <a:p>
            <a:pPr lvl="1">
              <a:lnSpc>
                <a:spcPct val="100000"/>
              </a:lnSpc>
            </a:pPr>
            <a:r>
              <a:rPr lang="en-US" altLang="en-US" sz="2000" dirty="0">
                <a:latin typeface="Segoe UI" panose="020B0502040204020203" pitchFamily="34" charset="0"/>
                <a:ea typeface="Segoe UI" panose="020B0502040204020203" pitchFamily="34" charset="0"/>
                <a:cs typeface="Segoe UI" panose="020B0502040204020203" pitchFamily="34" charset="0"/>
              </a:rPr>
              <a:t>Duck!  (verb)</a:t>
            </a:r>
          </a:p>
          <a:p>
            <a:pPr lvl="1">
              <a:lnSpc>
                <a:spcPct val="100000"/>
              </a:lnSpc>
            </a:pPr>
            <a:r>
              <a:rPr lang="en-US" altLang="en-US" sz="2000" dirty="0">
                <a:latin typeface="Segoe UI" panose="020B0502040204020203" pitchFamily="34" charset="0"/>
                <a:ea typeface="Segoe UI" panose="020B0502040204020203" pitchFamily="34" charset="0"/>
                <a:cs typeface="Segoe UI" panose="020B0502040204020203" pitchFamily="34" charset="0"/>
              </a:rPr>
              <a:t>Duck is delicious for dinner.  (noun)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2090" y="365860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2089" y="1996057"/>
            <a:ext cx="1269841" cy="1269841"/>
          </a:xfrm>
          <a:prstGeom prst="rect">
            <a:avLst/>
          </a:prstGeom>
        </p:spPr>
      </p:pic>
      <p:sp>
        <p:nvSpPr>
          <p:cNvPr id="6" name="Rectangle 6">
            <a:extLst>
              <a:ext uri="{FF2B5EF4-FFF2-40B4-BE49-F238E27FC236}">
                <a16:creationId xmlns:a16="http://schemas.microsoft.com/office/drawing/2014/main" id="{7A1D8044-FF29-48C8-9902-64064B1BE748}"/>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47392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1026"/>
          <p:cNvSpPr>
            <a:spLocks noGrp="1" noChangeArrowheads="1"/>
          </p:cNvSpPr>
          <p:nvPr>
            <p:ph type="title" idx="4294967295"/>
          </p:nvPr>
        </p:nvSpPr>
        <p:spPr>
          <a:xfrm>
            <a:off x="179295" y="337545"/>
            <a:ext cx="10515600" cy="730250"/>
          </a:xfrm>
        </p:spPr>
        <p:txBody>
          <a:bodyPr>
            <a:noAutofit/>
          </a:bodyPr>
          <a:lstStyle/>
          <a:p>
            <a:r>
              <a:rPr lang="en-US" sz="3200" b="1" dirty="0"/>
              <a:t>Term Frequency – Inverse Document Frequency (TF – IDF)</a:t>
            </a:r>
          </a:p>
        </p:txBody>
      </p:sp>
      <p:sp>
        <p:nvSpPr>
          <p:cNvPr id="24581" name="Rectangle 1027"/>
          <p:cNvSpPr>
            <a:spLocks noGrp="1" noChangeArrowheads="1"/>
          </p:cNvSpPr>
          <p:nvPr>
            <p:ph type="body" idx="4294967295"/>
          </p:nvPr>
        </p:nvSpPr>
        <p:spPr>
          <a:xfrm>
            <a:off x="490069" y="1154112"/>
            <a:ext cx="11378658" cy="5521325"/>
          </a:xfrm>
        </p:spPr>
        <p:txBody>
          <a:bodyPr>
            <a:normAutofit/>
          </a:bodyPr>
          <a:lstStyle/>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Term Frequency (TF) – TF for a term “t” is defined as the count of a term “t” in a document “D”</a:t>
            </a:r>
          </a:p>
          <a:p>
            <a:pPr>
              <a:lnSpc>
                <a:spcPct val="100000"/>
              </a:lnSpc>
            </a:pP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Inverse Document Frequency (IDF) – IDF for a term is defined as logarithm of ratio of total documents available in the corpus and number of documents containing the term T.</a:t>
            </a:r>
          </a:p>
          <a:p>
            <a:pPr>
              <a:lnSpc>
                <a:spcPct val="100000"/>
              </a:lnSpc>
            </a:pP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pPr>
              <a:lnSpc>
                <a:spcPct val="100000"/>
              </a:lnSpc>
            </a:pPr>
            <a:r>
              <a:rPr lang="en-US" altLang="en-US" sz="2400" dirty="0">
                <a:latin typeface="Segoe UI" panose="020B0502040204020203" pitchFamily="34" charset="0"/>
                <a:ea typeface="Segoe UI" panose="020B0502040204020203" pitchFamily="34" charset="0"/>
                <a:cs typeface="Segoe UI" panose="020B0502040204020203" pitchFamily="34" charset="0"/>
              </a:rPr>
              <a:t>TF . IDF – TF IDF formula gives the relative importance of a term in a corpus (list of documents), given by the following for</a:t>
            </a:r>
            <a:endParaRPr lang="en-US" altLang="en-US" sz="2000" dirty="0">
              <a:latin typeface="Segoe UI" panose="020B0502040204020203" pitchFamily="34" charset="0"/>
              <a:ea typeface="Segoe UI" panose="020B0502040204020203" pitchFamily="34" charset="0"/>
              <a:cs typeface="Segoe UI" panose="020B0502040204020203" pitchFamily="34" charset="0"/>
            </a:endParaRPr>
          </a:p>
        </p:txBody>
      </p:sp>
      <p:sp>
        <p:nvSpPr>
          <p:cNvPr id="6" name="Rectangle 6">
            <a:extLst>
              <a:ext uri="{FF2B5EF4-FFF2-40B4-BE49-F238E27FC236}">
                <a16:creationId xmlns:a16="http://schemas.microsoft.com/office/drawing/2014/main" id="{7A1D8044-FF29-48C8-9902-64064B1BE748}"/>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ttps://s3-ap-south-1.amazonaws.com/av-blog-media/wp-content/uploads/2017/01/11181616/image-4.png">
            <a:extLst>
              <a:ext uri="{FF2B5EF4-FFF2-40B4-BE49-F238E27FC236}">
                <a16:creationId xmlns:a16="http://schemas.microsoft.com/office/drawing/2014/main" id="{244DCC29-8EAD-4753-9012-64F8EE76B3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2332" y="5128466"/>
            <a:ext cx="3133725" cy="1495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33507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MindMeld Deep-Domain Conversational AI Platform">
            <a:hlinkClick r:id="" action="ppaction://media"/>
            <a:extLst>
              <a:ext uri="{FF2B5EF4-FFF2-40B4-BE49-F238E27FC236}">
                <a16:creationId xmlns:a16="http://schemas.microsoft.com/office/drawing/2014/main" id="{E1164950-C126-4C83-9B32-B2CE448933F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87948" y="1560871"/>
            <a:ext cx="9216103" cy="5184058"/>
          </a:xfrm>
          <a:prstGeom prst="rect">
            <a:avLst/>
          </a:prstGeom>
        </p:spPr>
      </p:pic>
      <p:pic>
        <p:nvPicPr>
          <p:cNvPr id="6146" name="Picture 2" descr="Image result for mindmeld">
            <a:extLst>
              <a:ext uri="{FF2B5EF4-FFF2-40B4-BE49-F238E27FC236}">
                <a16:creationId xmlns:a16="http://schemas.microsoft.com/office/drawing/2014/main" id="{5BD8A00C-CC1D-4FD8-B94A-635F11B06F10}"/>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3180" y="397133"/>
            <a:ext cx="3633528" cy="80240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819E04D-1BDE-42C7-A2EB-59977E40A4FC}"/>
              </a:ext>
            </a:extLst>
          </p:cNvPr>
          <p:cNvSpPr/>
          <p:nvPr/>
        </p:nvSpPr>
        <p:spPr>
          <a:xfrm>
            <a:off x="4109884" y="475169"/>
            <a:ext cx="6096000" cy="646331"/>
          </a:xfrm>
          <a:prstGeom prst="rect">
            <a:avLst/>
          </a:prstGeom>
        </p:spPr>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Open Sans"/>
                <a:ea typeface="+mn-ea"/>
                <a:cs typeface="+mn-cs"/>
              </a:rPr>
              <a:t>Deep-Domain Conversational AI to Power the Next Generation of Voice and Chat Assistants</a:t>
            </a:r>
          </a:p>
        </p:txBody>
      </p:sp>
    </p:spTree>
    <p:extLst>
      <p:ext uri="{BB962C8B-B14F-4D97-AF65-F5344CB8AC3E}">
        <p14:creationId xmlns:p14="http://schemas.microsoft.com/office/powerpoint/2010/main" val="629902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29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nline Media 1">
            <a:hlinkClick r:id="" action="ppaction://media"/>
            <a:extLst>
              <a:ext uri="{FF2B5EF4-FFF2-40B4-BE49-F238E27FC236}">
                <a16:creationId xmlns:a16="http://schemas.microsoft.com/office/drawing/2014/main" id="{9747847D-88D7-4565-BA2A-8CC4E6CE77CB}"/>
              </a:ext>
            </a:extLst>
          </p:cNvPr>
          <p:cNvPicPr>
            <a:picLocks noRot="1" noChangeAspect="1"/>
          </p:cNvPicPr>
          <p:nvPr>
            <a:videoFile r:link="rId1"/>
          </p:nvPr>
        </p:nvPicPr>
        <p:blipFill>
          <a:blip r:embed="rId3"/>
          <a:stretch>
            <a:fillRect/>
          </a:stretch>
        </p:blipFill>
        <p:spPr>
          <a:xfrm>
            <a:off x="3785419" y="368709"/>
            <a:ext cx="8160775" cy="6120581"/>
          </a:xfrm>
          <a:prstGeom prst="rect">
            <a:avLst/>
          </a:prstGeom>
        </p:spPr>
      </p:pic>
      <p:pic>
        <p:nvPicPr>
          <p:cNvPr id="5122" name="Picture 2" descr="kngine">
            <a:extLst>
              <a:ext uri="{FF2B5EF4-FFF2-40B4-BE49-F238E27FC236}">
                <a16:creationId xmlns:a16="http://schemas.microsoft.com/office/drawing/2014/main" id="{AF27DD6A-09DB-4796-A3BC-206B0C38A0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093" y="1325511"/>
            <a:ext cx="3333750" cy="12573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468C5649-E328-4968-8B9A-3BC61FC275BD}"/>
              </a:ext>
            </a:extLst>
          </p:cNvPr>
          <p:cNvSpPr/>
          <p:nvPr/>
        </p:nvSpPr>
        <p:spPr>
          <a:xfrm>
            <a:off x="147484" y="2897661"/>
            <a:ext cx="3490451" cy="230832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333333"/>
                </a:solidFill>
                <a:effectLst/>
                <a:uLnTx/>
                <a:uFillTx/>
                <a:latin typeface="Open Sans"/>
                <a:ea typeface="+mn-ea"/>
                <a:cs typeface="+mn-cs"/>
              </a:rPr>
              <a:t>Kngine</a:t>
            </a:r>
            <a:r>
              <a:rPr kumimoji="0" lang="en-US" sz="1800" b="0" i="0" u="none" strike="noStrike" kern="1200" cap="none" spc="0" normalizeH="0" baseline="0" noProof="0" dirty="0">
                <a:ln>
                  <a:noFill/>
                </a:ln>
                <a:solidFill>
                  <a:srgbClr val="333333"/>
                </a:solidFill>
                <a:effectLst/>
                <a:uLnTx/>
                <a:uFillTx/>
                <a:latin typeface="Open Sans"/>
                <a:ea typeface="+mn-ea"/>
                <a:cs typeface="+mn-cs"/>
              </a:rPr>
              <a:t> is an intelligent engine that understands, answers questions and perform actions.</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US" sz="1800" b="0" i="0" u="none" strike="noStrike" kern="1200" cap="none" spc="0" normalizeH="0" baseline="0" noProof="0" dirty="0" err="1">
                <a:ln>
                  <a:noFill/>
                </a:ln>
                <a:solidFill>
                  <a:srgbClr val="333333"/>
                </a:solidFill>
                <a:effectLst/>
                <a:uLnTx/>
                <a:uFillTx/>
                <a:latin typeface="Open Sans"/>
                <a:ea typeface="+mn-ea"/>
                <a:cs typeface="+mn-cs"/>
              </a:rPr>
              <a:t>Kngine</a:t>
            </a:r>
            <a:r>
              <a:rPr kumimoji="0" lang="en-US" sz="1800" b="0" i="0" u="none" strike="noStrike" kern="1200" cap="none" spc="0" normalizeH="0" baseline="0" noProof="0" dirty="0">
                <a:ln>
                  <a:noFill/>
                </a:ln>
                <a:solidFill>
                  <a:srgbClr val="333333"/>
                </a:solidFill>
                <a:effectLst/>
                <a:uLnTx/>
                <a:uFillTx/>
                <a:latin typeface="Open Sans"/>
                <a:ea typeface="+mn-ea"/>
                <a:cs typeface="+mn-cs"/>
              </a:rPr>
              <a:t> can be used to automate customer service, power voice interfaces and drive enterprise search. </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86741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nline Media 1">
            <a:hlinkClick r:id="" action="ppaction://media"/>
            <a:extLst>
              <a:ext uri="{FF2B5EF4-FFF2-40B4-BE49-F238E27FC236}">
                <a16:creationId xmlns:a16="http://schemas.microsoft.com/office/drawing/2014/main" id="{71CEBF3E-3FE4-4177-866C-91F5B49AF7AF}"/>
              </a:ext>
            </a:extLst>
          </p:cNvPr>
          <p:cNvPicPr>
            <a:picLocks noRot="1" noChangeAspect="1"/>
          </p:cNvPicPr>
          <p:nvPr>
            <a:videoFile r:link="rId1"/>
          </p:nvPr>
        </p:nvPicPr>
        <p:blipFill>
          <a:blip r:embed="rId3"/>
          <a:stretch>
            <a:fillRect/>
          </a:stretch>
        </p:blipFill>
        <p:spPr>
          <a:xfrm>
            <a:off x="3921189" y="279097"/>
            <a:ext cx="8176176" cy="6132132"/>
          </a:xfrm>
          <a:prstGeom prst="rect">
            <a:avLst/>
          </a:prstGeom>
        </p:spPr>
      </p:pic>
      <p:pic>
        <p:nvPicPr>
          <p:cNvPr id="7170" name="Picture 2" descr="Image result for english central">
            <a:extLst>
              <a:ext uri="{FF2B5EF4-FFF2-40B4-BE49-F238E27FC236}">
                <a16:creationId xmlns:a16="http://schemas.microsoft.com/office/drawing/2014/main" id="{7BCD3EE5-503D-4F33-89A0-6A5F7B1A3BD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02791" y="1206910"/>
            <a:ext cx="3503972" cy="63772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66A0DD7E-5219-48A9-B246-4913F3002D2F}"/>
              </a:ext>
            </a:extLst>
          </p:cNvPr>
          <p:cNvSpPr/>
          <p:nvPr/>
        </p:nvSpPr>
        <p:spPr>
          <a:xfrm>
            <a:off x="202791" y="2020048"/>
            <a:ext cx="3598606" cy="230832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65000"/>
                  <a:lumOff val="35000"/>
                </a:prstClr>
              </a:solidFill>
              <a:effectLst/>
              <a:uLnTx/>
              <a:uFillTx/>
              <a:latin typeface="europ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lumMod val="65000"/>
                    <a:lumOff val="35000"/>
                  </a:prstClr>
                </a:solidFill>
                <a:effectLst/>
                <a:uLnTx/>
                <a:uFillTx/>
                <a:latin typeface="europa"/>
                <a:ea typeface="+mn-ea"/>
                <a:cs typeface="+mn-cs"/>
              </a:rPr>
              <a:t>At </a:t>
            </a:r>
            <a:r>
              <a:rPr kumimoji="0" lang="en-US" sz="1800" b="0" i="0" u="none" strike="noStrike" kern="1200" cap="none" spc="0" normalizeH="0" baseline="0" noProof="0" dirty="0" err="1">
                <a:ln>
                  <a:noFill/>
                </a:ln>
                <a:solidFill>
                  <a:prstClr val="black">
                    <a:lumMod val="65000"/>
                    <a:lumOff val="35000"/>
                  </a:prstClr>
                </a:solidFill>
                <a:effectLst/>
                <a:uLnTx/>
                <a:uFillTx/>
                <a:latin typeface="europa"/>
                <a:ea typeface="+mn-ea"/>
                <a:cs typeface="+mn-cs"/>
              </a:rPr>
              <a:t>EnglishCentral</a:t>
            </a:r>
            <a:r>
              <a:rPr kumimoji="0" lang="en-US" sz="1800" b="0" i="0" u="none" strike="noStrike" kern="1200" cap="none" spc="0" normalizeH="0" baseline="0" noProof="0" dirty="0">
                <a:ln>
                  <a:noFill/>
                </a:ln>
                <a:solidFill>
                  <a:prstClr val="black">
                    <a:lumMod val="65000"/>
                    <a:lumOff val="35000"/>
                  </a:prstClr>
                </a:solidFill>
                <a:effectLst/>
                <a:uLnTx/>
                <a:uFillTx/>
                <a:latin typeface="europa"/>
                <a:ea typeface="+mn-ea"/>
                <a:cs typeface="+mn-cs"/>
              </a:rPr>
              <a:t> you can choose from thousands of engaging videos, learn words through their interval-based learning system, and then speak and get instant feedback using their proprietary speech assessment technology.</a:t>
            </a:r>
            <a:endParaRPr kumimoji="0" lang="en-IN" sz="1800" b="0" i="0" u="none" strike="noStrike" kern="1200" cap="none" spc="0" normalizeH="0" baseline="0" noProof="0" dirty="0">
              <a:ln>
                <a:noFill/>
              </a:ln>
              <a:solidFill>
                <a:prstClr val="black">
                  <a:lumMod val="65000"/>
                  <a:lumOff val="3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71563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a:hlinkClick r:id="" action="ppaction://media"/>
            <a:extLst>
              <a:ext uri="{FF2B5EF4-FFF2-40B4-BE49-F238E27FC236}">
                <a16:creationId xmlns:a16="http://schemas.microsoft.com/office/drawing/2014/main" id="{B59AB149-E07E-407E-9CC7-2EF685471F8C}"/>
              </a:ext>
            </a:extLst>
          </p:cNvPr>
          <p:cNvPicPr>
            <a:picLocks noRot="1" noChangeAspect="1"/>
          </p:cNvPicPr>
          <p:nvPr>
            <a:videoFile r:link="rId1"/>
          </p:nvPr>
        </p:nvPicPr>
        <p:blipFill>
          <a:blip r:embed="rId3"/>
          <a:stretch>
            <a:fillRect/>
          </a:stretch>
        </p:blipFill>
        <p:spPr>
          <a:xfrm>
            <a:off x="4021393" y="497758"/>
            <a:ext cx="7816645" cy="5862484"/>
          </a:xfrm>
          <a:prstGeom prst="rect">
            <a:avLst/>
          </a:prstGeom>
        </p:spPr>
      </p:pic>
      <p:sp>
        <p:nvSpPr>
          <p:cNvPr id="4" name="Rectangle 3">
            <a:extLst>
              <a:ext uri="{FF2B5EF4-FFF2-40B4-BE49-F238E27FC236}">
                <a16:creationId xmlns:a16="http://schemas.microsoft.com/office/drawing/2014/main" id="{432A7889-27BA-4D84-ACAA-9A3D873005A3}"/>
              </a:ext>
            </a:extLst>
          </p:cNvPr>
          <p:cNvSpPr/>
          <p:nvPr/>
        </p:nvSpPr>
        <p:spPr>
          <a:xfrm>
            <a:off x="255638" y="2630495"/>
            <a:ext cx="3480620" cy="313932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777777"/>
                </a:solidFill>
                <a:effectLst/>
                <a:uLnTx/>
                <a:uFillTx/>
                <a:latin typeface="europa"/>
                <a:ea typeface="+mn-ea"/>
                <a:cs typeface="+mn-cs"/>
              </a:rPr>
              <a:t>MarketMuse</a:t>
            </a:r>
            <a:r>
              <a:rPr kumimoji="0" lang="en-US" sz="1800" b="0" i="0" u="none" strike="noStrike" kern="1200" cap="none" spc="0" normalizeH="0" baseline="0" noProof="0" dirty="0">
                <a:ln>
                  <a:noFill/>
                </a:ln>
                <a:solidFill>
                  <a:srgbClr val="777777"/>
                </a:solidFill>
                <a:effectLst/>
                <a:uLnTx/>
                <a:uFillTx/>
                <a:latin typeface="europa"/>
                <a:ea typeface="+mn-ea"/>
                <a:cs typeface="+mn-cs"/>
              </a:rPr>
              <a:t> is an AI-assisted platform that helps digital marketers build better content plans and more effective content strategies. Through semantic machine learning on large-scale web content, they evaluate topic relevance and identify low-quality content on your site, identifying topic gaps and improving content performance.</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AutoShape 4" descr="Image result for marketmuse">
            <a:extLst>
              <a:ext uri="{FF2B5EF4-FFF2-40B4-BE49-F238E27FC236}">
                <a16:creationId xmlns:a16="http://schemas.microsoft.com/office/drawing/2014/main" id="{84D8D4DD-E5B4-4B29-B716-80BE9AFDB36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8198" name="Picture 6" descr="Image result for marketmuse">
            <a:extLst>
              <a:ext uri="{FF2B5EF4-FFF2-40B4-BE49-F238E27FC236}">
                <a16:creationId xmlns:a16="http://schemas.microsoft.com/office/drawing/2014/main" id="{2A5E1256-8AC0-40D6-A475-74734E256A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655" y="1576231"/>
            <a:ext cx="3513692" cy="7638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41294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www.expertsystem.com/wp-content/uploads/2014/05/expertsystem@2x.png">
            <a:extLst>
              <a:ext uri="{FF2B5EF4-FFF2-40B4-BE49-F238E27FC236}">
                <a16:creationId xmlns:a16="http://schemas.microsoft.com/office/drawing/2014/main" id="{8150E065-848C-4B37-963F-F6DC7D0ABA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339" y="744486"/>
            <a:ext cx="2514600" cy="1200150"/>
          </a:xfrm>
          <a:prstGeom prst="rect">
            <a:avLst/>
          </a:prstGeom>
          <a:noFill/>
          <a:extLst>
            <a:ext uri="{909E8E84-426E-40DD-AFC4-6F175D3DCCD1}">
              <a14:hiddenFill xmlns:a14="http://schemas.microsoft.com/office/drawing/2010/main">
                <a:solidFill>
                  <a:srgbClr val="FFFFFF"/>
                </a:solidFill>
              </a14:hiddenFill>
            </a:ext>
          </a:extLst>
        </p:spPr>
      </p:pic>
      <p:pic>
        <p:nvPicPr>
          <p:cNvPr id="3" name="Online Media 2">
            <a:hlinkClick r:id="" action="ppaction://media"/>
            <a:extLst>
              <a:ext uri="{FF2B5EF4-FFF2-40B4-BE49-F238E27FC236}">
                <a16:creationId xmlns:a16="http://schemas.microsoft.com/office/drawing/2014/main" id="{5D983289-3E84-4279-855C-617A009E2479}"/>
              </a:ext>
            </a:extLst>
          </p:cNvPr>
          <p:cNvPicPr>
            <a:picLocks noRot="1" noChangeAspect="1"/>
          </p:cNvPicPr>
          <p:nvPr>
            <a:videoFile r:link="rId1"/>
          </p:nvPr>
        </p:nvPicPr>
        <p:blipFill>
          <a:blip r:embed="rId4"/>
          <a:stretch>
            <a:fillRect/>
          </a:stretch>
        </p:blipFill>
        <p:spPr>
          <a:xfrm>
            <a:off x="4031633" y="370092"/>
            <a:ext cx="7894895" cy="5921171"/>
          </a:xfrm>
          <a:prstGeom prst="rect">
            <a:avLst/>
          </a:prstGeom>
        </p:spPr>
      </p:pic>
    </p:spTree>
    <p:extLst>
      <p:ext uri="{BB962C8B-B14F-4D97-AF65-F5344CB8AC3E}">
        <p14:creationId xmlns:p14="http://schemas.microsoft.com/office/powerpoint/2010/main" val="14651047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F4B3F-9D14-4E0F-9A95-B990934D780E}"/>
              </a:ext>
            </a:extLst>
          </p:cNvPr>
          <p:cNvSpPr>
            <a:spLocks noGrp="1"/>
          </p:cNvSpPr>
          <p:nvPr>
            <p:ph type="title"/>
          </p:nvPr>
        </p:nvSpPr>
        <p:spPr/>
        <p:txBody>
          <a:bodyPr/>
          <a:lstStyle/>
          <a:p>
            <a:r>
              <a:rPr lang="en-IN" dirty="0"/>
              <a:t>RE</a:t>
            </a:r>
          </a:p>
        </p:txBody>
      </p:sp>
      <p:sp>
        <p:nvSpPr>
          <p:cNvPr id="3" name="Content Placeholder 2">
            <a:extLst>
              <a:ext uri="{FF2B5EF4-FFF2-40B4-BE49-F238E27FC236}">
                <a16:creationId xmlns:a16="http://schemas.microsoft.com/office/drawing/2014/main" id="{A408B3A5-AAD6-4083-8D3C-8479F0B6C705}"/>
              </a:ext>
            </a:extLst>
          </p:cNvPr>
          <p:cNvSpPr>
            <a:spLocks noGrp="1"/>
          </p:cNvSpPr>
          <p:nvPr>
            <p:ph idx="1"/>
          </p:nvPr>
        </p:nvSpPr>
        <p:spPr/>
        <p:txBody>
          <a:bodyPr>
            <a:normAutofit fontScale="92500" lnSpcReduction="20000"/>
          </a:bodyPr>
          <a:lstStyle/>
          <a:p>
            <a:r>
              <a:rPr lang="en-US" dirty="0"/>
              <a:t>Identifiers:</a:t>
            </a:r>
          </a:p>
          <a:p>
            <a:r>
              <a:rPr lang="en-US" dirty="0"/>
              <a:t>\d = any number</a:t>
            </a:r>
          </a:p>
          <a:p>
            <a:r>
              <a:rPr lang="en-US" dirty="0"/>
              <a:t>\D = anything but a number</a:t>
            </a:r>
          </a:p>
          <a:p>
            <a:r>
              <a:rPr lang="en-US" dirty="0"/>
              <a:t>\s = space</a:t>
            </a:r>
          </a:p>
          <a:p>
            <a:r>
              <a:rPr lang="en-US" dirty="0"/>
              <a:t>\S = anything but a space</a:t>
            </a:r>
          </a:p>
          <a:p>
            <a:r>
              <a:rPr lang="en-US" dirty="0"/>
              <a:t>\w = any letter</a:t>
            </a:r>
          </a:p>
          <a:p>
            <a:r>
              <a:rPr lang="en-US" dirty="0"/>
              <a:t>\W = anything but a letter</a:t>
            </a:r>
          </a:p>
          <a:p>
            <a:r>
              <a:rPr lang="en-US" dirty="0"/>
              <a:t>. = any character, except for a new line</a:t>
            </a:r>
          </a:p>
          <a:p>
            <a:r>
              <a:rPr lang="en-US" dirty="0"/>
              <a:t>\b = space around whole words</a:t>
            </a:r>
          </a:p>
          <a:p>
            <a:r>
              <a:rPr lang="en-US" dirty="0"/>
              <a:t>\. = period. must use backslash, because . normally means any character.</a:t>
            </a:r>
          </a:p>
          <a:p>
            <a:endParaRPr lang="en-IN" dirty="0"/>
          </a:p>
        </p:txBody>
      </p:sp>
    </p:spTree>
    <p:extLst>
      <p:ext uri="{BB962C8B-B14F-4D97-AF65-F5344CB8AC3E}">
        <p14:creationId xmlns:p14="http://schemas.microsoft.com/office/powerpoint/2010/main" val="1989605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title" idx="4294967295"/>
          </p:nvPr>
        </p:nvSpPr>
        <p:spPr>
          <a:xfrm>
            <a:off x="285401" y="396876"/>
            <a:ext cx="10515600" cy="735012"/>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What is Natural Language Processing (NLP)</a:t>
            </a:r>
          </a:p>
        </p:txBody>
      </p:sp>
      <p:sp>
        <p:nvSpPr>
          <p:cNvPr id="2053" name="Rectangle 3"/>
          <p:cNvSpPr>
            <a:spLocks noGrp="1" noChangeArrowheads="1"/>
          </p:cNvSpPr>
          <p:nvPr>
            <p:ph type="body" idx="4294967295"/>
          </p:nvPr>
        </p:nvSpPr>
        <p:spPr>
          <a:xfrm>
            <a:off x="285401" y="1131888"/>
            <a:ext cx="10167446" cy="5535612"/>
          </a:xfrm>
        </p:spPr>
        <p:txBody>
          <a:bodyPr>
            <a:normAutofit/>
          </a:bodyPr>
          <a:lstStyle/>
          <a:p>
            <a:r>
              <a:rPr lang="en-US" altLang="en-US" sz="2800" dirty="0">
                <a:latin typeface="Segoe UI" panose="020B0502040204020203" pitchFamily="34" charset="0"/>
                <a:ea typeface="Segoe UI" panose="020B0502040204020203" pitchFamily="34" charset="0"/>
                <a:cs typeface="Segoe UI" panose="020B0502040204020203" pitchFamily="34" charset="0"/>
              </a:rPr>
              <a:t>The process of computer analysis of input provided in a human language (natural language), and conversion of this input into a useful form of representation.</a:t>
            </a:r>
          </a:p>
          <a:p>
            <a:endParaRPr lang="en-US" altLang="en-US" sz="2800" dirty="0">
              <a:latin typeface="Segoe UI" panose="020B0502040204020203" pitchFamily="34" charset="0"/>
              <a:ea typeface="Segoe UI" panose="020B0502040204020203" pitchFamily="34" charset="0"/>
              <a:cs typeface="Segoe UI" panose="020B0502040204020203" pitchFamily="34" charset="0"/>
            </a:endParaRPr>
          </a:p>
          <a:p>
            <a:r>
              <a:rPr lang="en-US" altLang="en-US" sz="2800" dirty="0">
                <a:latin typeface="Segoe UI" panose="020B0502040204020203" pitchFamily="34" charset="0"/>
                <a:ea typeface="Segoe UI" panose="020B0502040204020203" pitchFamily="34" charset="0"/>
                <a:cs typeface="Segoe UI" panose="020B0502040204020203" pitchFamily="34" charset="0"/>
              </a:rPr>
              <a:t>The field of NLP is primarily concerned with getting computers to perform useful and interesting tasks with human languages.</a:t>
            </a:r>
          </a:p>
          <a:p>
            <a:endParaRPr lang="en-US" altLang="en-US" sz="2800" dirty="0">
              <a:latin typeface="Segoe UI" panose="020B0502040204020203" pitchFamily="34" charset="0"/>
              <a:ea typeface="Segoe UI" panose="020B0502040204020203" pitchFamily="34" charset="0"/>
              <a:cs typeface="Segoe UI" panose="020B0502040204020203" pitchFamily="34" charset="0"/>
            </a:endParaRPr>
          </a:p>
          <a:p>
            <a:r>
              <a:rPr lang="en-US" altLang="en-US" sz="2800" dirty="0">
                <a:latin typeface="Segoe UI" panose="020B0502040204020203" pitchFamily="34" charset="0"/>
                <a:ea typeface="Segoe UI" panose="020B0502040204020203" pitchFamily="34" charset="0"/>
                <a:cs typeface="Segoe UI" panose="020B0502040204020203" pitchFamily="34" charset="0"/>
              </a:rPr>
              <a:t>The field of NLP is secondarily concerned with helping us come to a better understanding of human language.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66082" y="3841483"/>
            <a:ext cx="1269841" cy="1269841"/>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66081" y="2146600"/>
            <a:ext cx="1269841" cy="1269841"/>
          </a:xfrm>
          <a:prstGeom prst="rect">
            <a:avLst/>
          </a:prstGeom>
        </p:spPr>
      </p:pic>
      <p:sp>
        <p:nvSpPr>
          <p:cNvPr id="6" name="Rectangle 6">
            <a:extLst>
              <a:ext uri="{FF2B5EF4-FFF2-40B4-BE49-F238E27FC236}">
                <a16:creationId xmlns:a16="http://schemas.microsoft.com/office/drawing/2014/main" id="{3DF81427-9CF8-4667-B25A-B996107C58E1}"/>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39558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E4709-E4DF-4B77-A3E7-2888D71C4FC1}"/>
              </a:ext>
            </a:extLst>
          </p:cNvPr>
          <p:cNvSpPr>
            <a:spLocks noGrp="1"/>
          </p:cNvSpPr>
          <p:nvPr>
            <p:ph type="title"/>
          </p:nvPr>
        </p:nvSpPr>
        <p:spPr/>
        <p:txBody>
          <a:bodyPr/>
          <a:lstStyle/>
          <a:p>
            <a:r>
              <a:rPr lang="en-IN" dirty="0"/>
              <a:t>RE</a:t>
            </a:r>
          </a:p>
        </p:txBody>
      </p:sp>
      <p:sp>
        <p:nvSpPr>
          <p:cNvPr id="3" name="Content Placeholder 2">
            <a:extLst>
              <a:ext uri="{FF2B5EF4-FFF2-40B4-BE49-F238E27FC236}">
                <a16:creationId xmlns:a16="http://schemas.microsoft.com/office/drawing/2014/main" id="{164A71C3-16B0-426A-86FF-5319B079443F}"/>
              </a:ext>
            </a:extLst>
          </p:cNvPr>
          <p:cNvSpPr>
            <a:spLocks noGrp="1"/>
          </p:cNvSpPr>
          <p:nvPr>
            <p:ph idx="1"/>
          </p:nvPr>
        </p:nvSpPr>
        <p:spPr/>
        <p:txBody>
          <a:bodyPr>
            <a:normAutofit fontScale="85000" lnSpcReduction="20000"/>
          </a:bodyPr>
          <a:lstStyle/>
          <a:p>
            <a:r>
              <a:rPr lang="en-US" dirty="0"/>
              <a:t>Modifiers:</a:t>
            </a:r>
          </a:p>
          <a:p>
            <a:r>
              <a:rPr lang="en-US" dirty="0"/>
              <a:t>{1,3} = for digits, u expect 1-3 counts of digits, or "places"</a:t>
            </a:r>
          </a:p>
          <a:p>
            <a:r>
              <a:rPr lang="en-US" dirty="0"/>
              <a:t>+ = match 1 or more</a:t>
            </a:r>
          </a:p>
          <a:p>
            <a:r>
              <a:rPr lang="en-US" dirty="0"/>
              <a:t>? = match 0 or 1 repetitions.</a:t>
            </a:r>
          </a:p>
          <a:p>
            <a:r>
              <a:rPr lang="en-US" dirty="0"/>
              <a:t>* = match 0 or MORE repetitions</a:t>
            </a:r>
          </a:p>
          <a:p>
            <a:r>
              <a:rPr lang="en-US" dirty="0"/>
              <a:t>$ = matches at the end of string</a:t>
            </a:r>
          </a:p>
          <a:p>
            <a:r>
              <a:rPr lang="en-US" dirty="0"/>
              <a:t>^ = matches start of a string</a:t>
            </a:r>
          </a:p>
          <a:p>
            <a:r>
              <a:rPr lang="en-US" dirty="0"/>
              <a:t>| = matches either/or. Example </a:t>
            </a:r>
            <a:r>
              <a:rPr lang="en-US" dirty="0" err="1"/>
              <a:t>x|y</a:t>
            </a:r>
            <a:r>
              <a:rPr lang="en-US" dirty="0"/>
              <a:t> = will match either x or y</a:t>
            </a:r>
          </a:p>
          <a:p>
            <a:r>
              <a:rPr lang="en-US" dirty="0"/>
              <a:t>[] = range, or "variance"</a:t>
            </a:r>
          </a:p>
          <a:p>
            <a:r>
              <a:rPr lang="en-US" dirty="0"/>
              <a:t>{x} = expect to see this amount of the preceding code.</a:t>
            </a:r>
          </a:p>
          <a:p>
            <a:r>
              <a:rPr lang="en-US" dirty="0"/>
              <a:t>{</a:t>
            </a:r>
            <a:r>
              <a:rPr lang="en-US" dirty="0" err="1"/>
              <a:t>x,y</a:t>
            </a:r>
            <a:r>
              <a:rPr lang="en-US" dirty="0"/>
              <a:t>} = expect to see this x-y amounts of the </a:t>
            </a:r>
            <a:r>
              <a:rPr lang="en-US" dirty="0" err="1"/>
              <a:t>precedng</a:t>
            </a:r>
            <a:r>
              <a:rPr lang="en-US" dirty="0"/>
              <a:t> code</a:t>
            </a:r>
          </a:p>
          <a:p>
            <a:endParaRPr lang="en-IN" dirty="0"/>
          </a:p>
        </p:txBody>
      </p:sp>
    </p:spTree>
    <p:extLst>
      <p:ext uri="{BB962C8B-B14F-4D97-AF65-F5344CB8AC3E}">
        <p14:creationId xmlns:p14="http://schemas.microsoft.com/office/powerpoint/2010/main" val="28901953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D8913-B34B-4A09-B1BD-70ABAC051838}"/>
              </a:ext>
            </a:extLst>
          </p:cNvPr>
          <p:cNvSpPr>
            <a:spLocks noGrp="1"/>
          </p:cNvSpPr>
          <p:nvPr>
            <p:ph type="title"/>
          </p:nvPr>
        </p:nvSpPr>
        <p:spPr/>
        <p:txBody>
          <a:bodyPr/>
          <a:lstStyle/>
          <a:p>
            <a:r>
              <a:rPr lang="en-IN" dirty="0"/>
              <a:t>RE</a:t>
            </a:r>
          </a:p>
        </p:txBody>
      </p:sp>
      <p:sp>
        <p:nvSpPr>
          <p:cNvPr id="3" name="Content Placeholder 2">
            <a:extLst>
              <a:ext uri="{FF2B5EF4-FFF2-40B4-BE49-F238E27FC236}">
                <a16:creationId xmlns:a16="http://schemas.microsoft.com/office/drawing/2014/main" id="{6FDC3359-DE8C-433C-83E5-57F85B8A4D4C}"/>
              </a:ext>
            </a:extLst>
          </p:cNvPr>
          <p:cNvSpPr>
            <a:spLocks noGrp="1"/>
          </p:cNvSpPr>
          <p:nvPr>
            <p:ph idx="1"/>
          </p:nvPr>
        </p:nvSpPr>
        <p:spPr>
          <a:xfrm>
            <a:off x="1202919" y="1792937"/>
            <a:ext cx="9784080" cy="4832452"/>
          </a:xfrm>
        </p:spPr>
        <p:txBody>
          <a:bodyPr>
            <a:normAutofit fontScale="77500" lnSpcReduction="20000"/>
          </a:bodyPr>
          <a:lstStyle/>
          <a:p>
            <a:r>
              <a:rPr lang="en-US" dirty="0"/>
              <a:t>White Space Charts:</a:t>
            </a:r>
          </a:p>
          <a:p>
            <a:r>
              <a:rPr lang="en-US" dirty="0"/>
              <a:t>\n = new line</a:t>
            </a:r>
          </a:p>
          <a:p>
            <a:r>
              <a:rPr lang="en-US" dirty="0"/>
              <a:t>\s = space</a:t>
            </a:r>
          </a:p>
          <a:p>
            <a:r>
              <a:rPr lang="en-US" dirty="0"/>
              <a:t>\t = tab</a:t>
            </a:r>
          </a:p>
          <a:p>
            <a:r>
              <a:rPr lang="en-US" dirty="0"/>
              <a:t>\e = escape</a:t>
            </a:r>
          </a:p>
          <a:p>
            <a:r>
              <a:rPr lang="en-US" dirty="0"/>
              <a:t>\f = form feed</a:t>
            </a:r>
          </a:p>
          <a:p>
            <a:r>
              <a:rPr lang="en-US" dirty="0"/>
              <a:t>\r = carriage return</a:t>
            </a:r>
          </a:p>
          <a:p>
            <a:r>
              <a:rPr lang="en-US" dirty="0"/>
              <a:t>Characters to REMEMBER TO ESCAPE IF USED!</a:t>
            </a:r>
          </a:p>
          <a:p>
            <a:r>
              <a:rPr lang="en-US" dirty="0"/>
              <a:t>. + * ? [ ] $ ^ ( ) { } | \</a:t>
            </a:r>
          </a:p>
          <a:p>
            <a:r>
              <a:rPr lang="en-US" dirty="0"/>
              <a:t>Brackets:</a:t>
            </a:r>
          </a:p>
          <a:p>
            <a:r>
              <a:rPr lang="en-US" dirty="0"/>
              <a:t>[] = quant[</a:t>
            </a:r>
            <a:r>
              <a:rPr lang="en-US" dirty="0" err="1"/>
              <a:t>ia</a:t>
            </a:r>
            <a:r>
              <a:rPr lang="en-US" dirty="0"/>
              <a:t>]</a:t>
            </a:r>
            <a:r>
              <a:rPr lang="en-US" dirty="0" err="1"/>
              <a:t>tative</a:t>
            </a:r>
            <a:r>
              <a:rPr lang="en-US" dirty="0"/>
              <a:t> = will find either quantitative, or </a:t>
            </a:r>
            <a:r>
              <a:rPr lang="en-US" dirty="0" err="1"/>
              <a:t>quantatative</a:t>
            </a:r>
            <a:r>
              <a:rPr lang="en-US" dirty="0"/>
              <a:t>.</a:t>
            </a:r>
          </a:p>
          <a:p>
            <a:r>
              <a:rPr lang="en-US" dirty="0"/>
              <a:t>[a-z] = return any lowercase letter a-z</a:t>
            </a:r>
          </a:p>
          <a:p>
            <a:r>
              <a:rPr lang="en-US" dirty="0"/>
              <a:t>[1-5a-qA-Z] = return all numbers 1-5, lowercase letters a-q and uppercase A-Z</a:t>
            </a:r>
          </a:p>
          <a:p>
            <a:endParaRPr lang="en-IN" dirty="0"/>
          </a:p>
        </p:txBody>
      </p:sp>
    </p:spTree>
    <p:extLst>
      <p:ext uri="{BB962C8B-B14F-4D97-AF65-F5344CB8AC3E}">
        <p14:creationId xmlns:p14="http://schemas.microsoft.com/office/powerpoint/2010/main" val="7077059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67509-77F2-4590-AE29-56B97B5862FF}"/>
              </a:ext>
            </a:extLst>
          </p:cNvPr>
          <p:cNvSpPr>
            <a:spLocks noGrp="1"/>
          </p:cNvSpPr>
          <p:nvPr>
            <p:ph type="title"/>
          </p:nvPr>
        </p:nvSpPr>
        <p:spPr/>
        <p:txBody>
          <a:bodyPr/>
          <a:lstStyle/>
          <a:p>
            <a:pPr algn="ctr"/>
            <a:r>
              <a:rPr lang="en-IN" dirty="0"/>
              <a:t>Example</a:t>
            </a:r>
          </a:p>
        </p:txBody>
      </p:sp>
      <p:sp>
        <p:nvSpPr>
          <p:cNvPr id="3" name="Content Placeholder 2">
            <a:extLst>
              <a:ext uri="{FF2B5EF4-FFF2-40B4-BE49-F238E27FC236}">
                <a16:creationId xmlns:a16="http://schemas.microsoft.com/office/drawing/2014/main" id="{0F4FD5A2-51C6-4382-96FF-170860D6B972}"/>
              </a:ext>
            </a:extLst>
          </p:cNvPr>
          <p:cNvSpPr>
            <a:spLocks noGrp="1"/>
          </p:cNvSpPr>
          <p:nvPr>
            <p:ph idx="1"/>
          </p:nvPr>
        </p:nvSpPr>
        <p:spPr/>
        <p:txBody>
          <a:bodyPr/>
          <a:lstStyle/>
          <a:p>
            <a:r>
              <a:rPr lang="en-US" dirty="0">
                <a:latin typeface="Courier New" panose="02070309020205020404" pitchFamily="49" charset="0"/>
                <a:cs typeface="Courier New" panose="02070309020205020404" pitchFamily="49" charset="0"/>
              </a:rPr>
              <a:t>&gt;&gt;&gt; import re</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re.search</a:t>
            </a:r>
            <a:r>
              <a:rPr lang="en-US" dirty="0">
                <a:latin typeface="Courier New" panose="02070309020205020404" pitchFamily="49" charset="0"/>
                <a:cs typeface="Courier New" panose="02070309020205020404" pitchFamily="49" charset="0"/>
              </a:rPr>
              <a:t>("[0-9]+", "Customer number: 232454, Date: February 12, 2011")</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mo.group</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'232454'</a:t>
            </a:r>
            <a:endParaRPr lang="en-IN"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654745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E2565-E66E-42DF-AED3-5CD92864A73F}"/>
              </a:ext>
            </a:extLst>
          </p:cNvPr>
          <p:cNvSpPr>
            <a:spLocks noGrp="1"/>
          </p:cNvSpPr>
          <p:nvPr>
            <p:ph type="title"/>
          </p:nvPr>
        </p:nvSpPr>
        <p:spPr/>
        <p:txBody>
          <a:bodyPr/>
          <a:lstStyle/>
          <a:p>
            <a:r>
              <a:rPr lang="en-IN" dirty="0"/>
              <a:t>Example</a:t>
            </a:r>
          </a:p>
        </p:txBody>
      </p:sp>
      <p:sp>
        <p:nvSpPr>
          <p:cNvPr id="3" name="Content Placeholder 2">
            <a:extLst>
              <a:ext uri="{FF2B5EF4-FFF2-40B4-BE49-F238E27FC236}">
                <a16:creationId xmlns:a16="http://schemas.microsoft.com/office/drawing/2014/main" id="{E9240E3A-5270-44C8-B8BA-EC150CBD202C}"/>
              </a:ext>
            </a:extLst>
          </p:cNvPr>
          <p:cNvSpPr>
            <a:spLocks noGrp="1"/>
          </p:cNvSpPr>
          <p:nvPr>
            <p:ph idx="1"/>
          </p:nvPr>
        </p:nvSpPr>
        <p:spPr/>
        <p:txBody>
          <a:bodyPr>
            <a:normAutofit fontScale="92500" lnSpcReduction="20000"/>
          </a:bodyPr>
          <a:lstStyle/>
          <a:p>
            <a:r>
              <a:rPr lang="en-US" dirty="0">
                <a:latin typeface="Courier New" panose="02070309020205020404" pitchFamily="49" charset="0"/>
                <a:cs typeface="Courier New" panose="02070309020205020404" pitchFamily="49" charset="0"/>
              </a:rPr>
              <a:t>&gt;&gt;&gt; import re</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re.search</a:t>
            </a:r>
            <a:r>
              <a:rPr lang="en-US" dirty="0">
                <a:latin typeface="Courier New" panose="02070309020205020404" pitchFamily="49" charset="0"/>
                <a:cs typeface="Courier New" panose="02070309020205020404" pitchFamily="49" charset="0"/>
              </a:rPr>
              <a:t>("([0-9]+).*: (.*)", "Customer number: 232454, Date: February 12, 2011")</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mo.group</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'232454, Date: February 12, 2011'</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mo.group</a:t>
            </a:r>
            <a:r>
              <a:rPr lang="en-US" dirty="0">
                <a:latin typeface="Courier New" panose="02070309020205020404" pitchFamily="49" charset="0"/>
                <a:cs typeface="Courier New" panose="02070309020205020404" pitchFamily="49" charset="0"/>
              </a:rPr>
              <a:t>(1)</a:t>
            </a:r>
          </a:p>
          <a:p>
            <a:r>
              <a:rPr lang="en-US" dirty="0">
                <a:latin typeface="Courier New" panose="02070309020205020404" pitchFamily="49" charset="0"/>
                <a:cs typeface="Courier New" panose="02070309020205020404" pitchFamily="49" charset="0"/>
              </a:rPr>
              <a:t>'232454'</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mo.group</a:t>
            </a:r>
            <a:r>
              <a:rPr lang="en-US" dirty="0">
                <a:latin typeface="Courier New" panose="02070309020205020404" pitchFamily="49" charset="0"/>
                <a:cs typeface="Courier New" panose="02070309020205020404" pitchFamily="49" charset="0"/>
              </a:rPr>
              <a:t>(2)</a:t>
            </a:r>
          </a:p>
          <a:p>
            <a:r>
              <a:rPr lang="en-US" dirty="0">
                <a:latin typeface="Courier New" panose="02070309020205020404" pitchFamily="49" charset="0"/>
                <a:cs typeface="Courier New" panose="02070309020205020404" pitchFamily="49" charset="0"/>
              </a:rPr>
              <a:t>'February 12, 2011'</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mo.group</a:t>
            </a:r>
            <a:r>
              <a:rPr lang="en-US" dirty="0">
                <a:latin typeface="Courier New" panose="02070309020205020404" pitchFamily="49" charset="0"/>
                <a:cs typeface="Courier New" panose="02070309020205020404" pitchFamily="49" charset="0"/>
              </a:rPr>
              <a:t>(1,2)</a:t>
            </a:r>
          </a:p>
          <a:p>
            <a:r>
              <a:rPr lang="en-US" dirty="0">
                <a:latin typeface="Courier New" panose="02070309020205020404" pitchFamily="49" charset="0"/>
                <a:cs typeface="Courier New" panose="02070309020205020404" pitchFamily="49" charset="0"/>
              </a:rPr>
              <a:t>('232454', 'February 12, 2011')</a:t>
            </a:r>
            <a:endParaRPr lang="en-IN"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7186839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E2565-E66E-42DF-AED3-5CD92864A73F}"/>
              </a:ext>
            </a:extLst>
          </p:cNvPr>
          <p:cNvSpPr>
            <a:spLocks noGrp="1"/>
          </p:cNvSpPr>
          <p:nvPr>
            <p:ph type="title"/>
          </p:nvPr>
        </p:nvSpPr>
        <p:spPr/>
        <p:txBody>
          <a:bodyPr/>
          <a:lstStyle/>
          <a:p>
            <a:r>
              <a:rPr lang="en-IN" dirty="0"/>
              <a:t>Example</a:t>
            </a:r>
          </a:p>
        </p:txBody>
      </p:sp>
      <p:sp>
        <p:nvSpPr>
          <p:cNvPr id="3" name="Content Placeholder 2">
            <a:extLst>
              <a:ext uri="{FF2B5EF4-FFF2-40B4-BE49-F238E27FC236}">
                <a16:creationId xmlns:a16="http://schemas.microsoft.com/office/drawing/2014/main" id="{E9240E3A-5270-44C8-B8BA-EC150CBD202C}"/>
              </a:ext>
            </a:extLst>
          </p:cNvPr>
          <p:cNvSpPr>
            <a:spLocks noGrp="1"/>
          </p:cNvSpPr>
          <p:nvPr>
            <p:ph idx="1"/>
          </p:nvPr>
        </p:nvSpPr>
        <p:spPr/>
        <p:txBody>
          <a:bodyPr>
            <a:normAutofit fontScale="92500" lnSpcReduction="20000"/>
          </a:bodyPr>
          <a:lstStyle/>
          <a:p>
            <a:r>
              <a:rPr lang="en-US" dirty="0">
                <a:latin typeface="Courier New" panose="02070309020205020404" pitchFamily="49" charset="0"/>
                <a:cs typeface="Courier New" panose="02070309020205020404" pitchFamily="49" charset="0"/>
              </a:rPr>
              <a:t>&gt;&gt;&gt; import re</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re.search</a:t>
            </a:r>
            <a:r>
              <a:rPr lang="en-US" dirty="0">
                <a:latin typeface="Courier New" panose="02070309020205020404" pitchFamily="49" charset="0"/>
                <a:cs typeface="Courier New" panose="02070309020205020404" pitchFamily="49" charset="0"/>
              </a:rPr>
              <a:t>("([0-9]+).*: (.*)", "Customer number: 232454, Date: February 12, 2011")</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mo.group</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'232454, Date: February 12, 2011'</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mo.group</a:t>
            </a:r>
            <a:r>
              <a:rPr lang="en-US" dirty="0">
                <a:latin typeface="Courier New" panose="02070309020205020404" pitchFamily="49" charset="0"/>
                <a:cs typeface="Courier New" panose="02070309020205020404" pitchFamily="49" charset="0"/>
              </a:rPr>
              <a:t>(1)</a:t>
            </a:r>
          </a:p>
          <a:p>
            <a:r>
              <a:rPr lang="en-US" dirty="0">
                <a:latin typeface="Courier New" panose="02070309020205020404" pitchFamily="49" charset="0"/>
                <a:cs typeface="Courier New" panose="02070309020205020404" pitchFamily="49" charset="0"/>
              </a:rPr>
              <a:t>'232454'</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mo.group</a:t>
            </a:r>
            <a:r>
              <a:rPr lang="en-US" dirty="0">
                <a:latin typeface="Courier New" panose="02070309020205020404" pitchFamily="49" charset="0"/>
                <a:cs typeface="Courier New" panose="02070309020205020404" pitchFamily="49" charset="0"/>
              </a:rPr>
              <a:t>(2)</a:t>
            </a:r>
          </a:p>
          <a:p>
            <a:r>
              <a:rPr lang="en-US" dirty="0">
                <a:latin typeface="Courier New" panose="02070309020205020404" pitchFamily="49" charset="0"/>
                <a:cs typeface="Courier New" panose="02070309020205020404" pitchFamily="49" charset="0"/>
              </a:rPr>
              <a:t>'February 12, 2011'</a:t>
            </a:r>
          </a:p>
          <a:p>
            <a:r>
              <a:rPr lang="en-US" dirty="0">
                <a:latin typeface="Courier New" panose="02070309020205020404" pitchFamily="49" charset="0"/>
                <a:cs typeface="Courier New" panose="02070309020205020404" pitchFamily="49" charset="0"/>
              </a:rPr>
              <a:t>&gt;&gt;&gt; </a:t>
            </a:r>
            <a:r>
              <a:rPr lang="en-US" dirty="0" err="1">
                <a:latin typeface="Courier New" panose="02070309020205020404" pitchFamily="49" charset="0"/>
                <a:cs typeface="Courier New" panose="02070309020205020404" pitchFamily="49" charset="0"/>
              </a:rPr>
              <a:t>mo.group</a:t>
            </a:r>
            <a:r>
              <a:rPr lang="en-US" dirty="0">
                <a:latin typeface="Courier New" panose="02070309020205020404" pitchFamily="49" charset="0"/>
                <a:cs typeface="Courier New" panose="02070309020205020404" pitchFamily="49" charset="0"/>
              </a:rPr>
              <a:t>(1,2)</a:t>
            </a:r>
          </a:p>
          <a:p>
            <a:r>
              <a:rPr lang="en-US" dirty="0">
                <a:latin typeface="Courier New" panose="02070309020205020404" pitchFamily="49" charset="0"/>
                <a:cs typeface="Courier New" panose="02070309020205020404" pitchFamily="49" charset="0"/>
              </a:rPr>
              <a:t>('232454', 'February 12, 2011')</a:t>
            </a:r>
            <a:endParaRPr lang="en-IN"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185484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elated image">
            <a:extLst>
              <a:ext uri="{FF2B5EF4-FFF2-40B4-BE49-F238E27FC236}">
                <a16:creationId xmlns:a16="http://schemas.microsoft.com/office/drawing/2014/main" id="{13D51C84-6DB1-4829-B65A-30C5D4EB0D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1650" y="1185862"/>
            <a:ext cx="6773333" cy="414855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6">
            <a:extLst>
              <a:ext uri="{FF2B5EF4-FFF2-40B4-BE49-F238E27FC236}">
                <a16:creationId xmlns:a16="http://schemas.microsoft.com/office/drawing/2014/main" id="{058414C8-B3EB-46F2-916F-2999F385E55E}"/>
              </a:ext>
            </a:extLst>
          </p:cNvPr>
          <p:cNvSpPr/>
          <p:nvPr/>
        </p:nvSpPr>
        <p:spPr>
          <a:xfrm>
            <a:off x="0" y="-88134"/>
            <a:ext cx="5310130"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2D6C996-1E93-4E64-A22E-307EFE57E4B4}"/>
              </a:ext>
            </a:extLst>
          </p:cNvPr>
          <p:cNvSpPr txBox="1"/>
          <p:nvPr/>
        </p:nvSpPr>
        <p:spPr>
          <a:xfrm>
            <a:off x="539822" y="1694501"/>
            <a:ext cx="4021160" cy="1107996"/>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300" normalizeH="0" baseline="0" noProof="0" dirty="0">
                <a:ln>
                  <a:noFill/>
                </a:ln>
                <a:solidFill>
                  <a:prstClr val="white">
                    <a:lumMod val="95000"/>
                  </a:prstClr>
                </a:solidFill>
                <a:effectLst/>
                <a:uLnTx/>
                <a:uFillTx/>
                <a:latin typeface="Calibri" panose="020F0502020204030204"/>
                <a:ea typeface="+mn-ea"/>
                <a:cs typeface="+mn-cs"/>
              </a:rPr>
              <a:t>NLP with DL</a:t>
            </a:r>
          </a:p>
        </p:txBody>
      </p:sp>
      <p:sp>
        <p:nvSpPr>
          <p:cNvPr id="5" name="TextBox 4">
            <a:extLst>
              <a:ext uri="{FF2B5EF4-FFF2-40B4-BE49-F238E27FC236}">
                <a16:creationId xmlns:a16="http://schemas.microsoft.com/office/drawing/2014/main" id="{77F14339-3BC2-413A-8B49-177500FF92B8}"/>
              </a:ext>
            </a:extLst>
          </p:cNvPr>
          <p:cNvSpPr txBox="1"/>
          <p:nvPr/>
        </p:nvSpPr>
        <p:spPr>
          <a:xfrm>
            <a:off x="539822" y="3475063"/>
            <a:ext cx="351438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lumMod val="95000"/>
                  </a:prstClr>
                </a:solidFill>
                <a:effectLst/>
                <a:uLnTx/>
                <a:uFillTx/>
                <a:latin typeface="Calibri" panose="020F0502020204030204"/>
                <a:ea typeface="+mn-ea"/>
                <a:cs typeface="+mn-cs"/>
              </a:rPr>
              <a:t>Classical NLP vs Deep Learning based NLP</a:t>
            </a:r>
          </a:p>
        </p:txBody>
      </p:sp>
      <p:cxnSp>
        <p:nvCxnSpPr>
          <p:cNvPr id="6" name="Straight Connector 5">
            <a:extLst>
              <a:ext uri="{FF2B5EF4-FFF2-40B4-BE49-F238E27FC236}">
                <a16:creationId xmlns:a16="http://schemas.microsoft.com/office/drawing/2014/main" id="{E75528FD-267B-4646-943A-5BF4B1A4A828}"/>
              </a:ext>
            </a:extLst>
          </p:cNvPr>
          <p:cNvCxnSpPr/>
          <p:nvPr/>
        </p:nvCxnSpPr>
        <p:spPr>
          <a:xfrm>
            <a:off x="539822" y="3294044"/>
            <a:ext cx="376776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9625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B765D-2966-4BB8-87B3-4DA46290C211}"/>
              </a:ext>
            </a:extLst>
          </p:cNvPr>
          <p:cNvSpPr>
            <a:spLocks noGrp="1"/>
          </p:cNvSpPr>
          <p:nvPr>
            <p:ph type="title"/>
          </p:nvPr>
        </p:nvSpPr>
        <p:spPr/>
        <p:txBody>
          <a:bodyPr/>
          <a:lstStyle/>
          <a:p>
            <a:r>
              <a:rPr lang="en-IN" dirty="0"/>
              <a:t>JAVA APIs for NLP</a:t>
            </a:r>
          </a:p>
        </p:txBody>
      </p:sp>
      <p:sp>
        <p:nvSpPr>
          <p:cNvPr id="3" name="Content Placeholder 2">
            <a:extLst>
              <a:ext uri="{FF2B5EF4-FFF2-40B4-BE49-F238E27FC236}">
                <a16:creationId xmlns:a16="http://schemas.microsoft.com/office/drawing/2014/main" id="{80CC6464-9B81-42C3-9D45-065BABE71EB4}"/>
              </a:ext>
            </a:extLst>
          </p:cNvPr>
          <p:cNvSpPr>
            <a:spLocks noGrp="1"/>
          </p:cNvSpPr>
          <p:nvPr>
            <p:ph idx="1"/>
          </p:nvPr>
        </p:nvSpPr>
        <p:spPr/>
        <p:txBody>
          <a:bodyPr/>
          <a:lstStyle/>
          <a:p>
            <a:r>
              <a:rPr lang="en-IN" dirty="0"/>
              <a:t>Document Analysis Platform (DAP) </a:t>
            </a:r>
          </a:p>
          <a:p>
            <a:pPr marL="457200" lvl="1" indent="0">
              <a:buNone/>
            </a:pPr>
            <a:r>
              <a:rPr lang="en-IN" dirty="0">
                <a:hlinkClick r:id="rId2"/>
              </a:rPr>
              <a:t>https://github.com/document-analysis/dap</a:t>
            </a:r>
            <a:r>
              <a:rPr lang="en-IN" dirty="0"/>
              <a:t>  </a:t>
            </a:r>
          </a:p>
          <a:p>
            <a:r>
              <a:rPr lang="en-IN" dirty="0"/>
              <a:t>Apache </a:t>
            </a:r>
            <a:r>
              <a:rPr lang="en-IN" dirty="0" err="1"/>
              <a:t>OpenNLP</a:t>
            </a:r>
            <a:endParaRPr lang="en-IN" dirty="0"/>
          </a:p>
          <a:p>
            <a:pPr marL="457200" lvl="1" indent="0">
              <a:buNone/>
            </a:pPr>
            <a:r>
              <a:rPr lang="en-IN" dirty="0">
                <a:hlinkClick r:id="rId3"/>
              </a:rPr>
              <a:t>https://opennlp.apache.org/</a:t>
            </a:r>
            <a:r>
              <a:rPr lang="en-IN" dirty="0"/>
              <a:t> </a:t>
            </a:r>
          </a:p>
          <a:p>
            <a:r>
              <a:rPr lang="en-IN" dirty="0"/>
              <a:t>Stanford NLP</a:t>
            </a:r>
          </a:p>
          <a:p>
            <a:pPr marL="457200" lvl="1" indent="0">
              <a:buNone/>
            </a:pPr>
            <a:r>
              <a:rPr lang="en-IN" dirty="0">
                <a:hlinkClick r:id="rId4"/>
              </a:rPr>
              <a:t>https://nlp.stanford.edu/</a:t>
            </a:r>
            <a:r>
              <a:rPr lang="en-IN" dirty="0"/>
              <a:t> </a:t>
            </a:r>
          </a:p>
          <a:p>
            <a:r>
              <a:rPr lang="en-IN" dirty="0" err="1"/>
              <a:t>Framenet</a:t>
            </a:r>
            <a:endParaRPr lang="en-IN" dirty="0"/>
          </a:p>
          <a:p>
            <a:pPr marL="457200" lvl="1" indent="0">
              <a:buNone/>
            </a:pPr>
            <a:r>
              <a:rPr lang="en-IN" dirty="0">
                <a:hlinkClick r:id="rId5"/>
              </a:rPr>
              <a:t>https://framenet.icsi.berkeley.edu/fndrupal/</a:t>
            </a:r>
            <a:r>
              <a:rPr lang="en-IN" dirty="0"/>
              <a:t> </a:t>
            </a:r>
          </a:p>
          <a:p>
            <a:pPr marL="0" indent="0">
              <a:buNone/>
            </a:pPr>
            <a:endParaRPr lang="en-IN" dirty="0"/>
          </a:p>
        </p:txBody>
      </p:sp>
    </p:spTree>
    <p:extLst>
      <p:ext uri="{BB962C8B-B14F-4D97-AF65-F5344CB8AC3E}">
        <p14:creationId xmlns:p14="http://schemas.microsoft.com/office/powerpoint/2010/main" val="12122810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E1571-138A-4A1A-A18F-21B920A8B882}"/>
              </a:ext>
            </a:extLst>
          </p:cNvPr>
          <p:cNvSpPr>
            <a:spLocks noGrp="1"/>
          </p:cNvSpPr>
          <p:nvPr>
            <p:ph type="title"/>
          </p:nvPr>
        </p:nvSpPr>
        <p:spPr/>
        <p:txBody>
          <a:bodyPr/>
          <a:lstStyle/>
          <a:p>
            <a:r>
              <a:rPr lang="en-IN" dirty="0"/>
              <a:t>Python APIs for NLP</a:t>
            </a:r>
          </a:p>
        </p:txBody>
      </p:sp>
      <p:sp>
        <p:nvSpPr>
          <p:cNvPr id="3" name="Content Placeholder 2">
            <a:extLst>
              <a:ext uri="{FF2B5EF4-FFF2-40B4-BE49-F238E27FC236}">
                <a16:creationId xmlns:a16="http://schemas.microsoft.com/office/drawing/2014/main" id="{94210A2A-5C71-4093-83EF-312708C22AE0}"/>
              </a:ext>
            </a:extLst>
          </p:cNvPr>
          <p:cNvSpPr>
            <a:spLocks noGrp="1"/>
          </p:cNvSpPr>
          <p:nvPr>
            <p:ph idx="1"/>
          </p:nvPr>
        </p:nvSpPr>
        <p:spPr/>
        <p:txBody>
          <a:bodyPr>
            <a:normAutofit lnSpcReduction="10000"/>
          </a:bodyPr>
          <a:lstStyle/>
          <a:p>
            <a:r>
              <a:rPr lang="en-IN" dirty="0"/>
              <a:t>NLTK</a:t>
            </a:r>
            <a:br>
              <a:rPr lang="en-IN" dirty="0"/>
            </a:br>
            <a:r>
              <a:rPr lang="en-IN" dirty="0">
                <a:hlinkClick r:id="rId2"/>
              </a:rPr>
              <a:t>http://www.nltk.org/book/</a:t>
            </a:r>
            <a:r>
              <a:rPr lang="en-IN" dirty="0"/>
              <a:t> </a:t>
            </a:r>
          </a:p>
          <a:p>
            <a:r>
              <a:rPr lang="en-IN" dirty="0" err="1"/>
              <a:t>Textblob</a:t>
            </a:r>
            <a:br>
              <a:rPr lang="en-IN" dirty="0"/>
            </a:br>
            <a:r>
              <a:rPr lang="en-IN" dirty="0">
                <a:hlinkClick r:id="rId3"/>
              </a:rPr>
              <a:t>https://textblob.readthedocs.io/en/dev/index.html</a:t>
            </a:r>
            <a:r>
              <a:rPr lang="en-IN" dirty="0"/>
              <a:t> </a:t>
            </a:r>
          </a:p>
          <a:p>
            <a:r>
              <a:rPr lang="en-IN" dirty="0"/>
              <a:t>Stanford Core NLP</a:t>
            </a:r>
            <a:br>
              <a:rPr lang="en-IN" dirty="0"/>
            </a:br>
            <a:r>
              <a:rPr lang="en-IN" dirty="0">
                <a:hlinkClick r:id="rId4"/>
              </a:rPr>
              <a:t>https://stanfordnlp.github.io/CoreNLP/index.html</a:t>
            </a:r>
            <a:r>
              <a:rPr lang="en-IN" dirty="0"/>
              <a:t> </a:t>
            </a:r>
          </a:p>
          <a:p>
            <a:r>
              <a:rPr lang="en-IN" dirty="0" err="1"/>
              <a:t>spaCy</a:t>
            </a:r>
            <a:br>
              <a:rPr lang="en-IN" dirty="0"/>
            </a:br>
            <a:r>
              <a:rPr lang="en-IN" dirty="0">
                <a:hlinkClick r:id="rId5"/>
              </a:rPr>
              <a:t>https://spacy.io/</a:t>
            </a:r>
            <a:r>
              <a:rPr lang="en-IN" dirty="0"/>
              <a:t> </a:t>
            </a:r>
          </a:p>
          <a:p>
            <a:r>
              <a:rPr lang="en-IN" dirty="0"/>
              <a:t>Genism</a:t>
            </a:r>
            <a:br>
              <a:rPr lang="en-IN" dirty="0"/>
            </a:br>
            <a:r>
              <a:rPr lang="en-IN" dirty="0">
                <a:hlinkClick r:id="rId6"/>
              </a:rPr>
              <a:t>https://radimrehurek.com/gensim/</a:t>
            </a:r>
            <a:r>
              <a:rPr lang="en-IN" dirty="0"/>
              <a:t> </a:t>
            </a:r>
          </a:p>
          <a:p>
            <a:endParaRPr lang="en-IN" dirty="0"/>
          </a:p>
          <a:p>
            <a:endParaRPr lang="en-IN" dirty="0"/>
          </a:p>
          <a:p>
            <a:endParaRPr lang="en-IN" dirty="0"/>
          </a:p>
        </p:txBody>
      </p:sp>
    </p:spTree>
    <p:extLst>
      <p:ext uri="{BB962C8B-B14F-4D97-AF65-F5344CB8AC3E}">
        <p14:creationId xmlns:p14="http://schemas.microsoft.com/office/powerpoint/2010/main" val="27244674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323DA5-F352-4BA9-9398-85AB112DD833}"/>
              </a:ext>
            </a:extLst>
          </p:cNvPr>
          <p:cNvSpPr txBox="1"/>
          <p:nvPr/>
        </p:nvSpPr>
        <p:spPr>
          <a:xfrm>
            <a:off x="794327" y="600364"/>
            <a:ext cx="10233891" cy="923330"/>
          </a:xfrm>
          <a:prstGeom prst="rect">
            <a:avLst/>
          </a:prstGeom>
          <a:noFill/>
        </p:spPr>
        <p:txBody>
          <a:bodyPr wrap="square" rtlCol="0">
            <a:spAutoFit/>
          </a:bodyPr>
          <a:lstStyle/>
          <a:p>
            <a:r>
              <a:rPr lang="en-IN" sz="5400" b="1" dirty="0"/>
              <a:t>Resources:</a:t>
            </a:r>
          </a:p>
        </p:txBody>
      </p:sp>
      <p:sp>
        <p:nvSpPr>
          <p:cNvPr id="3" name="Rectangle 2">
            <a:extLst>
              <a:ext uri="{FF2B5EF4-FFF2-40B4-BE49-F238E27FC236}">
                <a16:creationId xmlns:a16="http://schemas.microsoft.com/office/drawing/2014/main" id="{8530CA14-2AD0-4870-B284-7C113858CF2B}"/>
              </a:ext>
            </a:extLst>
          </p:cNvPr>
          <p:cNvSpPr/>
          <p:nvPr/>
        </p:nvSpPr>
        <p:spPr>
          <a:xfrm>
            <a:off x="794327" y="1821980"/>
            <a:ext cx="8211127" cy="3416320"/>
          </a:xfrm>
          <a:prstGeom prst="rect">
            <a:avLst/>
          </a:prstGeom>
        </p:spPr>
        <p:txBody>
          <a:bodyPr wrap="square">
            <a:spAutoFit/>
          </a:bodyPr>
          <a:lstStyle/>
          <a:p>
            <a:r>
              <a:rPr lang="en-US" dirty="0"/>
              <a:t>Deep Learning for Natural Language Processing</a:t>
            </a:r>
          </a:p>
          <a:p>
            <a:r>
              <a:rPr lang="en-US" dirty="0"/>
              <a:t>University of Oxford</a:t>
            </a:r>
            <a:r>
              <a:rPr lang="en-US" dirty="0">
                <a:solidFill>
                  <a:schemeClr val="accent5"/>
                </a:solidFill>
              </a:rPr>
              <a:t> (Highly Recommended)</a:t>
            </a:r>
            <a:endParaRPr lang="en-US" dirty="0"/>
          </a:p>
          <a:p>
            <a:r>
              <a:rPr lang="en-IN" dirty="0">
                <a:hlinkClick r:id="rId2"/>
              </a:rPr>
              <a:t>https://github.com/oxford-cs-deepnlp-2017/lectures/blob/master/README.md</a:t>
            </a:r>
            <a:endParaRPr lang="en-IN" dirty="0"/>
          </a:p>
          <a:p>
            <a:endParaRPr lang="en-IN" dirty="0"/>
          </a:p>
          <a:p>
            <a:r>
              <a:rPr lang="en-IN" b="1" dirty="0"/>
              <a:t>Natural Language Processing (NLP)</a:t>
            </a:r>
          </a:p>
          <a:p>
            <a:r>
              <a:rPr lang="en-IN" dirty="0"/>
              <a:t>Microsoft</a:t>
            </a:r>
          </a:p>
          <a:p>
            <a:r>
              <a:rPr lang="en-IN" dirty="0">
                <a:hlinkClick r:id="rId3"/>
              </a:rPr>
              <a:t>https://www.edx.org/course/natural-language-processing-nlp-microsoft-dev288x</a:t>
            </a:r>
            <a:endParaRPr lang="en-IN" dirty="0"/>
          </a:p>
          <a:p>
            <a:endParaRPr lang="en-IN" dirty="0"/>
          </a:p>
          <a:p>
            <a:r>
              <a:rPr lang="en-US" dirty="0"/>
              <a:t>CS224n: Natural Language Processing with Deep Learning</a:t>
            </a:r>
          </a:p>
          <a:p>
            <a:r>
              <a:rPr lang="en-IN" dirty="0">
                <a:hlinkClick r:id="rId4"/>
              </a:rPr>
              <a:t>http://web.stanford.edu/class/cs224n/</a:t>
            </a:r>
            <a:r>
              <a:rPr lang="en-IN" dirty="0"/>
              <a:t> </a:t>
            </a:r>
          </a:p>
          <a:p>
            <a:endParaRPr lang="en-IN" dirty="0"/>
          </a:p>
          <a:p>
            <a:endParaRPr lang="en-IN" dirty="0"/>
          </a:p>
        </p:txBody>
      </p:sp>
    </p:spTree>
    <p:extLst>
      <p:ext uri="{BB962C8B-B14F-4D97-AF65-F5344CB8AC3E}">
        <p14:creationId xmlns:p14="http://schemas.microsoft.com/office/powerpoint/2010/main" val="39754474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3763984" y="1841404"/>
            <a:ext cx="6709273" cy="3175193"/>
            <a:chOff x="2971833" y="1793693"/>
            <a:chExt cx="6709273" cy="3175193"/>
          </a:xfrm>
        </p:grpSpPr>
        <p:grpSp>
          <p:nvGrpSpPr>
            <p:cNvPr id="29" name="Group 28"/>
            <p:cNvGrpSpPr/>
            <p:nvPr/>
          </p:nvGrpSpPr>
          <p:grpSpPr>
            <a:xfrm>
              <a:off x="2971833" y="2138791"/>
              <a:ext cx="6490182" cy="2277246"/>
              <a:chOff x="2971833" y="2138792"/>
              <a:chExt cx="6490182" cy="2277246"/>
            </a:xfrm>
          </p:grpSpPr>
          <p:sp>
            <p:nvSpPr>
              <p:cNvPr id="2" name="TextBox 1"/>
              <p:cNvSpPr txBox="1"/>
              <p:nvPr/>
            </p:nvSpPr>
            <p:spPr>
              <a:xfrm>
                <a:off x="2971833" y="2138792"/>
                <a:ext cx="6490182" cy="1200329"/>
              </a:xfrm>
              <a:prstGeom prst="rect">
                <a:avLst/>
              </a:prstGeom>
              <a:noFill/>
            </p:spPr>
            <p:txBody>
              <a:bodyPr wrap="square" rtlCol="0">
                <a:spAutoFit/>
              </a:bodyPr>
              <a:lstStyle/>
              <a:p>
                <a:r>
                  <a:rPr lang="en-US" sz="7200" spc="-300" dirty="0">
                    <a:solidFill>
                      <a:schemeClr val="accent1"/>
                    </a:solidFill>
                    <a:cs typeface="Arial" panose="020B0604020202020204" pitchFamily="34" charset="0"/>
                  </a:rPr>
                  <a:t>Thank You</a:t>
                </a:r>
              </a:p>
            </p:txBody>
          </p:sp>
          <p:sp>
            <p:nvSpPr>
              <p:cNvPr id="3" name="Rectangle 2"/>
              <p:cNvSpPr/>
              <p:nvPr/>
            </p:nvSpPr>
            <p:spPr>
              <a:xfrm>
                <a:off x="2971833" y="3283828"/>
                <a:ext cx="2294218" cy="523220"/>
              </a:xfrm>
              <a:prstGeom prst="rect">
                <a:avLst/>
              </a:prstGeom>
            </p:spPr>
            <p:txBody>
              <a:bodyPr wrap="none">
                <a:spAutoFit/>
              </a:bodyPr>
              <a:lstStyle/>
              <a:p>
                <a:r>
                  <a:rPr lang="en-US" sz="2800" kern="0" cap="all" spc="-150" dirty="0">
                    <a:solidFill>
                      <a:schemeClr val="accent2"/>
                    </a:solidFill>
                    <a:cs typeface="Arial" panose="020B0604020202020204" pitchFamily="34" charset="0"/>
                  </a:rPr>
                  <a:t>Anshu Pandey</a:t>
                </a:r>
                <a:endParaRPr lang="en-US" sz="2800" cap="all" spc="-150" dirty="0">
                  <a:solidFill>
                    <a:schemeClr val="accent2"/>
                  </a:solidFill>
                  <a:cs typeface="Arial" panose="020B0604020202020204" pitchFamily="34" charset="0"/>
                </a:endParaRPr>
              </a:p>
            </p:txBody>
          </p:sp>
          <p:sp>
            <p:nvSpPr>
              <p:cNvPr id="4" name="Rectangle 3"/>
              <p:cNvSpPr/>
              <p:nvPr/>
            </p:nvSpPr>
            <p:spPr>
              <a:xfrm>
                <a:off x="2971833" y="3959503"/>
                <a:ext cx="6072365" cy="456535"/>
              </a:xfrm>
              <a:prstGeom prst="rect">
                <a:avLst/>
              </a:prstGeom>
            </p:spPr>
            <p:txBody>
              <a:bodyPr wrap="square" anchor="ctr">
                <a:spAutoFit/>
              </a:bodyPr>
              <a:lstStyle/>
              <a:p>
                <a:pPr>
                  <a:lnSpc>
                    <a:spcPct val="150000"/>
                  </a:lnSpc>
                </a:pPr>
                <a:r>
                  <a:rPr lang="en-US" spc="-110" dirty="0">
                    <a:ln w="3175">
                      <a:noFill/>
                    </a:ln>
                    <a:solidFill>
                      <a:schemeClr val="tx1">
                        <a:lumMod val="65000"/>
                        <a:lumOff val="35000"/>
                      </a:schemeClr>
                    </a:solidFill>
                    <a:latin typeface="Arial" panose="020B0604020202020204" pitchFamily="34" charset="0"/>
                    <a:cs typeface="Arial" panose="020B0604020202020204" pitchFamily="34" charset="0"/>
                  </a:rPr>
                  <a:t>Enjoy Learning ! Explore Technology!</a:t>
                </a:r>
              </a:p>
            </p:txBody>
          </p:sp>
        </p:grpSp>
        <p:cxnSp>
          <p:nvCxnSpPr>
            <p:cNvPr id="9" name="Straight Connector 8"/>
            <p:cNvCxnSpPr/>
            <p:nvPr/>
          </p:nvCxnSpPr>
          <p:spPr>
            <a:xfrm>
              <a:off x="2971833" y="1793693"/>
              <a:ext cx="670927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2971833" y="4968886"/>
              <a:ext cx="670927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28" name="Group 27"/>
          <p:cNvGrpSpPr/>
          <p:nvPr/>
        </p:nvGrpSpPr>
        <p:grpSpPr>
          <a:xfrm>
            <a:off x="1718743" y="2606040"/>
            <a:ext cx="1645920" cy="1645920"/>
            <a:chOff x="926592" y="2414016"/>
            <a:chExt cx="1645920" cy="1645920"/>
          </a:xfrm>
        </p:grpSpPr>
        <p:sp>
          <p:nvSpPr>
            <p:cNvPr id="14" name="Oval 13"/>
            <p:cNvSpPr/>
            <p:nvPr/>
          </p:nvSpPr>
          <p:spPr>
            <a:xfrm>
              <a:off x="926592" y="2414016"/>
              <a:ext cx="1645920" cy="1645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4"/>
            <p:cNvGrpSpPr>
              <a:grpSpLocks noChangeAspect="1"/>
            </p:cNvGrpSpPr>
            <p:nvPr/>
          </p:nvGrpSpPr>
          <p:grpSpPr bwMode="auto">
            <a:xfrm>
              <a:off x="1310263" y="2895042"/>
              <a:ext cx="878578" cy="683868"/>
              <a:chOff x="2361" y="1010"/>
              <a:chExt cx="2951" cy="2297"/>
            </a:xfrm>
            <a:solidFill>
              <a:schemeClr val="bg1"/>
            </a:solidFill>
          </p:grpSpPr>
          <p:sp>
            <p:nvSpPr>
              <p:cNvPr id="20" name="Freeform 6"/>
              <p:cNvSpPr>
                <a:spLocks noEditPoints="1"/>
              </p:cNvSpPr>
              <p:nvPr/>
            </p:nvSpPr>
            <p:spPr bwMode="auto">
              <a:xfrm>
                <a:off x="2361" y="1010"/>
                <a:ext cx="2040" cy="2041"/>
              </a:xfrm>
              <a:custGeom>
                <a:avLst/>
                <a:gdLst>
                  <a:gd name="T0" fmla="*/ 1829 w 4080"/>
                  <a:gd name="T1" fmla="*/ 301 h 4080"/>
                  <a:gd name="T2" fmla="*/ 1646 w 4080"/>
                  <a:gd name="T3" fmla="*/ 656 h 4080"/>
                  <a:gd name="T4" fmla="*/ 1172 w 4080"/>
                  <a:gd name="T5" fmla="*/ 853 h 4080"/>
                  <a:gd name="T6" fmla="*/ 853 w 4080"/>
                  <a:gd name="T7" fmla="*/ 633 h 4080"/>
                  <a:gd name="T8" fmla="*/ 633 w 4080"/>
                  <a:gd name="T9" fmla="*/ 910 h 4080"/>
                  <a:gd name="T10" fmla="*/ 852 w 4080"/>
                  <a:gd name="T11" fmla="*/ 1224 h 4080"/>
                  <a:gd name="T12" fmla="*/ 622 w 4080"/>
                  <a:gd name="T13" fmla="*/ 1778 h 4080"/>
                  <a:gd name="T14" fmla="*/ 246 w 4080"/>
                  <a:gd name="T15" fmla="*/ 1845 h 4080"/>
                  <a:gd name="T16" fmla="*/ 206 w 4080"/>
                  <a:gd name="T17" fmla="*/ 2198 h 4080"/>
                  <a:gd name="T18" fmla="*/ 586 w 4080"/>
                  <a:gd name="T19" fmla="*/ 2266 h 4080"/>
                  <a:gd name="T20" fmla="*/ 782 w 4080"/>
                  <a:gd name="T21" fmla="*/ 2739 h 4080"/>
                  <a:gd name="T22" fmla="*/ 662 w 4080"/>
                  <a:gd name="T23" fmla="*/ 3121 h 4080"/>
                  <a:gd name="T24" fmla="*/ 805 w 4080"/>
                  <a:gd name="T25" fmla="*/ 3420 h 4080"/>
                  <a:gd name="T26" fmla="*/ 1126 w 4080"/>
                  <a:gd name="T27" fmla="*/ 3254 h 4080"/>
                  <a:gd name="T28" fmla="*/ 1440 w 4080"/>
                  <a:gd name="T29" fmla="*/ 3349 h 4080"/>
                  <a:gd name="T30" fmla="*/ 1825 w 4080"/>
                  <a:gd name="T31" fmla="*/ 3519 h 4080"/>
                  <a:gd name="T32" fmla="*/ 1909 w 4080"/>
                  <a:gd name="T33" fmla="*/ 3885 h 4080"/>
                  <a:gd name="T34" fmla="*/ 2248 w 4080"/>
                  <a:gd name="T35" fmla="*/ 3809 h 4080"/>
                  <a:gd name="T36" fmla="*/ 2329 w 4080"/>
                  <a:gd name="T37" fmla="*/ 3451 h 4080"/>
                  <a:gd name="T38" fmla="*/ 2883 w 4080"/>
                  <a:gd name="T39" fmla="*/ 3225 h 4080"/>
                  <a:gd name="T40" fmla="*/ 3198 w 4080"/>
                  <a:gd name="T41" fmla="*/ 3453 h 4080"/>
                  <a:gd name="T42" fmla="*/ 3451 w 4080"/>
                  <a:gd name="T43" fmla="*/ 3198 h 4080"/>
                  <a:gd name="T44" fmla="*/ 3225 w 4080"/>
                  <a:gd name="T45" fmla="*/ 2883 h 4080"/>
                  <a:gd name="T46" fmla="*/ 3451 w 4080"/>
                  <a:gd name="T47" fmla="*/ 2329 h 4080"/>
                  <a:gd name="T48" fmla="*/ 3810 w 4080"/>
                  <a:gd name="T49" fmla="*/ 2248 h 4080"/>
                  <a:gd name="T50" fmla="*/ 3885 w 4080"/>
                  <a:gd name="T51" fmla="*/ 1909 h 4080"/>
                  <a:gd name="T52" fmla="*/ 3517 w 4080"/>
                  <a:gd name="T53" fmla="*/ 1827 h 4080"/>
                  <a:gd name="T54" fmla="*/ 3349 w 4080"/>
                  <a:gd name="T55" fmla="*/ 1441 h 4080"/>
                  <a:gd name="T56" fmla="*/ 3252 w 4080"/>
                  <a:gd name="T57" fmla="*/ 1127 h 4080"/>
                  <a:gd name="T58" fmla="*/ 3419 w 4080"/>
                  <a:gd name="T59" fmla="*/ 807 h 4080"/>
                  <a:gd name="T60" fmla="*/ 3121 w 4080"/>
                  <a:gd name="T61" fmla="*/ 661 h 4080"/>
                  <a:gd name="T62" fmla="*/ 2739 w 4080"/>
                  <a:gd name="T63" fmla="*/ 783 h 4080"/>
                  <a:gd name="T64" fmla="*/ 2266 w 4080"/>
                  <a:gd name="T65" fmla="*/ 586 h 4080"/>
                  <a:gd name="T66" fmla="*/ 2198 w 4080"/>
                  <a:gd name="T67" fmla="*/ 208 h 4080"/>
                  <a:gd name="T68" fmla="*/ 2248 w 4080"/>
                  <a:gd name="T69" fmla="*/ 19 h 4080"/>
                  <a:gd name="T70" fmla="*/ 2443 w 4080"/>
                  <a:gd name="T71" fmla="*/ 301 h 4080"/>
                  <a:gd name="T72" fmla="*/ 3021 w 4080"/>
                  <a:gd name="T73" fmla="*/ 495 h 4080"/>
                  <a:gd name="T74" fmla="*/ 3334 w 4080"/>
                  <a:gd name="T75" fmla="*/ 469 h 4080"/>
                  <a:gd name="T76" fmla="*/ 3643 w 4080"/>
                  <a:gd name="T77" fmla="*/ 857 h 4080"/>
                  <a:gd name="T78" fmla="*/ 3499 w 4080"/>
                  <a:gd name="T79" fmla="*/ 1310 h 4080"/>
                  <a:gd name="T80" fmla="*/ 3931 w 4080"/>
                  <a:gd name="T81" fmla="*/ 1680 h 4080"/>
                  <a:gd name="T82" fmla="*/ 4080 w 4080"/>
                  <a:gd name="T83" fmla="*/ 2142 h 4080"/>
                  <a:gd name="T84" fmla="*/ 3885 w 4080"/>
                  <a:gd name="T85" fmla="*/ 2425 h 4080"/>
                  <a:gd name="T86" fmla="*/ 3442 w 4080"/>
                  <a:gd name="T87" fmla="*/ 2874 h 4080"/>
                  <a:gd name="T88" fmla="*/ 3634 w 4080"/>
                  <a:gd name="T89" fmla="*/ 3275 h 4080"/>
                  <a:gd name="T90" fmla="*/ 3274 w 4080"/>
                  <a:gd name="T91" fmla="*/ 3634 h 4080"/>
                  <a:gd name="T92" fmla="*/ 2872 w 4080"/>
                  <a:gd name="T93" fmla="*/ 3444 h 4080"/>
                  <a:gd name="T94" fmla="*/ 2424 w 4080"/>
                  <a:gd name="T95" fmla="*/ 3885 h 4080"/>
                  <a:gd name="T96" fmla="*/ 2142 w 4080"/>
                  <a:gd name="T97" fmla="*/ 4080 h 4080"/>
                  <a:gd name="T98" fmla="*/ 1678 w 4080"/>
                  <a:gd name="T99" fmla="*/ 3931 h 4080"/>
                  <a:gd name="T100" fmla="*/ 1310 w 4080"/>
                  <a:gd name="T101" fmla="*/ 3499 h 4080"/>
                  <a:gd name="T102" fmla="*/ 857 w 4080"/>
                  <a:gd name="T103" fmla="*/ 3643 h 4080"/>
                  <a:gd name="T104" fmla="*/ 464 w 4080"/>
                  <a:gd name="T105" fmla="*/ 3324 h 4080"/>
                  <a:gd name="T106" fmla="*/ 525 w 4080"/>
                  <a:gd name="T107" fmla="*/ 2987 h 4080"/>
                  <a:gd name="T108" fmla="*/ 247 w 4080"/>
                  <a:gd name="T109" fmla="*/ 2438 h 4080"/>
                  <a:gd name="T110" fmla="*/ 5 w 4080"/>
                  <a:gd name="T111" fmla="*/ 2198 h 4080"/>
                  <a:gd name="T112" fmla="*/ 108 w 4080"/>
                  <a:gd name="T113" fmla="*/ 1708 h 4080"/>
                  <a:gd name="T114" fmla="*/ 532 w 4080"/>
                  <a:gd name="T115" fmla="*/ 1418 h 4080"/>
                  <a:gd name="T116" fmla="*/ 439 w 4080"/>
                  <a:gd name="T117" fmla="*/ 909 h 4080"/>
                  <a:gd name="T118" fmla="*/ 706 w 4080"/>
                  <a:gd name="T119" fmla="*/ 495 h 4080"/>
                  <a:gd name="T120" fmla="*/ 1018 w 4080"/>
                  <a:gd name="T121" fmla="*/ 469 h 4080"/>
                  <a:gd name="T122" fmla="*/ 1637 w 4080"/>
                  <a:gd name="T123" fmla="*/ 461 h 4080"/>
                  <a:gd name="T124" fmla="*/ 1786 w 4080"/>
                  <a:gd name="T125" fmla="*/ 41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80" h="4080">
                    <a:moveTo>
                      <a:pt x="1938" y="192"/>
                    </a:moveTo>
                    <a:lnTo>
                      <a:pt x="1909" y="197"/>
                    </a:lnTo>
                    <a:lnTo>
                      <a:pt x="1882" y="208"/>
                    </a:lnTo>
                    <a:lnTo>
                      <a:pt x="1861" y="224"/>
                    </a:lnTo>
                    <a:lnTo>
                      <a:pt x="1845" y="245"/>
                    </a:lnTo>
                    <a:lnTo>
                      <a:pt x="1832" y="272"/>
                    </a:lnTo>
                    <a:lnTo>
                      <a:pt x="1829" y="301"/>
                    </a:lnTo>
                    <a:lnTo>
                      <a:pt x="1829" y="536"/>
                    </a:lnTo>
                    <a:lnTo>
                      <a:pt x="1825" y="563"/>
                    </a:lnTo>
                    <a:lnTo>
                      <a:pt x="1814" y="586"/>
                    </a:lnTo>
                    <a:lnTo>
                      <a:pt x="1798" y="606"/>
                    </a:lnTo>
                    <a:lnTo>
                      <a:pt x="1777" y="622"/>
                    </a:lnTo>
                    <a:lnTo>
                      <a:pt x="1751" y="631"/>
                    </a:lnTo>
                    <a:lnTo>
                      <a:pt x="1646" y="656"/>
                    </a:lnTo>
                    <a:lnTo>
                      <a:pt x="1542" y="690"/>
                    </a:lnTo>
                    <a:lnTo>
                      <a:pt x="1440" y="733"/>
                    </a:lnTo>
                    <a:lnTo>
                      <a:pt x="1343" y="783"/>
                    </a:lnTo>
                    <a:lnTo>
                      <a:pt x="1248" y="841"/>
                    </a:lnTo>
                    <a:lnTo>
                      <a:pt x="1223" y="851"/>
                    </a:lnTo>
                    <a:lnTo>
                      <a:pt x="1198" y="857"/>
                    </a:lnTo>
                    <a:lnTo>
                      <a:pt x="1172" y="853"/>
                    </a:lnTo>
                    <a:lnTo>
                      <a:pt x="1147" y="844"/>
                    </a:lnTo>
                    <a:lnTo>
                      <a:pt x="1126" y="828"/>
                    </a:lnTo>
                    <a:lnTo>
                      <a:pt x="959" y="661"/>
                    </a:lnTo>
                    <a:lnTo>
                      <a:pt x="938" y="643"/>
                    </a:lnTo>
                    <a:lnTo>
                      <a:pt x="911" y="633"/>
                    </a:lnTo>
                    <a:lnTo>
                      <a:pt x="882" y="629"/>
                    </a:lnTo>
                    <a:lnTo>
                      <a:pt x="853" y="633"/>
                    </a:lnTo>
                    <a:lnTo>
                      <a:pt x="828" y="643"/>
                    </a:lnTo>
                    <a:lnTo>
                      <a:pt x="805" y="661"/>
                    </a:lnTo>
                    <a:lnTo>
                      <a:pt x="662" y="807"/>
                    </a:lnTo>
                    <a:lnTo>
                      <a:pt x="644" y="830"/>
                    </a:lnTo>
                    <a:lnTo>
                      <a:pt x="633" y="855"/>
                    </a:lnTo>
                    <a:lnTo>
                      <a:pt x="629" y="884"/>
                    </a:lnTo>
                    <a:lnTo>
                      <a:pt x="633" y="910"/>
                    </a:lnTo>
                    <a:lnTo>
                      <a:pt x="644" y="937"/>
                    </a:lnTo>
                    <a:lnTo>
                      <a:pt x="662" y="959"/>
                    </a:lnTo>
                    <a:lnTo>
                      <a:pt x="828" y="1127"/>
                    </a:lnTo>
                    <a:lnTo>
                      <a:pt x="844" y="1147"/>
                    </a:lnTo>
                    <a:lnTo>
                      <a:pt x="853" y="1172"/>
                    </a:lnTo>
                    <a:lnTo>
                      <a:pt x="855" y="1197"/>
                    </a:lnTo>
                    <a:lnTo>
                      <a:pt x="852" y="1224"/>
                    </a:lnTo>
                    <a:lnTo>
                      <a:pt x="841" y="1248"/>
                    </a:lnTo>
                    <a:lnTo>
                      <a:pt x="782" y="1343"/>
                    </a:lnTo>
                    <a:lnTo>
                      <a:pt x="731" y="1441"/>
                    </a:lnTo>
                    <a:lnTo>
                      <a:pt x="690" y="1542"/>
                    </a:lnTo>
                    <a:lnTo>
                      <a:pt x="656" y="1646"/>
                    </a:lnTo>
                    <a:lnTo>
                      <a:pt x="629" y="1753"/>
                    </a:lnTo>
                    <a:lnTo>
                      <a:pt x="622" y="1778"/>
                    </a:lnTo>
                    <a:lnTo>
                      <a:pt x="606" y="1800"/>
                    </a:lnTo>
                    <a:lnTo>
                      <a:pt x="586" y="1816"/>
                    </a:lnTo>
                    <a:lnTo>
                      <a:pt x="563" y="1827"/>
                    </a:lnTo>
                    <a:lnTo>
                      <a:pt x="536" y="1830"/>
                    </a:lnTo>
                    <a:lnTo>
                      <a:pt x="301" y="1830"/>
                    </a:lnTo>
                    <a:lnTo>
                      <a:pt x="272" y="1834"/>
                    </a:lnTo>
                    <a:lnTo>
                      <a:pt x="246" y="1845"/>
                    </a:lnTo>
                    <a:lnTo>
                      <a:pt x="224" y="1861"/>
                    </a:lnTo>
                    <a:lnTo>
                      <a:pt x="206" y="1884"/>
                    </a:lnTo>
                    <a:lnTo>
                      <a:pt x="195" y="1909"/>
                    </a:lnTo>
                    <a:lnTo>
                      <a:pt x="192" y="1938"/>
                    </a:lnTo>
                    <a:lnTo>
                      <a:pt x="192" y="2142"/>
                    </a:lnTo>
                    <a:lnTo>
                      <a:pt x="195" y="2173"/>
                    </a:lnTo>
                    <a:lnTo>
                      <a:pt x="206" y="2198"/>
                    </a:lnTo>
                    <a:lnTo>
                      <a:pt x="224" y="2219"/>
                    </a:lnTo>
                    <a:lnTo>
                      <a:pt x="246" y="2237"/>
                    </a:lnTo>
                    <a:lnTo>
                      <a:pt x="272" y="2248"/>
                    </a:lnTo>
                    <a:lnTo>
                      <a:pt x="301" y="2251"/>
                    </a:lnTo>
                    <a:lnTo>
                      <a:pt x="536" y="2251"/>
                    </a:lnTo>
                    <a:lnTo>
                      <a:pt x="563" y="2255"/>
                    </a:lnTo>
                    <a:lnTo>
                      <a:pt x="586" y="2266"/>
                    </a:lnTo>
                    <a:lnTo>
                      <a:pt x="606" y="2282"/>
                    </a:lnTo>
                    <a:lnTo>
                      <a:pt x="622" y="2303"/>
                    </a:lnTo>
                    <a:lnTo>
                      <a:pt x="629" y="2329"/>
                    </a:lnTo>
                    <a:lnTo>
                      <a:pt x="656" y="2436"/>
                    </a:lnTo>
                    <a:lnTo>
                      <a:pt x="690" y="2540"/>
                    </a:lnTo>
                    <a:lnTo>
                      <a:pt x="731" y="2641"/>
                    </a:lnTo>
                    <a:lnTo>
                      <a:pt x="782" y="2739"/>
                    </a:lnTo>
                    <a:lnTo>
                      <a:pt x="841" y="2834"/>
                    </a:lnTo>
                    <a:lnTo>
                      <a:pt x="852" y="2857"/>
                    </a:lnTo>
                    <a:lnTo>
                      <a:pt x="855" y="2883"/>
                    </a:lnTo>
                    <a:lnTo>
                      <a:pt x="853" y="2909"/>
                    </a:lnTo>
                    <a:lnTo>
                      <a:pt x="844" y="2933"/>
                    </a:lnTo>
                    <a:lnTo>
                      <a:pt x="828" y="2954"/>
                    </a:lnTo>
                    <a:lnTo>
                      <a:pt x="662" y="3121"/>
                    </a:lnTo>
                    <a:lnTo>
                      <a:pt x="644" y="3144"/>
                    </a:lnTo>
                    <a:lnTo>
                      <a:pt x="633" y="3171"/>
                    </a:lnTo>
                    <a:lnTo>
                      <a:pt x="629" y="3198"/>
                    </a:lnTo>
                    <a:lnTo>
                      <a:pt x="633" y="3227"/>
                    </a:lnTo>
                    <a:lnTo>
                      <a:pt x="644" y="3252"/>
                    </a:lnTo>
                    <a:lnTo>
                      <a:pt x="662" y="3275"/>
                    </a:lnTo>
                    <a:lnTo>
                      <a:pt x="805" y="3420"/>
                    </a:lnTo>
                    <a:lnTo>
                      <a:pt x="828" y="3438"/>
                    </a:lnTo>
                    <a:lnTo>
                      <a:pt x="855" y="3449"/>
                    </a:lnTo>
                    <a:lnTo>
                      <a:pt x="882" y="3453"/>
                    </a:lnTo>
                    <a:lnTo>
                      <a:pt x="911" y="3449"/>
                    </a:lnTo>
                    <a:lnTo>
                      <a:pt x="936" y="3438"/>
                    </a:lnTo>
                    <a:lnTo>
                      <a:pt x="959" y="3420"/>
                    </a:lnTo>
                    <a:lnTo>
                      <a:pt x="1126" y="3254"/>
                    </a:lnTo>
                    <a:lnTo>
                      <a:pt x="1147" y="3238"/>
                    </a:lnTo>
                    <a:lnTo>
                      <a:pt x="1169" y="3229"/>
                    </a:lnTo>
                    <a:lnTo>
                      <a:pt x="1194" y="3225"/>
                    </a:lnTo>
                    <a:lnTo>
                      <a:pt x="1221" y="3229"/>
                    </a:lnTo>
                    <a:lnTo>
                      <a:pt x="1248" y="3241"/>
                    </a:lnTo>
                    <a:lnTo>
                      <a:pt x="1343" y="3298"/>
                    </a:lnTo>
                    <a:lnTo>
                      <a:pt x="1440" y="3349"/>
                    </a:lnTo>
                    <a:lnTo>
                      <a:pt x="1542" y="3390"/>
                    </a:lnTo>
                    <a:lnTo>
                      <a:pt x="1646" y="3424"/>
                    </a:lnTo>
                    <a:lnTo>
                      <a:pt x="1751" y="3451"/>
                    </a:lnTo>
                    <a:lnTo>
                      <a:pt x="1777" y="3460"/>
                    </a:lnTo>
                    <a:lnTo>
                      <a:pt x="1798" y="3474"/>
                    </a:lnTo>
                    <a:lnTo>
                      <a:pt x="1814" y="3494"/>
                    </a:lnTo>
                    <a:lnTo>
                      <a:pt x="1825" y="3519"/>
                    </a:lnTo>
                    <a:lnTo>
                      <a:pt x="1829" y="3544"/>
                    </a:lnTo>
                    <a:lnTo>
                      <a:pt x="1829" y="3781"/>
                    </a:lnTo>
                    <a:lnTo>
                      <a:pt x="1832" y="3809"/>
                    </a:lnTo>
                    <a:lnTo>
                      <a:pt x="1845" y="3835"/>
                    </a:lnTo>
                    <a:lnTo>
                      <a:pt x="1861" y="3858"/>
                    </a:lnTo>
                    <a:lnTo>
                      <a:pt x="1882" y="3874"/>
                    </a:lnTo>
                    <a:lnTo>
                      <a:pt x="1909" y="3885"/>
                    </a:lnTo>
                    <a:lnTo>
                      <a:pt x="1938" y="3888"/>
                    </a:lnTo>
                    <a:lnTo>
                      <a:pt x="2142" y="3888"/>
                    </a:lnTo>
                    <a:lnTo>
                      <a:pt x="2171" y="3885"/>
                    </a:lnTo>
                    <a:lnTo>
                      <a:pt x="2198" y="3874"/>
                    </a:lnTo>
                    <a:lnTo>
                      <a:pt x="2219" y="3858"/>
                    </a:lnTo>
                    <a:lnTo>
                      <a:pt x="2236" y="3835"/>
                    </a:lnTo>
                    <a:lnTo>
                      <a:pt x="2248" y="3809"/>
                    </a:lnTo>
                    <a:lnTo>
                      <a:pt x="2252" y="3781"/>
                    </a:lnTo>
                    <a:lnTo>
                      <a:pt x="2252" y="3544"/>
                    </a:lnTo>
                    <a:lnTo>
                      <a:pt x="2255" y="3519"/>
                    </a:lnTo>
                    <a:lnTo>
                      <a:pt x="2266" y="3494"/>
                    </a:lnTo>
                    <a:lnTo>
                      <a:pt x="2282" y="3474"/>
                    </a:lnTo>
                    <a:lnTo>
                      <a:pt x="2304" y="3460"/>
                    </a:lnTo>
                    <a:lnTo>
                      <a:pt x="2329" y="3451"/>
                    </a:lnTo>
                    <a:lnTo>
                      <a:pt x="2435" y="3424"/>
                    </a:lnTo>
                    <a:lnTo>
                      <a:pt x="2539" y="3390"/>
                    </a:lnTo>
                    <a:lnTo>
                      <a:pt x="2641" y="3349"/>
                    </a:lnTo>
                    <a:lnTo>
                      <a:pt x="2739" y="3298"/>
                    </a:lnTo>
                    <a:lnTo>
                      <a:pt x="2833" y="3241"/>
                    </a:lnTo>
                    <a:lnTo>
                      <a:pt x="2858" y="3229"/>
                    </a:lnTo>
                    <a:lnTo>
                      <a:pt x="2883" y="3225"/>
                    </a:lnTo>
                    <a:lnTo>
                      <a:pt x="2908" y="3227"/>
                    </a:lnTo>
                    <a:lnTo>
                      <a:pt x="2933" y="3238"/>
                    </a:lnTo>
                    <a:lnTo>
                      <a:pt x="2954" y="3254"/>
                    </a:lnTo>
                    <a:lnTo>
                      <a:pt x="3121" y="3420"/>
                    </a:lnTo>
                    <a:lnTo>
                      <a:pt x="3144" y="3438"/>
                    </a:lnTo>
                    <a:lnTo>
                      <a:pt x="3170" y="3449"/>
                    </a:lnTo>
                    <a:lnTo>
                      <a:pt x="3198" y="3453"/>
                    </a:lnTo>
                    <a:lnTo>
                      <a:pt x="3225" y="3449"/>
                    </a:lnTo>
                    <a:lnTo>
                      <a:pt x="3252" y="3438"/>
                    </a:lnTo>
                    <a:lnTo>
                      <a:pt x="3275" y="3420"/>
                    </a:lnTo>
                    <a:lnTo>
                      <a:pt x="3419" y="3275"/>
                    </a:lnTo>
                    <a:lnTo>
                      <a:pt x="3437" y="3252"/>
                    </a:lnTo>
                    <a:lnTo>
                      <a:pt x="3447" y="3227"/>
                    </a:lnTo>
                    <a:lnTo>
                      <a:pt x="3451" y="3198"/>
                    </a:lnTo>
                    <a:lnTo>
                      <a:pt x="3447" y="3171"/>
                    </a:lnTo>
                    <a:lnTo>
                      <a:pt x="3437" y="3144"/>
                    </a:lnTo>
                    <a:lnTo>
                      <a:pt x="3419" y="3121"/>
                    </a:lnTo>
                    <a:lnTo>
                      <a:pt x="3252" y="2954"/>
                    </a:lnTo>
                    <a:lnTo>
                      <a:pt x="3236" y="2933"/>
                    </a:lnTo>
                    <a:lnTo>
                      <a:pt x="3227" y="2909"/>
                    </a:lnTo>
                    <a:lnTo>
                      <a:pt x="3225" y="2883"/>
                    </a:lnTo>
                    <a:lnTo>
                      <a:pt x="3229" y="2857"/>
                    </a:lnTo>
                    <a:lnTo>
                      <a:pt x="3241" y="2834"/>
                    </a:lnTo>
                    <a:lnTo>
                      <a:pt x="3299" y="2739"/>
                    </a:lnTo>
                    <a:lnTo>
                      <a:pt x="3349" y="2641"/>
                    </a:lnTo>
                    <a:lnTo>
                      <a:pt x="3390" y="2540"/>
                    </a:lnTo>
                    <a:lnTo>
                      <a:pt x="3424" y="2436"/>
                    </a:lnTo>
                    <a:lnTo>
                      <a:pt x="3451" y="2329"/>
                    </a:lnTo>
                    <a:lnTo>
                      <a:pt x="3460" y="2303"/>
                    </a:lnTo>
                    <a:lnTo>
                      <a:pt x="3474" y="2282"/>
                    </a:lnTo>
                    <a:lnTo>
                      <a:pt x="3494" y="2266"/>
                    </a:lnTo>
                    <a:lnTo>
                      <a:pt x="3517" y="2255"/>
                    </a:lnTo>
                    <a:lnTo>
                      <a:pt x="3544" y="2251"/>
                    </a:lnTo>
                    <a:lnTo>
                      <a:pt x="3779" y="2251"/>
                    </a:lnTo>
                    <a:lnTo>
                      <a:pt x="3810" y="2248"/>
                    </a:lnTo>
                    <a:lnTo>
                      <a:pt x="3835" y="2237"/>
                    </a:lnTo>
                    <a:lnTo>
                      <a:pt x="3856" y="2219"/>
                    </a:lnTo>
                    <a:lnTo>
                      <a:pt x="3874" y="2198"/>
                    </a:lnTo>
                    <a:lnTo>
                      <a:pt x="3885" y="2173"/>
                    </a:lnTo>
                    <a:lnTo>
                      <a:pt x="3888" y="2142"/>
                    </a:lnTo>
                    <a:lnTo>
                      <a:pt x="3888" y="1938"/>
                    </a:lnTo>
                    <a:lnTo>
                      <a:pt x="3885" y="1909"/>
                    </a:lnTo>
                    <a:lnTo>
                      <a:pt x="3874" y="1884"/>
                    </a:lnTo>
                    <a:lnTo>
                      <a:pt x="3856" y="1861"/>
                    </a:lnTo>
                    <a:lnTo>
                      <a:pt x="3835" y="1845"/>
                    </a:lnTo>
                    <a:lnTo>
                      <a:pt x="3810" y="1834"/>
                    </a:lnTo>
                    <a:lnTo>
                      <a:pt x="3779" y="1830"/>
                    </a:lnTo>
                    <a:lnTo>
                      <a:pt x="3544" y="1830"/>
                    </a:lnTo>
                    <a:lnTo>
                      <a:pt x="3517" y="1827"/>
                    </a:lnTo>
                    <a:lnTo>
                      <a:pt x="3494" y="1816"/>
                    </a:lnTo>
                    <a:lnTo>
                      <a:pt x="3474" y="1800"/>
                    </a:lnTo>
                    <a:lnTo>
                      <a:pt x="3460" y="1778"/>
                    </a:lnTo>
                    <a:lnTo>
                      <a:pt x="3451" y="1753"/>
                    </a:lnTo>
                    <a:lnTo>
                      <a:pt x="3424" y="1646"/>
                    </a:lnTo>
                    <a:lnTo>
                      <a:pt x="3390" y="1542"/>
                    </a:lnTo>
                    <a:lnTo>
                      <a:pt x="3349" y="1441"/>
                    </a:lnTo>
                    <a:lnTo>
                      <a:pt x="3299" y="1343"/>
                    </a:lnTo>
                    <a:lnTo>
                      <a:pt x="3241" y="1248"/>
                    </a:lnTo>
                    <a:lnTo>
                      <a:pt x="3229" y="1224"/>
                    </a:lnTo>
                    <a:lnTo>
                      <a:pt x="3225" y="1197"/>
                    </a:lnTo>
                    <a:lnTo>
                      <a:pt x="3227" y="1172"/>
                    </a:lnTo>
                    <a:lnTo>
                      <a:pt x="3236" y="1147"/>
                    </a:lnTo>
                    <a:lnTo>
                      <a:pt x="3252" y="1127"/>
                    </a:lnTo>
                    <a:lnTo>
                      <a:pt x="3419" y="959"/>
                    </a:lnTo>
                    <a:lnTo>
                      <a:pt x="3437" y="937"/>
                    </a:lnTo>
                    <a:lnTo>
                      <a:pt x="3447" y="910"/>
                    </a:lnTo>
                    <a:lnTo>
                      <a:pt x="3451" y="884"/>
                    </a:lnTo>
                    <a:lnTo>
                      <a:pt x="3447" y="855"/>
                    </a:lnTo>
                    <a:lnTo>
                      <a:pt x="3437" y="830"/>
                    </a:lnTo>
                    <a:lnTo>
                      <a:pt x="3419" y="807"/>
                    </a:lnTo>
                    <a:lnTo>
                      <a:pt x="3275" y="661"/>
                    </a:lnTo>
                    <a:lnTo>
                      <a:pt x="3252" y="643"/>
                    </a:lnTo>
                    <a:lnTo>
                      <a:pt x="3227" y="633"/>
                    </a:lnTo>
                    <a:lnTo>
                      <a:pt x="3198" y="629"/>
                    </a:lnTo>
                    <a:lnTo>
                      <a:pt x="3170" y="633"/>
                    </a:lnTo>
                    <a:lnTo>
                      <a:pt x="3144" y="643"/>
                    </a:lnTo>
                    <a:lnTo>
                      <a:pt x="3121" y="661"/>
                    </a:lnTo>
                    <a:lnTo>
                      <a:pt x="2954" y="828"/>
                    </a:lnTo>
                    <a:lnTo>
                      <a:pt x="2933" y="844"/>
                    </a:lnTo>
                    <a:lnTo>
                      <a:pt x="2908" y="853"/>
                    </a:lnTo>
                    <a:lnTo>
                      <a:pt x="2883" y="857"/>
                    </a:lnTo>
                    <a:lnTo>
                      <a:pt x="2858" y="851"/>
                    </a:lnTo>
                    <a:lnTo>
                      <a:pt x="2833" y="841"/>
                    </a:lnTo>
                    <a:lnTo>
                      <a:pt x="2739" y="783"/>
                    </a:lnTo>
                    <a:lnTo>
                      <a:pt x="2641" y="733"/>
                    </a:lnTo>
                    <a:lnTo>
                      <a:pt x="2539" y="690"/>
                    </a:lnTo>
                    <a:lnTo>
                      <a:pt x="2435" y="656"/>
                    </a:lnTo>
                    <a:lnTo>
                      <a:pt x="2329" y="631"/>
                    </a:lnTo>
                    <a:lnTo>
                      <a:pt x="2304" y="622"/>
                    </a:lnTo>
                    <a:lnTo>
                      <a:pt x="2282" y="606"/>
                    </a:lnTo>
                    <a:lnTo>
                      <a:pt x="2266" y="586"/>
                    </a:lnTo>
                    <a:lnTo>
                      <a:pt x="2255" y="563"/>
                    </a:lnTo>
                    <a:lnTo>
                      <a:pt x="2252" y="536"/>
                    </a:lnTo>
                    <a:lnTo>
                      <a:pt x="2252" y="301"/>
                    </a:lnTo>
                    <a:lnTo>
                      <a:pt x="2248" y="272"/>
                    </a:lnTo>
                    <a:lnTo>
                      <a:pt x="2236" y="245"/>
                    </a:lnTo>
                    <a:lnTo>
                      <a:pt x="2219" y="224"/>
                    </a:lnTo>
                    <a:lnTo>
                      <a:pt x="2198" y="208"/>
                    </a:lnTo>
                    <a:lnTo>
                      <a:pt x="2171" y="197"/>
                    </a:lnTo>
                    <a:lnTo>
                      <a:pt x="2142" y="192"/>
                    </a:lnTo>
                    <a:lnTo>
                      <a:pt x="1938" y="192"/>
                    </a:lnTo>
                    <a:close/>
                    <a:moveTo>
                      <a:pt x="1938" y="0"/>
                    </a:moveTo>
                    <a:lnTo>
                      <a:pt x="2142" y="0"/>
                    </a:lnTo>
                    <a:lnTo>
                      <a:pt x="2196" y="5"/>
                    </a:lnTo>
                    <a:lnTo>
                      <a:pt x="2248" y="19"/>
                    </a:lnTo>
                    <a:lnTo>
                      <a:pt x="2295" y="41"/>
                    </a:lnTo>
                    <a:lnTo>
                      <a:pt x="2336" y="71"/>
                    </a:lnTo>
                    <a:lnTo>
                      <a:pt x="2372" y="107"/>
                    </a:lnTo>
                    <a:lnTo>
                      <a:pt x="2402" y="149"/>
                    </a:lnTo>
                    <a:lnTo>
                      <a:pt x="2424" y="197"/>
                    </a:lnTo>
                    <a:lnTo>
                      <a:pt x="2438" y="247"/>
                    </a:lnTo>
                    <a:lnTo>
                      <a:pt x="2443" y="301"/>
                    </a:lnTo>
                    <a:lnTo>
                      <a:pt x="2443" y="461"/>
                    </a:lnTo>
                    <a:lnTo>
                      <a:pt x="2555" y="493"/>
                    </a:lnTo>
                    <a:lnTo>
                      <a:pt x="2664" y="534"/>
                    </a:lnTo>
                    <a:lnTo>
                      <a:pt x="2770" y="582"/>
                    </a:lnTo>
                    <a:lnTo>
                      <a:pt x="2872" y="638"/>
                    </a:lnTo>
                    <a:lnTo>
                      <a:pt x="2985" y="525"/>
                    </a:lnTo>
                    <a:lnTo>
                      <a:pt x="3021" y="495"/>
                    </a:lnTo>
                    <a:lnTo>
                      <a:pt x="3062" y="469"/>
                    </a:lnTo>
                    <a:lnTo>
                      <a:pt x="3105" y="452"/>
                    </a:lnTo>
                    <a:lnTo>
                      <a:pt x="3150" y="441"/>
                    </a:lnTo>
                    <a:lnTo>
                      <a:pt x="3198" y="437"/>
                    </a:lnTo>
                    <a:lnTo>
                      <a:pt x="3245" y="441"/>
                    </a:lnTo>
                    <a:lnTo>
                      <a:pt x="3291" y="452"/>
                    </a:lnTo>
                    <a:lnTo>
                      <a:pt x="3334" y="469"/>
                    </a:lnTo>
                    <a:lnTo>
                      <a:pt x="3374" y="495"/>
                    </a:lnTo>
                    <a:lnTo>
                      <a:pt x="3410" y="525"/>
                    </a:lnTo>
                    <a:lnTo>
                      <a:pt x="3555" y="670"/>
                    </a:lnTo>
                    <a:lnTo>
                      <a:pt x="3591" y="711"/>
                    </a:lnTo>
                    <a:lnTo>
                      <a:pt x="3616" y="758"/>
                    </a:lnTo>
                    <a:lnTo>
                      <a:pt x="3634" y="807"/>
                    </a:lnTo>
                    <a:lnTo>
                      <a:pt x="3643" y="857"/>
                    </a:lnTo>
                    <a:lnTo>
                      <a:pt x="3643" y="909"/>
                    </a:lnTo>
                    <a:lnTo>
                      <a:pt x="3634" y="959"/>
                    </a:lnTo>
                    <a:lnTo>
                      <a:pt x="3616" y="1007"/>
                    </a:lnTo>
                    <a:lnTo>
                      <a:pt x="3591" y="1054"/>
                    </a:lnTo>
                    <a:lnTo>
                      <a:pt x="3555" y="1095"/>
                    </a:lnTo>
                    <a:lnTo>
                      <a:pt x="3442" y="1208"/>
                    </a:lnTo>
                    <a:lnTo>
                      <a:pt x="3499" y="1310"/>
                    </a:lnTo>
                    <a:lnTo>
                      <a:pt x="3548" y="1418"/>
                    </a:lnTo>
                    <a:lnTo>
                      <a:pt x="3587" y="1525"/>
                    </a:lnTo>
                    <a:lnTo>
                      <a:pt x="3621" y="1638"/>
                    </a:lnTo>
                    <a:lnTo>
                      <a:pt x="3779" y="1638"/>
                    </a:lnTo>
                    <a:lnTo>
                      <a:pt x="3835" y="1642"/>
                    </a:lnTo>
                    <a:lnTo>
                      <a:pt x="3885" y="1656"/>
                    </a:lnTo>
                    <a:lnTo>
                      <a:pt x="3931" y="1680"/>
                    </a:lnTo>
                    <a:lnTo>
                      <a:pt x="3973" y="1708"/>
                    </a:lnTo>
                    <a:lnTo>
                      <a:pt x="4010" y="1744"/>
                    </a:lnTo>
                    <a:lnTo>
                      <a:pt x="4039" y="1787"/>
                    </a:lnTo>
                    <a:lnTo>
                      <a:pt x="4062" y="1834"/>
                    </a:lnTo>
                    <a:lnTo>
                      <a:pt x="4075" y="1884"/>
                    </a:lnTo>
                    <a:lnTo>
                      <a:pt x="4080" y="1938"/>
                    </a:lnTo>
                    <a:lnTo>
                      <a:pt x="4080" y="2142"/>
                    </a:lnTo>
                    <a:lnTo>
                      <a:pt x="4075" y="2198"/>
                    </a:lnTo>
                    <a:lnTo>
                      <a:pt x="4062" y="2248"/>
                    </a:lnTo>
                    <a:lnTo>
                      <a:pt x="4039" y="2295"/>
                    </a:lnTo>
                    <a:lnTo>
                      <a:pt x="4010" y="2336"/>
                    </a:lnTo>
                    <a:lnTo>
                      <a:pt x="3973" y="2373"/>
                    </a:lnTo>
                    <a:lnTo>
                      <a:pt x="3931" y="2402"/>
                    </a:lnTo>
                    <a:lnTo>
                      <a:pt x="3885" y="2425"/>
                    </a:lnTo>
                    <a:lnTo>
                      <a:pt x="3835" y="2438"/>
                    </a:lnTo>
                    <a:lnTo>
                      <a:pt x="3779" y="2443"/>
                    </a:lnTo>
                    <a:lnTo>
                      <a:pt x="3621" y="2443"/>
                    </a:lnTo>
                    <a:lnTo>
                      <a:pt x="3587" y="2554"/>
                    </a:lnTo>
                    <a:lnTo>
                      <a:pt x="3548" y="2664"/>
                    </a:lnTo>
                    <a:lnTo>
                      <a:pt x="3499" y="2770"/>
                    </a:lnTo>
                    <a:lnTo>
                      <a:pt x="3442" y="2874"/>
                    </a:lnTo>
                    <a:lnTo>
                      <a:pt x="3555" y="2987"/>
                    </a:lnTo>
                    <a:lnTo>
                      <a:pt x="3591" y="3028"/>
                    </a:lnTo>
                    <a:lnTo>
                      <a:pt x="3616" y="3073"/>
                    </a:lnTo>
                    <a:lnTo>
                      <a:pt x="3634" y="3123"/>
                    </a:lnTo>
                    <a:lnTo>
                      <a:pt x="3643" y="3173"/>
                    </a:lnTo>
                    <a:lnTo>
                      <a:pt x="3643" y="3225"/>
                    </a:lnTo>
                    <a:lnTo>
                      <a:pt x="3634" y="3275"/>
                    </a:lnTo>
                    <a:lnTo>
                      <a:pt x="3616" y="3324"/>
                    </a:lnTo>
                    <a:lnTo>
                      <a:pt x="3591" y="3370"/>
                    </a:lnTo>
                    <a:lnTo>
                      <a:pt x="3555" y="3411"/>
                    </a:lnTo>
                    <a:lnTo>
                      <a:pt x="3410" y="3557"/>
                    </a:lnTo>
                    <a:lnTo>
                      <a:pt x="3369" y="3591"/>
                    </a:lnTo>
                    <a:lnTo>
                      <a:pt x="3324" y="3616"/>
                    </a:lnTo>
                    <a:lnTo>
                      <a:pt x="3274" y="3634"/>
                    </a:lnTo>
                    <a:lnTo>
                      <a:pt x="3223" y="3643"/>
                    </a:lnTo>
                    <a:lnTo>
                      <a:pt x="3173" y="3643"/>
                    </a:lnTo>
                    <a:lnTo>
                      <a:pt x="3121" y="3634"/>
                    </a:lnTo>
                    <a:lnTo>
                      <a:pt x="3073" y="3616"/>
                    </a:lnTo>
                    <a:lnTo>
                      <a:pt x="3026" y="3591"/>
                    </a:lnTo>
                    <a:lnTo>
                      <a:pt x="2985" y="3557"/>
                    </a:lnTo>
                    <a:lnTo>
                      <a:pt x="2872" y="3444"/>
                    </a:lnTo>
                    <a:lnTo>
                      <a:pt x="2770" y="3499"/>
                    </a:lnTo>
                    <a:lnTo>
                      <a:pt x="2664" y="3548"/>
                    </a:lnTo>
                    <a:lnTo>
                      <a:pt x="2555" y="3589"/>
                    </a:lnTo>
                    <a:lnTo>
                      <a:pt x="2443" y="3621"/>
                    </a:lnTo>
                    <a:lnTo>
                      <a:pt x="2443" y="3781"/>
                    </a:lnTo>
                    <a:lnTo>
                      <a:pt x="2438" y="3835"/>
                    </a:lnTo>
                    <a:lnTo>
                      <a:pt x="2424" y="3885"/>
                    </a:lnTo>
                    <a:lnTo>
                      <a:pt x="2402" y="3931"/>
                    </a:lnTo>
                    <a:lnTo>
                      <a:pt x="2372" y="3974"/>
                    </a:lnTo>
                    <a:lnTo>
                      <a:pt x="2336" y="4010"/>
                    </a:lnTo>
                    <a:lnTo>
                      <a:pt x="2295" y="4041"/>
                    </a:lnTo>
                    <a:lnTo>
                      <a:pt x="2248" y="4062"/>
                    </a:lnTo>
                    <a:lnTo>
                      <a:pt x="2196" y="4077"/>
                    </a:lnTo>
                    <a:lnTo>
                      <a:pt x="2142" y="4080"/>
                    </a:lnTo>
                    <a:lnTo>
                      <a:pt x="1938" y="4080"/>
                    </a:lnTo>
                    <a:lnTo>
                      <a:pt x="1884" y="4077"/>
                    </a:lnTo>
                    <a:lnTo>
                      <a:pt x="1834" y="4062"/>
                    </a:lnTo>
                    <a:lnTo>
                      <a:pt x="1786" y="4041"/>
                    </a:lnTo>
                    <a:lnTo>
                      <a:pt x="1744" y="4010"/>
                    </a:lnTo>
                    <a:lnTo>
                      <a:pt x="1708" y="3974"/>
                    </a:lnTo>
                    <a:lnTo>
                      <a:pt x="1678" y="3931"/>
                    </a:lnTo>
                    <a:lnTo>
                      <a:pt x="1656" y="3885"/>
                    </a:lnTo>
                    <a:lnTo>
                      <a:pt x="1642" y="3835"/>
                    </a:lnTo>
                    <a:lnTo>
                      <a:pt x="1637" y="3781"/>
                    </a:lnTo>
                    <a:lnTo>
                      <a:pt x="1637" y="3621"/>
                    </a:lnTo>
                    <a:lnTo>
                      <a:pt x="1526" y="3589"/>
                    </a:lnTo>
                    <a:lnTo>
                      <a:pt x="1416" y="3548"/>
                    </a:lnTo>
                    <a:lnTo>
                      <a:pt x="1310" y="3499"/>
                    </a:lnTo>
                    <a:lnTo>
                      <a:pt x="1208" y="3444"/>
                    </a:lnTo>
                    <a:lnTo>
                      <a:pt x="1095" y="3555"/>
                    </a:lnTo>
                    <a:lnTo>
                      <a:pt x="1054" y="3591"/>
                    </a:lnTo>
                    <a:lnTo>
                      <a:pt x="1008" y="3616"/>
                    </a:lnTo>
                    <a:lnTo>
                      <a:pt x="959" y="3634"/>
                    </a:lnTo>
                    <a:lnTo>
                      <a:pt x="909" y="3643"/>
                    </a:lnTo>
                    <a:lnTo>
                      <a:pt x="857" y="3643"/>
                    </a:lnTo>
                    <a:lnTo>
                      <a:pt x="807" y="3634"/>
                    </a:lnTo>
                    <a:lnTo>
                      <a:pt x="757" y="3616"/>
                    </a:lnTo>
                    <a:lnTo>
                      <a:pt x="712" y="3591"/>
                    </a:lnTo>
                    <a:lnTo>
                      <a:pt x="670" y="3555"/>
                    </a:lnTo>
                    <a:lnTo>
                      <a:pt x="525" y="3411"/>
                    </a:lnTo>
                    <a:lnTo>
                      <a:pt x="491" y="3370"/>
                    </a:lnTo>
                    <a:lnTo>
                      <a:pt x="464" y="3324"/>
                    </a:lnTo>
                    <a:lnTo>
                      <a:pt x="446" y="3275"/>
                    </a:lnTo>
                    <a:lnTo>
                      <a:pt x="439" y="3223"/>
                    </a:lnTo>
                    <a:lnTo>
                      <a:pt x="439" y="3173"/>
                    </a:lnTo>
                    <a:lnTo>
                      <a:pt x="446" y="3123"/>
                    </a:lnTo>
                    <a:lnTo>
                      <a:pt x="464" y="3073"/>
                    </a:lnTo>
                    <a:lnTo>
                      <a:pt x="491" y="3028"/>
                    </a:lnTo>
                    <a:lnTo>
                      <a:pt x="525" y="2987"/>
                    </a:lnTo>
                    <a:lnTo>
                      <a:pt x="638" y="2874"/>
                    </a:lnTo>
                    <a:lnTo>
                      <a:pt x="581" y="2770"/>
                    </a:lnTo>
                    <a:lnTo>
                      <a:pt x="532" y="2664"/>
                    </a:lnTo>
                    <a:lnTo>
                      <a:pt x="493" y="2554"/>
                    </a:lnTo>
                    <a:lnTo>
                      <a:pt x="459" y="2443"/>
                    </a:lnTo>
                    <a:lnTo>
                      <a:pt x="301" y="2443"/>
                    </a:lnTo>
                    <a:lnTo>
                      <a:pt x="247" y="2438"/>
                    </a:lnTo>
                    <a:lnTo>
                      <a:pt x="195" y="2425"/>
                    </a:lnTo>
                    <a:lnTo>
                      <a:pt x="149" y="2402"/>
                    </a:lnTo>
                    <a:lnTo>
                      <a:pt x="108" y="2373"/>
                    </a:lnTo>
                    <a:lnTo>
                      <a:pt x="70" y="2336"/>
                    </a:lnTo>
                    <a:lnTo>
                      <a:pt x="41" y="2295"/>
                    </a:lnTo>
                    <a:lnTo>
                      <a:pt x="20" y="2248"/>
                    </a:lnTo>
                    <a:lnTo>
                      <a:pt x="5" y="2198"/>
                    </a:lnTo>
                    <a:lnTo>
                      <a:pt x="0" y="2142"/>
                    </a:lnTo>
                    <a:lnTo>
                      <a:pt x="0" y="1938"/>
                    </a:lnTo>
                    <a:lnTo>
                      <a:pt x="5" y="1884"/>
                    </a:lnTo>
                    <a:lnTo>
                      <a:pt x="20" y="1834"/>
                    </a:lnTo>
                    <a:lnTo>
                      <a:pt x="41" y="1787"/>
                    </a:lnTo>
                    <a:lnTo>
                      <a:pt x="70" y="1744"/>
                    </a:lnTo>
                    <a:lnTo>
                      <a:pt x="108" y="1708"/>
                    </a:lnTo>
                    <a:lnTo>
                      <a:pt x="149" y="1680"/>
                    </a:lnTo>
                    <a:lnTo>
                      <a:pt x="195" y="1656"/>
                    </a:lnTo>
                    <a:lnTo>
                      <a:pt x="247" y="1642"/>
                    </a:lnTo>
                    <a:lnTo>
                      <a:pt x="301" y="1638"/>
                    </a:lnTo>
                    <a:lnTo>
                      <a:pt x="459" y="1638"/>
                    </a:lnTo>
                    <a:lnTo>
                      <a:pt x="493" y="1525"/>
                    </a:lnTo>
                    <a:lnTo>
                      <a:pt x="532" y="1418"/>
                    </a:lnTo>
                    <a:lnTo>
                      <a:pt x="581" y="1310"/>
                    </a:lnTo>
                    <a:lnTo>
                      <a:pt x="638" y="1208"/>
                    </a:lnTo>
                    <a:lnTo>
                      <a:pt x="525" y="1095"/>
                    </a:lnTo>
                    <a:lnTo>
                      <a:pt x="491" y="1054"/>
                    </a:lnTo>
                    <a:lnTo>
                      <a:pt x="464" y="1007"/>
                    </a:lnTo>
                    <a:lnTo>
                      <a:pt x="446" y="959"/>
                    </a:lnTo>
                    <a:lnTo>
                      <a:pt x="439" y="909"/>
                    </a:lnTo>
                    <a:lnTo>
                      <a:pt x="439" y="857"/>
                    </a:lnTo>
                    <a:lnTo>
                      <a:pt x="446" y="807"/>
                    </a:lnTo>
                    <a:lnTo>
                      <a:pt x="464" y="758"/>
                    </a:lnTo>
                    <a:lnTo>
                      <a:pt x="491" y="711"/>
                    </a:lnTo>
                    <a:lnTo>
                      <a:pt x="525" y="670"/>
                    </a:lnTo>
                    <a:lnTo>
                      <a:pt x="670" y="525"/>
                    </a:lnTo>
                    <a:lnTo>
                      <a:pt x="706" y="495"/>
                    </a:lnTo>
                    <a:lnTo>
                      <a:pt x="746" y="469"/>
                    </a:lnTo>
                    <a:lnTo>
                      <a:pt x="789" y="452"/>
                    </a:lnTo>
                    <a:lnTo>
                      <a:pt x="835" y="441"/>
                    </a:lnTo>
                    <a:lnTo>
                      <a:pt x="882" y="437"/>
                    </a:lnTo>
                    <a:lnTo>
                      <a:pt x="930" y="441"/>
                    </a:lnTo>
                    <a:lnTo>
                      <a:pt x="975" y="452"/>
                    </a:lnTo>
                    <a:lnTo>
                      <a:pt x="1018" y="469"/>
                    </a:lnTo>
                    <a:lnTo>
                      <a:pt x="1060" y="495"/>
                    </a:lnTo>
                    <a:lnTo>
                      <a:pt x="1095" y="525"/>
                    </a:lnTo>
                    <a:lnTo>
                      <a:pt x="1208" y="638"/>
                    </a:lnTo>
                    <a:lnTo>
                      <a:pt x="1310" y="582"/>
                    </a:lnTo>
                    <a:lnTo>
                      <a:pt x="1416" y="534"/>
                    </a:lnTo>
                    <a:lnTo>
                      <a:pt x="1526" y="493"/>
                    </a:lnTo>
                    <a:lnTo>
                      <a:pt x="1637" y="461"/>
                    </a:lnTo>
                    <a:lnTo>
                      <a:pt x="1637" y="301"/>
                    </a:lnTo>
                    <a:lnTo>
                      <a:pt x="1642" y="247"/>
                    </a:lnTo>
                    <a:lnTo>
                      <a:pt x="1656" y="197"/>
                    </a:lnTo>
                    <a:lnTo>
                      <a:pt x="1678" y="149"/>
                    </a:lnTo>
                    <a:lnTo>
                      <a:pt x="1708" y="107"/>
                    </a:lnTo>
                    <a:lnTo>
                      <a:pt x="1744" y="71"/>
                    </a:lnTo>
                    <a:lnTo>
                      <a:pt x="1786" y="41"/>
                    </a:lnTo>
                    <a:lnTo>
                      <a:pt x="1834" y="19"/>
                    </a:lnTo>
                    <a:lnTo>
                      <a:pt x="1884" y="5"/>
                    </a:lnTo>
                    <a:lnTo>
                      <a:pt x="19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7"/>
              <p:cNvSpPr>
                <a:spLocks/>
              </p:cNvSpPr>
              <p:nvPr/>
            </p:nvSpPr>
            <p:spPr bwMode="auto">
              <a:xfrm>
                <a:off x="3486" y="1442"/>
                <a:ext cx="199" cy="136"/>
              </a:xfrm>
              <a:custGeom>
                <a:avLst/>
                <a:gdLst>
                  <a:gd name="T0" fmla="*/ 97 w 398"/>
                  <a:gd name="T1" fmla="*/ 0 h 273"/>
                  <a:gd name="T2" fmla="*/ 124 w 398"/>
                  <a:gd name="T3" fmla="*/ 4 h 273"/>
                  <a:gd name="T4" fmla="*/ 199 w 398"/>
                  <a:gd name="T5" fmla="*/ 27 h 273"/>
                  <a:gd name="T6" fmla="*/ 274 w 398"/>
                  <a:gd name="T7" fmla="*/ 56 h 273"/>
                  <a:gd name="T8" fmla="*/ 346 w 398"/>
                  <a:gd name="T9" fmla="*/ 90 h 273"/>
                  <a:gd name="T10" fmla="*/ 367 w 398"/>
                  <a:gd name="T11" fmla="*/ 106 h 273"/>
                  <a:gd name="T12" fmla="*/ 384 w 398"/>
                  <a:gd name="T13" fmla="*/ 124 h 273"/>
                  <a:gd name="T14" fmla="*/ 392 w 398"/>
                  <a:gd name="T15" fmla="*/ 147 h 273"/>
                  <a:gd name="T16" fmla="*/ 398 w 398"/>
                  <a:gd name="T17" fmla="*/ 170 h 273"/>
                  <a:gd name="T18" fmla="*/ 396 w 398"/>
                  <a:gd name="T19" fmla="*/ 195 h 273"/>
                  <a:gd name="T20" fmla="*/ 387 w 398"/>
                  <a:gd name="T21" fmla="*/ 219 h 273"/>
                  <a:gd name="T22" fmla="*/ 371 w 398"/>
                  <a:gd name="T23" fmla="*/ 242 h 273"/>
                  <a:gd name="T24" fmla="*/ 351 w 398"/>
                  <a:gd name="T25" fmla="*/ 258 h 273"/>
                  <a:gd name="T26" fmla="*/ 328 w 398"/>
                  <a:gd name="T27" fmla="*/ 269 h 273"/>
                  <a:gd name="T28" fmla="*/ 301 w 398"/>
                  <a:gd name="T29" fmla="*/ 273 h 273"/>
                  <a:gd name="T30" fmla="*/ 280 w 398"/>
                  <a:gd name="T31" fmla="*/ 269 h 273"/>
                  <a:gd name="T32" fmla="*/ 258 w 398"/>
                  <a:gd name="T33" fmla="*/ 262 h 273"/>
                  <a:gd name="T34" fmla="*/ 167 w 398"/>
                  <a:gd name="T35" fmla="*/ 221 h 273"/>
                  <a:gd name="T36" fmla="*/ 70 w 398"/>
                  <a:gd name="T37" fmla="*/ 188 h 273"/>
                  <a:gd name="T38" fmla="*/ 46 w 398"/>
                  <a:gd name="T39" fmla="*/ 178 h 273"/>
                  <a:gd name="T40" fmla="*/ 27 w 398"/>
                  <a:gd name="T41" fmla="*/ 161 h 273"/>
                  <a:gd name="T42" fmla="*/ 12 w 398"/>
                  <a:gd name="T43" fmla="*/ 142 h 273"/>
                  <a:gd name="T44" fmla="*/ 3 w 398"/>
                  <a:gd name="T45" fmla="*/ 118 h 273"/>
                  <a:gd name="T46" fmla="*/ 0 w 398"/>
                  <a:gd name="T47" fmla="*/ 95 h 273"/>
                  <a:gd name="T48" fmla="*/ 5 w 398"/>
                  <a:gd name="T49" fmla="*/ 70 h 273"/>
                  <a:gd name="T50" fmla="*/ 14 w 398"/>
                  <a:gd name="T51" fmla="*/ 45 h 273"/>
                  <a:gd name="T52" fmla="*/ 30 w 398"/>
                  <a:gd name="T53" fmla="*/ 27 h 273"/>
                  <a:gd name="T54" fmla="*/ 50 w 398"/>
                  <a:gd name="T55" fmla="*/ 11 h 273"/>
                  <a:gd name="T56" fmla="*/ 73 w 398"/>
                  <a:gd name="T57" fmla="*/ 2 h 273"/>
                  <a:gd name="T58" fmla="*/ 97 w 398"/>
                  <a:gd name="T59"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8" h="273">
                    <a:moveTo>
                      <a:pt x="97" y="0"/>
                    </a:moveTo>
                    <a:lnTo>
                      <a:pt x="124" y="4"/>
                    </a:lnTo>
                    <a:lnTo>
                      <a:pt x="199" y="27"/>
                    </a:lnTo>
                    <a:lnTo>
                      <a:pt x="274" y="56"/>
                    </a:lnTo>
                    <a:lnTo>
                      <a:pt x="346" y="90"/>
                    </a:lnTo>
                    <a:lnTo>
                      <a:pt x="367" y="106"/>
                    </a:lnTo>
                    <a:lnTo>
                      <a:pt x="384" y="124"/>
                    </a:lnTo>
                    <a:lnTo>
                      <a:pt x="392" y="147"/>
                    </a:lnTo>
                    <a:lnTo>
                      <a:pt x="398" y="170"/>
                    </a:lnTo>
                    <a:lnTo>
                      <a:pt x="396" y="195"/>
                    </a:lnTo>
                    <a:lnTo>
                      <a:pt x="387" y="219"/>
                    </a:lnTo>
                    <a:lnTo>
                      <a:pt x="371" y="242"/>
                    </a:lnTo>
                    <a:lnTo>
                      <a:pt x="351" y="258"/>
                    </a:lnTo>
                    <a:lnTo>
                      <a:pt x="328" y="269"/>
                    </a:lnTo>
                    <a:lnTo>
                      <a:pt x="301" y="273"/>
                    </a:lnTo>
                    <a:lnTo>
                      <a:pt x="280" y="269"/>
                    </a:lnTo>
                    <a:lnTo>
                      <a:pt x="258" y="262"/>
                    </a:lnTo>
                    <a:lnTo>
                      <a:pt x="167" y="221"/>
                    </a:lnTo>
                    <a:lnTo>
                      <a:pt x="70" y="188"/>
                    </a:lnTo>
                    <a:lnTo>
                      <a:pt x="46" y="178"/>
                    </a:lnTo>
                    <a:lnTo>
                      <a:pt x="27" y="161"/>
                    </a:lnTo>
                    <a:lnTo>
                      <a:pt x="12" y="142"/>
                    </a:lnTo>
                    <a:lnTo>
                      <a:pt x="3" y="118"/>
                    </a:lnTo>
                    <a:lnTo>
                      <a:pt x="0" y="95"/>
                    </a:lnTo>
                    <a:lnTo>
                      <a:pt x="5" y="70"/>
                    </a:lnTo>
                    <a:lnTo>
                      <a:pt x="14" y="45"/>
                    </a:lnTo>
                    <a:lnTo>
                      <a:pt x="30" y="27"/>
                    </a:lnTo>
                    <a:lnTo>
                      <a:pt x="50" y="11"/>
                    </a:lnTo>
                    <a:lnTo>
                      <a:pt x="73" y="2"/>
                    </a:lnTo>
                    <a:lnTo>
                      <a:pt x="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8"/>
              <p:cNvSpPr>
                <a:spLocks/>
              </p:cNvSpPr>
              <p:nvPr/>
            </p:nvSpPr>
            <p:spPr bwMode="auto">
              <a:xfrm>
                <a:off x="2780" y="1748"/>
                <a:ext cx="137" cy="229"/>
              </a:xfrm>
              <a:custGeom>
                <a:avLst/>
                <a:gdLst>
                  <a:gd name="T0" fmla="*/ 171 w 274"/>
                  <a:gd name="T1" fmla="*/ 0 h 457"/>
                  <a:gd name="T2" fmla="*/ 196 w 274"/>
                  <a:gd name="T3" fmla="*/ 2 h 457"/>
                  <a:gd name="T4" fmla="*/ 221 w 274"/>
                  <a:gd name="T5" fmla="*/ 9 h 457"/>
                  <a:gd name="T6" fmla="*/ 242 w 274"/>
                  <a:gd name="T7" fmla="*/ 24 h 457"/>
                  <a:gd name="T8" fmla="*/ 258 w 274"/>
                  <a:gd name="T9" fmla="*/ 41 h 457"/>
                  <a:gd name="T10" fmla="*/ 269 w 274"/>
                  <a:gd name="T11" fmla="*/ 63 h 457"/>
                  <a:gd name="T12" fmla="*/ 274 w 274"/>
                  <a:gd name="T13" fmla="*/ 86 h 457"/>
                  <a:gd name="T14" fmla="*/ 274 w 274"/>
                  <a:gd name="T15" fmla="*/ 111 h 457"/>
                  <a:gd name="T16" fmla="*/ 267 w 274"/>
                  <a:gd name="T17" fmla="*/ 136 h 457"/>
                  <a:gd name="T18" fmla="*/ 235 w 274"/>
                  <a:gd name="T19" fmla="*/ 215 h 457"/>
                  <a:gd name="T20" fmla="*/ 210 w 274"/>
                  <a:gd name="T21" fmla="*/ 296 h 457"/>
                  <a:gd name="T22" fmla="*/ 190 w 274"/>
                  <a:gd name="T23" fmla="*/ 378 h 457"/>
                  <a:gd name="T24" fmla="*/ 181 w 274"/>
                  <a:gd name="T25" fmla="*/ 404 h 457"/>
                  <a:gd name="T26" fmla="*/ 167 w 274"/>
                  <a:gd name="T27" fmla="*/ 427 h 457"/>
                  <a:gd name="T28" fmla="*/ 147 w 274"/>
                  <a:gd name="T29" fmla="*/ 443 h 457"/>
                  <a:gd name="T30" fmla="*/ 122 w 274"/>
                  <a:gd name="T31" fmla="*/ 454 h 457"/>
                  <a:gd name="T32" fmla="*/ 97 w 274"/>
                  <a:gd name="T33" fmla="*/ 457 h 457"/>
                  <a:gd name="T34" fmla="*/ 88 w 274"/>
                  <a:gd name="T35" fmla="*/ 457 h 457"/>
                  <a:gd name="T36" fmla="*/ 79 w 274"/>
                  <a:gd name="T37" fmla="*/ 456 h 457"/>
                  <a:gd name="T38" fmla="*/ 50 w 274"/>
                  <a:gd name="T39" fmla="*/ 445 h 457"/>
                  <a:gd name="T40" fmla="*/ 27 w 274"/>
                  <a:gd name="T41" fmla="*/ 427 h 457"/>
                  <a:gd name="T42" fmla="*/ 9 w 274"/>
                  <a:gd name="T43" fmla="*/ 404 h 457"/>
                  <a:gd name="T44" fmla="*/ 0 w 274"/>
                  <a:gd name="T45" fmla="*/ 375 h 457"/>
                  <a:gd name="T46" fmla="*/ 2 w 274"/>
                  <a:gd name="T47" fmla="*/ 344 h 457"/>
                  <a:gd name="T48" fmla="*/ 24 w 274"/>
                  <a:gd name="T49" fmla="*/ 246 h 457"/>
                  <a:gd name="T50" fmla="*/ 54 w 274"/>
                  <a:gd name="T51" fmla="*/ 149 h 457"/>
                  <a:gd name="T52" fmla="*/ 93 w 274"/>
                  <a:gd name="T53" fmla="*/ 56 h 457"/>
                  <a:gd name="T54" fmla="*/ 106 w 274"/>
                  <a:gd name="T55" fmla="*/ 34 h 457"/>
                  <a:gd name="T56" fmla="*/ 126 w 274"/>
                  <a:gd name="T57" fmla="*/ 18 h 457"/>
                  <a:gd name="T58" fmla="*/ 147 w 274"/>
                  <a:gd name="T59" fmla="*/ 6 h 457"/>
                  <a:gd name="T60" fmla="*/ 171 w 274"/>
                  <a:gd name="T61" fmla="*/ 0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4" h="457">
                    <a:moveTo>
                      <a:pt x="171" y="0"/>
                    </a:moveTo>
                    <a:lnTo>
                      <a:pt x="196" y="2"/>
                    </a:lnTo>
                    <a:lnTo>
                      <a:pt x="221" y="9"/>
                    </a:lnTo>
                    <a:lnTo>
                      <a:pt x="242" y="24"/>
                    </a:lnTo>
                    <a:lnTo>
                      <a:pt x="258" y="41"/>
                    </a:lnTo>
                    <a:lnTo>
                      <a:pt x="269" y="63"/>
                    </a:lnTo>
                    <a:lnTo>
                      <a:pt x="274" y="86"/>
                    </a:lnTo>
                    <a:lnTo>
                      <a:pt x="274" y="111"/>
                    </a:lnTo>
                    <a:lnTo>
                      <a:pt x="267" y="136"/>
                    </a:lnTo>
                    <a:lnTo>
                      <a:pt x="235" y="215"/>
                    </a:lnTo>
                    <a:lnTo>
                      <a:pt x="210" y="296"/>
                    </a:lnTo>
                    <a:lnTo>
                      <a:pt x="190" y="378"/>
                    </a:lnTo>
                    <a:lnTo>
                      <a:pt x="181" y="404"/>
                    </a:lnTo>
                    <a:lnTo>
                      <a:pt x="167" y="427"/>
                    </a:lnTo>
                    <a:lnTo>
                      <a:pt x="147" y="443"/>
                    </a:lnTo>
                    <a:lnTo>
                      <a:pt x="122" y="454"/>
                    </a:lnTo>
                    <a:lnTo>
                      <a:pt x="97" y="457"/>
                    </a:lnTo>
                    <a:lnTo>
                      <a:pt x="88" y="457"/>
                    </a:lnTo>
                    <a:lnTo>
                      <a:pt x="79" y="456"/>
                    </a:lnTo>
                    <a:lnTo>
                      <a:pt x="50" y="445"/>
                    </a:lnTo>
                    <a:lnTo>
                      <a:pt x="27" y="427"/>
                    </a:lnTo>
                    <a:lnTo>
                      <a:pt x="9" y="404"/>
                    </a:lnTo>
                    <a:lnTo>
                      <a:pt x="0" y="375"/>
                    </a:lnTo>
                    <a:lnTo>
                      <a:pt x="2" y="344"/>
                    </a:lnTo>
                    <a:lnTo>
                      <a:pt x="24" y="246"/>
                    </a:lnTo>
                    <a:lnTo>
                      <a:pt x="54" y="149"/>
                    </a:lnTo>
                    <a:lnTo>
                      <a:pt x="93" y="56"/>
                    </a:lnTo>
                    <a:lnTo>
                      <a:pt x="106" y="34"/>
                    </a:lnTo>
                    <a:lnTo>
                      <a:pt x="126" y="18"/>
                    </a:lnTo>
                    <a:lnTo>
                      <a:pt x="147" y="6"/>
                    </a:lnTo>
                    <a:lnTo>
                      <a:pt x="1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9"/>
              <p:cNvSpPr>
                <a:spLocks/>
              </p:cNvSpPr>
              <p:nvPr/>
            </p:nvSpPr>
            <p:spPr bwMode="auto">
              <a:xfrm>
                <a:off x="2780" y="2086"/>
                <a:ext cx="546" cy="546"/>
              </a:xfrm>
              <a:custGeom>
                <a:avLst/>
                <a:gdLst>
                  <a:gd name="T0" fmla="*/ 108 w 1092"/>
                  <a:gd name="T1" fmla="*/ 0 h 1092"/>
                  <a:gd name="T2" fmla="*/ 136 w 1092"/>
                  <a:gd name="T3" fmla="*/ 7 h 1092"/>
                  <a:gd name="T4" fmla="*/ 160 w 1092"/>
                  <a:gd name="T5" fmla="*/ 25 h 1092"/>
                  <a:gd name="T6" fmla="*/ 177 w 1092"/>
                  <a:gd name="T7" fmla="*/ 49 h 1092"/>
                  <a:gd name="T8" fmla="*/ 188 w 1092"/>
                  <a:gd name="T9" fmla="*/ 77 h 1092"/>
                  <a:gd name="T10" fmla="*/ 213 w 1092"/>
                  <a:gd name="T11" fmla="*/ 179 h 1092"/>
                  <a:gd name="T12" fmla="*/ 247 w 1092"/>
                  <a:gd name="T13" fmla="*/ 278 h 1092"/>
                  <a:gd name="T14" fmla="*/ 290 w 1092"/>
                  <a:gd name="T15" fmla="*/ 371 h 1092"/>
                  <a:gd name="T16" fmla="*/ 344 w 1092"/>
                  <a:gd name="T17" fmla="*/ 459 h 1092"/>
                  <a:gd name="T18" fmla="*/ 405 w 1092"/>
                  <a:gd name="T19" fmla="*/ 542 h 1092"/>
                  <a:gd name="T20" fmla="*/ 473 w 1092"/>
                  <a:gd name="T21" fmla="*/ 617 h 1092"/>
                  <a:gd name="T22" fmla="*/ 549 w 1092"/>
                  <a:gd name="T23" fmla="*/ 687 h 1092"/>
                  <a:gd name="T24" fmla="*/ 631 w 1092"/>
                  <a:gd name="T25" fmla="*/ 748 h 1092"/>
                  <a:gd name="T26" fmla="*/ 719 w 1092"/>
                  <a:gd name="T27" fmla="*/ 800 h 1092"/>
                  <a:gd name="T28" fmla="*/ 814 w 1092"/>
                  <a:gd name="T29" fmla="*/ 844 h 1092"/>
                  <a:gd name="T30" fmla="*/ 911 w 1092"/>
                  <a:gd name="T31" fmla="*/ 879 h 1092"/>
                  <a:gd name="T32" fmla="*/ 1015 w 1092"/>
                  <a:gd name="T33" fmla="*/ 902 h 1092"/>
                  <a:gd name="T34" fmla="*/ 1043 w 1092"/>
                  <a:gd name="T35" fmla="*/ 913 h 1092"/>
                  <a:gd name="T36" fmla="*/ 1067 w 1092"/>
                  <a:gd name="T37" fmla="*/ 931 h 1092"/>
                  <a:gd name="T38" fmla="*/ 1083 w 1092"/>
                  <a:gd name="T39" fmla="*/ 956 h 1092"/>
                  <a:gd name="T40" fmla="*/ 1092 w 1092"/>
                  <a:gd name="T41" fmla="*/ 983 h 1092"/>
                  <a:gd name="T42" fmla="*/ 1092 w 1092"/>
                  <a:gd name="T43" fmla="*/ 1015 h 1092"/>
                  <a:gd name="T44" fmla="*/ 1083 w 1092"/>
                  <a:gd name="T45" fmla="*/ 1040 h 1092"/>
                  <a:gd name="T46" fmla="*/ 1067 w 1092"/>
                  <a:gd name="T47" fmla="*/ 1061 h 1092"/>
                  <a:gd name="T48" fmla="*/ 1047 w 1092"/>
                  <a:gd name="T49" fmla="*/ 1078 h 1092"/>
                  <a:gd name="T50" fmla="*/ 1024 w 1092"/>
                  <a:gd name="T51" fmla="*/ 1088 h 1092"/>
                  <a:gd name="T52" fmla="*/ 997 w 1092"/>
                  <a:gd name="T53" fmla="*/ 1092 h 1092"/>
                  <a:gd name="T54" fmla="*/ 979 w 1092"/>
                  <a:gd name="T55" fmla="*/ 1092 h 1092"/>
                  <a:gd name="T56" fmla="*/ 875 w 1092"/>
                  <a:gd name="T57" fmla="*/ 1067 h 1092"/>
                  <a:gd name="T58" fmla="*/ 774 w 1092"/>
                  <a:gd name="T59" fmla="*/ 1035 h 1092"/>
                  <a:gd name="T60" fmla="*/ 678 w 1092"/>
                  <a:gd name="T61" fmla="*/ 993 h 1092"/>
                  <a:gd name="T62" fmla="*/ 584 w 1092"/>
                  <a:gd name="T63" fmla="*/ 943 h 1092"/>
                  <a:gd name="T64" fmla="*/ 497 w 1092"/>
                  <a:gd name="T65" fmla="*/ 888 h 1092"/>
                  <a:gd name="T66" fmla="*/ 414 w 1092"/>
                  <a:gd name="T67" fmla="*/ 823 h 1092"/>
                  <a:gd name="T68" fmla="*/ 339 w 1092"/>
                  <a:gd name="T69" fmla="*/ 753 h 1092"/>
                  <a:gd name="T70" fmla="*/ 267 w 1092"/>
                  <a:gd name="T71" fmla="*/ 676 h 1092"/>
                  <a:gd name="T72" fmla="*/ 204 w 1092"/>
                  <a:gd name="T73" fmla="*/ 594 h 1092"/>
                  <a:gd name="T74" fmla="*/ 147 w 1092"/>
                  <a:gd name="T75" fmla="*/ 506 h 1092"/>
                  <a:gd name="T76" fmla="*/ 99 w 1092"/>
                  <a:gd name="T77" fmla="*/ 414 h 1092"/>
                  <a:gd name="T78" fmla="*/ 57 w 1092"/>
                  <a:gd name="T79" fmla="*/ 317 h 1092"/>
                  <a:gd name="T80" fmla="*/ 23 w 1092"/>
                  <a:gd name="T81" fmla="*/ 215 h 1092"/>
                  <a:gd name="T82" fmla="*/ 0 w 1092"/>
                  <a:gd name="T83" fmla="*/ 111 h 1092"/>
                  <a:gd name="T84" fmla="*/ 0 w 1092"/>
                  <a:gd name="T85" fmla="*/ 81 h 1092"/>
                  <a:gd name="T86" fmla="*/ 7 w 1092"/>
                  <a:gd name="T87" fmla="*/ 52 h 1092"/>
                  <a:gd name="T88" fmla="*/ 25 w 1092"/>
                  <a:gd name="T89" fmla="*/ 29 h 1092"/>
                  <a:gd name="T90" fmla="*/ 48 w 1092"/>
                  <a:gd name="T91" fmla="*/ 11 h 1092"/>
                  <a:gd name="T92" fmla="*/ 77 w 1092"/>
                  <a:gd name="T93" fmla="*/ 0 h 1092"/>
                  <a:gd name="T94" fmla="*/ 108 w 1092"/>
                  <a:gd name="T95" fmla="*/ 0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92" h="1092">
                    <a:moveTo>
                      <a:pt x="108" y="0"/>
                    </a:moveTo>
                    <a:lnTo>
                      <a:pt x="136" y="7"/>
                    </a:lnTo>
                    <a:lnTo>
                      <a:pt x="160" y="25"/>
                    </a:lnTo>
                    <a:lnTo>
                      <a:pt x="177" y="49"/>
                    </a:lnTo>
                    <a:lnTo>
                      <a:pt x="188" y="77"/>
                    </a:lnTo>
                    <a:lnTo>
                      <a:pt x="213" y="179"/>
                    </a:lnTo>
                    <a:lnTo>
                      <a:pt x="247" y="278"/>
                    </a:lnTo>
                    <a:lnTo>
                      <a:pt x="290" y="371"/>
                    </a:lnTo>
                    <a:lnTo>
                      <a:pt x="344" y="459"/>
                    </a:lnTo>
                    <a:lnTo>
                      <a:pt x="405" y="542"/>
                    </a:lnTo>
                    <a:lnTo>
                      <a:pt x="473" y="617"/>
                    </a:lnTo>
                    <a:lnTo>
                      <a:pt x="549" y="687"/>
                    </a:lnTo>
                    <a:lnTo>
                      <a:pt x="631" y="748"/>
                    </a:lnTo>
                    <a:lnTo>
                      <a:pt x="719" y="800"/>
                    </a:lnTo>
                    <a:lnTo>
                      <a:pt x="814" y="844"/>
                    </a:lnTo>
                    <a:lnTo>
                      <a:pt x="911" y="879"/>
                    </a:lnTo>
                    <a:lnTo>
                      <a:pt x="1015" y="902"/>
                    </a:lnTo>
                    <a:lnTo>
                      <a:pt x="1043" y="913"/>
                    </a:lnTo>
                    <a:lnTo>
                      <a:pt x="1067" y="931"/>
                    </a:lnTo>
                    <a:lnTo>
                      <a:pt x="1083" y="956"/>
                    </a:lnTo>
                    <a:lnTo>
                      <a:pt x="1092" y="983"/>
                    </a:lnTo>
                    <a:lnTo>
                      <a:pt x="1092" y="1015"/>
                    </a:lnTo>
                    <a:lnTo>
                      <a:pt x="1083" y="1040"/>
                    </a:lnTo>
                    <a:lnTo>
                      <a:pt x="1067" y="1061"/>
                    </a:lnTo>
                    <a:lnTo>
                      <a:pt x="1047" y="1078"/>
                    </a:lnTo>
                    <a:lnTo>
                      <a:pt x="1024" y="1088"/>
                    </a:lnTo>
                    <a:lnTo>
                      <a:pt x="997" y="1092"/>
                    </a:lnTo>
                    <a:lnTo>
                      <a:pt x="979" y="1092"/>
                    </a:lnTo>
                    <a:lnTo>
                      <a:pt x="875" y="1067"/>
                    </a:lnTo>
                    <a:lnTo>
                      <a:pt x="774" y="1035"/>
                    </a:lnTo>
                    <a:lnTo>
                      <a:pt x="678" y="993"/>
                    </a:lnTo>
                    <a:lnTo>
                      <a:pt x="584" y="943"/>
                    </a:lnTo>
                    <a:lnTo>
                      <a:pt x="497" y="888"/>
                    </a:lnTo>
                    <a:lnTo>
                      <a:pt x="414" y="823"/>
                    </a:lnTo>
                    <a:lnTo>
                      <a:pt x="339" y="753"/>
                    </a:lnTo>
                    <a:lnTo>
                      <a:pt x="267" y="676"/>
                    </a:lnTo>
                    <a:lnTo>
                      <a:pt x="204" y="594"/>
                    </a:lnTo>
                    <a:lnTo>
                      <a:pt x="147" y="506"/>
                    </a:lnTo>
                    <a:lnTo>
                      <a:pt x="99" y="414"/>
                    </a:lnTo>
                    <a:lnTo>
                      <a:pt x="57" y="317"/>
                    </a:lnTo>
                    <a:lnTo>
                      <a:pt x="23" y="215"/>
                    </a:lnTo>
                    <a:lnTo>
                      <a:pt x="0" y="111"/>
                    </a:lnTo>
                    <a:lnTo>
                      <a:pt x="0" y="81"/>
                    </a:lnTo>
                    <a:lnTo>
                      <a:pt x="7" y="52"/>
                    </a:lnTo>
                    <a:lnTo>
                      <a:pt x="25" y="29"/>
                    </a:lnTo>
                    <a:lnTo>
                      <a:pt x="48" y="11"/>
                    </a:lnTo>
                    <a:lnTo>
                      <a:pt x="77" y="0"/>
                    </a:lnTo>
                    <a:lnTo>
                      <a:pt x="1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0"/>
              <p:cNvSpPr>
                <a:spLocks/>
              </p:cNvSpPr>
              <p:nvPr/>
            </p:nvSpPr>
            <p:spPr bwMode="auto">
              <a:xfrm>
                <a:off x="3742" y="1597"/>
                <a:ext cx="249" cy="635"/>
              </a:xfrm>
              <a:custGeom>
                <a:avLst/>
                <a:gdLst>
                  <a:gd name="T0" fmla="*/ 98 w 498"/>
                  <a:gd name="T1" fmla="*/ 0 h 1271"/>
                  <a:gd name="T2" fmla="*/ 123 w 498"/>
                  <a:gd name="T3" fmla="*/ 4 h 1271"/>
                  <a:gd name="T4" fmla="*/ 145 w 498"/>
                  <a:gd name="T5" fmla="*/ 15 h 1271"/>
                  <a:gd name="T6" fmla="*/ 165 w 498"/>
                  <a:gd name="T7" fmla="*/ 31 h 1271"/>
                  <a:gd name="T8" fmla="*/ 233 w 498"/>
                  <a:gd name="T9" fmla="*/ 108 h 1271"/>
                  <a:gd name="T10" fmla="*/ 294 w 498"/>
                  <a:gd name="T11" fmla="*/ 192 h 1271"/>
                  <a:gd name="T12" fmla="*/ 347 w 498"/>
                  <a:gd name="T13" fmla="*/ 278 h 1271"/>
                  <a:gd name="T14" fmla="*/ 392 w 498"/>
                  <a:gd name="T15" fmla="*/ 370 h 1271"/>
                  <a:gd name="T16" fmla="*/ 430 w 498"/>
                  <a:gd name="T17" fmla="*/ 465 h 1271"/>
                  <a:gd name="T18" fmla="*/ 460 w 498"/>
                  <a:gd name="T19" fmla="*/ 563 h 1271"/>
                  <a:gd name="T20" fmla="*/ 482 w 498"/>
                  <a:gd name="T21" fmla="*/ 664 h 1271"/>
                  <a:gd name="T22" fmla="*/ 494 w 498"/>
                  <a:gd name="T23" fmla="*/ 766 h 1271"/>
                  <a:gd name="T24" fmla="*/ 498 w 498"/>
                  <a:gd name="T25" fmla="*/ 868 h 1271"/>
                  <a:gd name="T26" fmla="*/ 494 w 498"/>
                  <a:gd name="T27" fmla="*/ 981 h 1271"/>
                  <a:gd name="T28" fmla="*/ 478 w 498"/>
                  <a:gd name="T29" fmla="*/ 1092 h 1271"/>
                  <a:gd name="T30" fmla="*/ 453 w 498"/>
                  <a:gd name="T31" fmla="*/ 1201 h 1271"/>
                  <a:gd name="T32" fmla="*/ 442 w 498"/>
                  <a:gd name="T33" fmla="*/ 1225 h 1271"/>
                  <a:gd name="T34" fmla="*/ 428 w 498"/>
                  <a:gd name="T35" fmla="*/ 1244 h 1271"/>
                  <a:gd name="T36" fmla="*/ 408 w 498"/>
                  <a:gd name="T37" fmla="*/ 1259 h 1271"/>
                  <a:gd name="T38" fmla="*/ 385 w 498"/>
                  <a:gd name="T39" fmla="*/ 1268 h 1271"/>
                  <a:gd name="T40" fmla="*/ 360 w 498"/>
                  <a:gd name="T41" fmla="*/ 1271 h 1271"/>
                  <a:gd name="T42" fmla="*/ 347 w 498"/>
                  <a:gd name="T43" fmla="*/ 1271 h 1271"/>
                  <a:gd name="T44" fmla="*/ 335 w 498"/>
                  <a:gd name="T45" fmla="*/ 1268 h 1271"/>
                  <a:gd name="T46" fmla="*/ 312 w 498"/>
                  <a:gd name="T47" fmla="*/ 1257 h 1271"/>
                  <a:gd name="T48" fmla="*/ 292 w 498"/>
                  <a:gd name="T49" fmla="*/ 1243 h 1271"/>
                  <a:gd name="T50" fmla="*/ 277 w 498"/>
                  <a:gd name="T51" fmla="*/ 1223 h 1271"/>
                  <a:gd name="T52" fmla="*/ 269 w 498"/>
                  <a:gd name="T53" fmla="*/ 1200 h 1271"/>
                  <a:gd name="T54" fmla="*/ 265 w 498"/>
                  <a:gd name="T55" fmla="*/ 1175 h 1271"/>
                  <a:gd name="T56" fmla="*/ 269 w 498"/>
                  <a:gd name="T57" fmla="*/ 1149 h 1271"/>
                  <a:gd name="T58" fmla="*/ 290 w 498"/>
                  <a:gd name="T59" fmla="*/ 1058 h 1271"/>
                  <a:gd name="T60" fmla="*/ 303 w 498"/>
                  <a:gd name="T61" fmla="*/ 963 h 1271"/>
                  <a:gd name="T62" fmla="*/ 306 w 498"/>
                  <a:gd name="T63" fmla="*/ 868 h 1271"/>
                  <a:gd name="T64" fmla="*/ 303 w 498"/>
                  <a:gd name="T65" fmla="*/ 771 h 1271"/>
                  <a:gd name="T66" fmla="*/ 288 w 498"/>
                  <a:gd name="T67" fmla="*/ 674 h 1271"/>
                  <a:gd name="T68" fmla="*/ 265 w 498"/>
                  <a:gd name="T69" fmla="*/ 579 h 1271"/>
                  <a:gd name="T70" fmla="*/ 234 w 498"/>
                  <a:gd name="T71" fmla="*/ 488 h 1271"/>
                  <a:gd name="T72" fmla="*/ 193 w 498"/>
                  <a:gd name="T73" fmla="*/ 400 h 1271"/>
                  <a:gd name="T74" fmla="*/ 147 w 498"/>
                  <a:gd name="T75" fmla="*/ 316 h 1271"/>
                  <a:gd name="T76" fmla="*/ 89 w 498"/>
                  <a:gd name="T77" fmla="*/ 237 h 1271"/>
                  <a:gd name="T78" fmla="*/ 26 w 498"/>
                  <a:gd name="T79" fmla="*/ 162 h 1271"/>
                  <a:gd name="T80" fmla="*/ 10 w 498"/>
                  <a:gd name="T81" fmla="*/ 140 h 1271"/>
                  <a:gd name="T82" fmla="*/ 1 w 498"/>
                  <a:gd name="T83" fmla="*/ 117 h 1271"/>
                  <a:gd name="T84" fmla="*/ 0 w 498"/>
                  <a:gd name="T85" fmla="*/ 93 h 1271"/>
                  <a:gd name="T86" fmla="*/ 3 w 498"/>
                  <a:gd name="T87" fmla="*/ 68 h 1271"/>
                  <a:gd name="T88" fmla="*/ 14 w 498"/>
                  <a:gd name="T89" fmla="*/ 47 h 1271"/>
                  <a:gd name="T90" fmla="*/ 30 w 498"/>
                  <a:gd name="T91" fmla="*/ 25 h 1271"/>
                  <a:gd name="T92" fmla="*/ 50 w 498"/>
                  <a:gd name="T93" fmla="*/ 11 h 1271"/>
                  <a:gd name="T94" fmla="*/ 73 w 498"/>
                  <a:gd name="T95" fmla="*/ 2 h 1271"/>
                  <a:gd name="T96" fmla="*/ 98 w 498"/>
                  <a:gd name="T97"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8" h="1271">
                    <a:moveTo>
                      <a:pt x="98" y="0"/>
                    </a:moveTo>
                    <a:lnTo>
                      <a:pt x="123" y="4"/>
                    </a:lnTo>
                    <a:lnTo>
                      <a:pt x="145" y="15"/>
                    </a:lnTo>
                    <a:lnTo>
                      <a:pt x="165" y="31"/>
                    </a:lnTo>
                    <a:lnTo>
                      <a:pt x="233" y="108"/>
                    </a:lnTo>
                    <a:lnTo>
                      <a:pt x="294" y="192"/>
                    </a:lnTo>
                    <a:lnTo>
                      <a:pt x="347" y="278"/>
                    </a:lnTo>
                    <a:lnTo>
                      <a:pt x="392" y="370"/>
                    </a:lnTo>
                    <a:lnTo>
                      <a:pt x="430" y="465"/>
                    </a:lnTo>
                    <a:lnTo>
                      <a:pt x="460" y="563"/>
                    </a:lnTo>
                    <a:lnTo>
                      <a:pt x="482" y="664"/>
                    </a:lnTo>
                    <a:lnTo>
                      <a:pt x="494" y="766"/>
                    </a:lnTo>
                    <a:lnTo>
                      <a:pt x="498" y="868"/>
                    </a:lnTo>
                    <a:lnTo>
                      <a:pt x="494" y="981"/>
                    </a:lnTo>
                    <a:lnTo>
                      <a:pt x="478" y="1092"/>
                    </a:lnTo>
                    <a:lnTo>
                      <a:pt x="453" y="1201"/>
                    </a:lnTo>
                    <a:lnTo>
                      <a:pt x="442" y="1225"/>
                    </a:lnTo>
                    <a:lnTo>
                      <a:pt x="428" y="1244"/>
                    </a:lnTo>
                    <a:lnTo>
                      <a:pt x="408" y="1259"/>
                    </a:lnTo>
                    <a:lnTo>
                      <a:pt x="385" y="1268"/>
                    </a:lnTo>
                    <a:lnTo>
                      <a:pt x="360" y="1271"/>
                    </a:lnTo>
                    <a:lnTo>
                      <a:pt x="347" y="1271"/>
                    </a:lnTo>
                    <a:lnTo>
                      <a:pt x="335" y="1268"/>
                    </a:lnTo>
                    <a:lnTo>
                      <a:pt x="312" y="1257"/>
                    </a:lnTo>
                    <a:lnTo>
                      <a:pt x="292" y="1243"/>
                    </a:lnTo>
                    <a:lnTo>
                      <a:pt x="277" y="1223"/>
                    </a:lnTo>
                    <a:lnTo>
                      <a:pt x="269" y="1200"/>
                    </a:lnTo>
                    <a:lnTo>
                      <a:pt x="265" y="1175"/>
                    </a:lnTo>
                    <a:lnTo>
                      <a:pt x="269" y="1149"/>
                    </a:lnTo>
                    <a:lnTo>
                      <a:pt x="290" y="1058"/>
                    </a:lnTo>
                    <a:lnTo>
                      <a:pt x="303" y="963"/>
                    </a:lnTo>
                    <a:lnTo>
                      <a:pt x="306" y="868"/>
                    </a:lnTo>
                    <a:lnTo>
                      <a:pt x="303" y="771"/>
                    </a:lnTo>
                    <a:lnTo>
                      <a:pt x="288" y="674"/>
                    </a:lnTo>
                    <a:lnTo>
                      <a:pt x="265" y="579"/>
                    </a:lnTo>
                    <a:lnTo>
                      <a:pt x="234" y="488"/>
                    </a:lnTo>
                    <a:lnTo>
                      <a:pt x="193" y="400"/>
                    </a:lnTo>
                    <a:lnTo>
                      <a:pt x="147" y="316"/>
                    </a:lnTo>
                    <a:lnTo>
                      <a:pt x="89" y="237"/>
                    </a:lnTo>
                    <a:lnTo>
                      <a:pt x="26" y="162"/>
                    </a:lnTo>
                    <a:lnTo>
                      <a:pt x="10" y="140"/>
                    </a:lnTo>
                    <a:lnTo>
                      <a:pt x="1" y="117"/>
                    </a:lnTo>
                    <a:lnTo>
                      <a:pt x="0" y="93"/>
                    </a:lnTo>
                    <a:lnTo>
                      <a:pt x="3" y="68"/>
                    </a:lnTo>
                    <a:lnTo>
                      <a:pt x="14" y="47"/>
                    </a:lnTo>
                    <a:lnTo>
                      <a:pt x="30" y="25"/>
                    </a:lnTo>
                    <a:lnTo>
                      <a:pt x="50" y="11"/>
                    </a:lnTo>
                    <a:lnTo>
                      <a:pt x="73" y="2"/>
                    </a:lnTo>
                    <a:lnTo>
                      <a:pt x="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11"/>
              <p:cNvSpPr>
                <a:spLocks noEditPoints="1"/>
              </p:cNvSpPr>
              <p:nvPr/>
            </p:nvSpPr>
            <p:spPr bwMode="auto">
              <a:xfrm>
                <a:off x="4214" y="2085"/>
                <a:ext cx="1098" cy="1222"/>
              </a:xfrm>
              <a:custGeom>
                <a:avLst/>
                <a:gdLst>
                  <a:gd name="T0" fmla="*/ 993 w 2196"/>
                  <a:gd name="T1" fmla="*/ 273 h 2444"/>
                  <a:gd name="T2" fmla="*/ 941 w 2196"/>
                  <a:gd name="T3" fmla="*/ 513 h 2444"/>
                  <a:gd name="T4" fmla="*/ 582 w 2196"/>
                  <a:gd name="T5" fmla="*/ 716 h 2444"/>
                  <a:gd name="T6" fmla="*/ 355 w 2196"/>
                  <a:gd name="T7" fmla="*/ 667 h 2444"/>
                  <a:gd name="T8" fmla="*/ 206 w 2196"/>
                  <a:gd name="T9" fmla="*/ 707 h 2444"/>
                  <a:gd name="T10" fmla="*/ 245 w 2196"/>
                  <a:gd name="T11" fmla="*/ 855 h 2444"/>
                  <a:gd name="T12" fmla="*/ 401 w 2196"/>
                  <a:gd name="T13" fmla="*/ 1029 h 2444"/>
                  <a:gd name="T14" fmla="*/ 401 w 2196"/>
                  <a:gd name="T15" fmla="*/ 1415 h 2444"/>
                  <a:gd name="T16" fmla="*/ 245 w 2196"/>
                  <a:gd name="T17" fmla="*/ 1589 h 2444"/>
                  <a:gd name="T18" fmla="*/ 206 w 2196"/>
                  <a:gd name="T19" fmla="*/ 1738 h 2444"/>
                  <a:gd name="T20" fmla="*/ 355 w 2196"/>
                  <a:gd name="T21" fmla="*/ 1777 h 2444"/>
                  <a:gd name="T22" fmla="*/ 582 w 2196"/>
                  <a:gd name="T23" fmla="*/ 1729 h 2444"/>
                  <a:gd name="T24" fmla="*/ 941 w 2196"/>
                  <a:gd name="T25" fmla="*/ 1931 h 2444"/>
                  <a:gd name="T26" fmla="*/ 993 w 2196"/>
                  <a:gd name="T27" fmla="*/ 2171 h 2444"/>
                  <a:gd name="T28" fmla="*/ 1125 w 2196"/>
                  <a:gd name="T29" fmla="*/ 2248 h 2444"/>
                  <a:gd name="T30" fmla="*/ 1206 w 2196"/>
                  <a:gd name="T31" fmla="*/ 2014 h 2444"/>
                  <a:gd name="T32" fmla="*/ 1353 w 2196"/>
                  <a:gd name="T33" fmla="*/ 1897 h 2444"/>
                  <a:gd name="T34" fmla="*/ 1656 w 2196"/>
                  <a:gd name="T35" fmla="*/ 1703 h 2444"/>
                  <a:gd name="T36" fmla="*/ 1894 w 2196"/>
                  <a:gd name="T37" fmla="*/ 1791 h 2444"/>
                  <a:gd name="T38" fmla="*/ 2004 w 2196"/>
                  <a:gd name="T39" fmla="*/ 1682 h 2444"/>
                  <a:gd name="T40" fmla="*/ 1817 w 2196"/>
                  <a:gd name="T41" fmla="*/ 1508 h 2444"/>
                  <a:gd name="T42" fmla="*/ 1817 w 2196"/>
                  <a:gd name="T43" fmla="*/ 1286 h 2444"/>
                  <a:gd name="T44" fmla="*/ 1792 w 2196"/>
                  <a:gd name="T45" fmla="*/ 979 h 2444"/>
                  <a:gd name="T46" fmla="*/ 1989 w 2196"/>
                  <a:gd name="T47" fmla="*/ 816 h 2444"/>
                  <a:gd name="T48" fmla="*/ 1948 w 2196"/>
                  <a:gd name="T49" fmla="*/ 667 h 2444"/>
                  <a:gd name="T50" fmla="*/ 1704 w 2196"/>
                  <a:gd name="T51" fmla="*/ 741 h 2444"/>
                  <a:gd name="T52" fmla="*/ 1491 w 2196"/>
                  <a:gd name="T53" fmla="*/ 617 h 2444"/>
                  <a:gd name="T54" fmla="*/ 1219 w 2196"/>
                  <a:gd name="T55" fmla="*/ 479 h 2444"/>
                  <a:gd name="T56" fmla="*/ 1174 w 2196"/>
                  <a:gd name="T57" fmla="*/ 224 h 2444"/>
                  <a:gd name="T58" fmla="*/ 1202 w 2196"/>
                  <a:gd name="T59" fmla="*/ 20 h 2444"/>
                  <a:gd name="T60" fmla="*/ 1393 w 2196"/>
                  <a:gd name="T61" fmla="*/ 248 h 2444"/>
                  <a:gd name="T62" fmla="*/ 1695 w 2196"/>
                  <a:gd name="T63" fmla="*/ 529 h 2444"/>
                  <a:gd name="T64" fmla="*/ 1973 w 2196"/>
                  <a:gd name="T65" fmla="*/ 472 h 2444"/>
                  <a:gd name="T66" fmla="*/ 2176 w 2196"/>
                  <a:gd name="T67" fmla="*/ 655 h 2444"/>
                  <a:gd name="T68" fmla="*/ 2147 w 2196"/>
                  <a:gd name="T69" fmla="*/ 924 h 2444"/>
                  <a:gd name="T70" fmla="*/ 2011 w 2196"/>
                  <a:gd name="T71" fmla="*/ 1221 h 2444"/>
                  <a:gd name="T72" fmla="*/ 2147 w 2196"/>
                  <a:gd name="T73" fmla="*/ 1521 h 2444"/>
                  <a:gd name="T74" fmla="*/ 2176 w 2196"/>
                  <a:gd name="T75" fmla="*/ 1789 h 2444"/>
                  <a:gd name="T76" fmla="*/ 1973 w 2196"/>
                  <a:gd name="T77" fmla="*/ 1972 h 2444"/>
                  <a:gd name="T78" fmla="*/ 1695 w 2196"/>
                  <a:gd name="T79" fmla="*/ 1913 h 2444"/>
                  <a:gd name="T80" fmla="*/ 1393 w 2196"/>
                  <a:gd name="T81" fmla="*/ 2196 h 2444"/>
                  <a:gd name="T82" fmla="*/ 1202 w 2196"/>
                  <a:gd name="T83" fmla="*/ 2424 h 2444"/>
                  <a:gd name="T84" fmla="*/ 903 w 2196"/>
                  <a:gd name="T85" fmla="*/ 2372 h 2444"/>
                  <a:gd name="T86" fmla="*/ 797 w 2196"/>
                  <a:gd name="T87" fmla="*/ 2085 h 2444"/>
                  <a:gd name="T88" fmla="*/ 407 w 2196"/>
                  <a:gd name="T89" fmla="*/ 1963 h 2444"/>
                  <a:gd name="T90" fmla="*/ 138 w 2196"/>
                  <a:gd name="T91" fmla="*/ 1935 h 2444"/>
                  <a:gd name="T92" fmla="*/ 0 w 2196"/>
                  <a:gd name="T93" fmla="*/ 1696 h 2444"/>
                  <a:gd name="T94" fmla="*/ 109 w 2196"/>
                  <a:gd name="T95" fmla="*/ 1451 h 2444"/>
                  <a:gd name="T96" fmla="*/ 199 w 2196"/>
                  <a:gd name="T97" fmla="*/ 1051 h 2444"/>
                  <a:gd name="T98" fmla="*/ 9 w 2196"/>
                  <a:gd name="T99" fmla="*/ 839 h 2444"/>
                  <a:gd name="T100" fmla="*/ 66 w 2196"/>
                  <a:gd name="T101" fmla="*/ 572 h 2444"/>
                  <a:gd name="T102" fmla="*/ 315 w 2196"/>
                  <a:gd name="T103" fmla="*/ 461 h 2444"/>
                  <a:gd name="T104" fmla="*/ 640 w 2196"/>
                  <a:gd name="T105" fmla="*/ 431 h 2444"/>
                  <a:gd name="T106" fmla="*/ 839 w 2196"/>
                  <a:gd name="T107" fmla="*/ 149 h 2444"/>
                  <a:gd name="T108" fmla="*/ 1097 w 2196"/>
                  <a:gd name="T109" fmla="*/ 0 h 2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96" h="2444">
                    <a:moveTo>
                      <a:pt x="1097" y="192"/>
                    </a:moveTo>
                    <a:lnTo>
                      <a:pt x="1068" y="196"/>
                    </a:lnTo>
                    <a:lnTo>
                      <a:pt x="1043" y="206"/>
                    </a:lnTo>
                    <a:lnTo>
                      <a:pt x="1020" y="224"/>
                    </a:lnTo>
                    <a:lnTo>
                      <a:pt x="1003" y="246"/>
                    </a:lnTo>
                    <a:lnTo>
                      <a:pt x="993" y="273"/>
                    </a:lnTo>
                    <a:lnTo>
                      <a:pt x="989" y="301"/>
                    </a:lnTo>
                    <a:lnTo>
                      <a:pt x="989" y="431"/>
                    </a:lnTo>
                    <a:lnTo>
                      <a:pt x="986" y="456"/>
                    </a:lnTo>
                    <a:lnTo>
                      <a:pt x="975" y="479"/>
                    </a:lnTo>
                    <a:lnTo>
                      <a:pt x="960" y="499"/>
                    </a:lnTo>
                    <a:lnTo>
                      <a:pt x="941" y="513"/>
                    </a:lnTo>
                    <a:lnTo>
                      <a:pt x="916" y="524"/>
                    </a:lnTo>
                    <a:lnTo>
                      <a:pt x="842" y="547"/>
                    </a:lnTo>
                    <a:lnTo>
                      <a:pt x="770" y="578"/>
                    </a:lnTo>
                    <a:lnTo>
                      <a:pt x="702" y="617"/>
                    </a:lnTo>
                    <a:lnTo>
                      <a:pt x="640" y="664"/>
                    </a:lnTo>
                    <a:lnTo>
                      <a:pt x="582" y="716"/>
                    </a:lnTo>
                    <a:lnTo>
                      <a:pt x="561" y="732"/>
                    </a:lnTo>
                    <a:lnTo>
                      <a:pt x="539" y="741"/>
                    </a:lnTo>
                    <a:lnTo>
                      <a:pt x="514" y="744"/>
                    </a:lnTo>
                    <a:lnTo>
                      <a:pt x="489" y="741"/>
                    </a:lnTo>
                    <a:lnTo>
                      <a:pt x="466" y="732"/>
                    </a:lnTo>
                    <a:lnTo>
                      <a:pt x="355" y="667"/>
                    </a:lnTo>
                    <a:lnTo>
                      <a:pt x="328" y="656"/>
                    </a:lnTo>
                    <a:lnTo>
                      <a:pt x="299" y="653"/>
                    </a:lnTo>
                    <a:lnTo>
                      <a:pt x="272" y="656"/>
                    </a:lnTo>
                    <a:lnTo>
                      <a:pt x="245" y="667"/>
                    </a:lnTo>
                    <a:lnTo>
                      <a:pt x="222" y="685"/>
                    </a:lnTo>
                    <a:lnTo>
                      <a:pt x="206" y="707"/>
                    </a:lnTo>
                    <a:lnTo>
                      <a:pt x="195" y="734"/>
                    </a:lnTo>
                    <a:lnTo>
                      <a:pt x="191" y="762"/>
                    </a:lnTo>
                    <a:lnTo>
                      <a:pt x="195" y="789"/>
                    </a:lnTo>
                    <a:lnTo>
                      <a:pt x="206" y="816"/>
                    </a:lnTo>
                    <a:lnTo>
                      <a:pt x="222" y="838"/>
                    </a:lnTo>
                    <a:lnTo>
                      <a:pt x="245" y="855"/>
                    </a:lnTo>
                    <a:lnTo>
                      <a:pt x="356" y="920"/>
                    </a:lnTo>
                    <a:lnTo>
                      <a:pt x="378" y="936"/>
                    </a:lnTo>
                    <a:lnTo>
                      <a:pt x="392" y="956"/>
                    </a:lnTo>
                    <a:lnTo>
                      <a:pt x="401" y="979"/>
                    </a:lnTo>
                    <a:lnTo>
                      <a:pt x="405" y="1004"/>
                    </a:lnTo>
                    <a:lnTo>
                      <a:pt x="401" y="1029"/>
                    </a:lnTo>
                    <a:lnTo>
                      <a:pt x="387" y="1094"/>
                    </a:lnTo>
                    <a:lnTo>
                      <a:pt x="378" y="1158"/>
                    </a:lnTo>
                    <a:lnTo>
                      <a:pt x="374" y="1221"/>
                    </a:lnTo>
                    <a:lnTo>
                      <a:pt x="378" y="1286"/>
                    </a:lnTo>
                    <a:lnTo>
                      <a:pt x="387" y="1350"/>
                    </a:lnTo>
                    <a:lnTo>
                      <a:pt x="401" y="1415"/>
                    </a:lnTo>
                    <a:lnTo>
                      <a:pt x="405" y="1440"/>
                    </a:lnTo>
                    <a:lnTo>
                      <a:pt x="401" y="1465"/>
                    </a:lnTo>
                    <a:lnTo>
                      <a:pt x="392" y="1488"/>
                    </a:lnTo>
                    <a:lnTo>
                      <a:pt x="378" y="1508"/>
                    </a:lnTo>
                    <a:lnTo>
                      <a:pt x="356" y="1524"/>
                    </a:lnTo>
                    <a:lnTo>
                      <a:pt x="245" y="1589"/>
                    </a:lnTo>
                    <a:lnTo>
                      <a:pt x="222" y="1607"/>
                    </a:lnTo>
                    <a:lnTo>
                      <a:pt x="206" y="1628"/>
                    </a:lnTo>
                    <a:lnTo>
                      <a:pt x="195" y="1655"/>
                    </a:lnTo>
                    <a:lnTo>
                      <a:pt x="191" y="1682"/>
                    </a:lnTo>
                    <a:lnTo>
                      <a:pt x="195" y="1711"/>
                    </a:lnTo>
                    <a:lnTo>
                      <a:pt x="206" y="1738"/>
                    </a:lnTo>
                    <a:lnTo>
                      <a:pt x="224" y="1759"/>
                    </a:lnTo>
                    <a:lnTo>
                      <a:pt x="245" y="1777"/>
                    </a:lnTo>
                    <a:lnTo>
                      <a:pt x="272" y="1788"/>
                    </a:lnTo>
                    <a:lnTo>
                      <a:pt x="299" y="1791"/>
                    </a:lnTo>
                    <a:lnTo>
                      <a:pt x="328" y="1788"/>
                    </a:lnTo>
                    <a:lnTo>
                      <a:pt x="355" y="1777"/>
                    </a:lnTo>
                    <a:lnTo>
                      <a:pt x="466" y="1712"/>
                    </a:lnTo>
                    <a:lnTo>
                      <a:pt x="489" y="1703"/>
                    </a:lnTo>
                    <a:lnTo>
                      <a:pt x="514" y="1700"/>
                    </a:lnTo>
                    <a:lnTo>
                      <a:pt x="537" y="1703"/>
                    </a:lnTo>
                    <a:lnTo>
                      <a:pt x="561" y="1712"/>
                    </a:lnTo>
                    <a:lnTo>
                      <a:pt x="582" y="1729"/>
                    </a:lnTo>
                    <a:lnTo>
                      <a:pt x="640" y="1781"/>
                    </a:lnTo>
                    <a:lnTo>
                      <a:pt x="702" y="1827"/>
                    </a:lnTo>
                    <a:lnTo>
                      <a:pt x="770" y="1867"/>
                    </a:lnTo>
                    <a:lnTo>
                      <a:pt x="842" y="1897"/>
                    </a:lnTo>
                    <a:lnTo>
                      <a:pt x="916" y="1920"/>
                    </a:lnTo>
                    <a:lnTo>
                      <a:pt x="941" y="1931"/>
                    </a:lnTo>
                    <a:lnTo>
                      <a:pt x="960" y="1945"/>
                    </a:lnTo>
                    <a:lnTo>
                      <a:pt x="975" y="1965"/>
                    </a:lnTo>
                    <a:lnTo>
                      <a:pt x="986" y="1988"/>
                    </a:lnTo>
                    <a:lnTo>
                      <a:pt x="989" y="2014"/>
                    </a:lnTo>
                    <a:lnTo>
                      <a:pt x="989" y="2143"/>
                    </a:lnTo>
                    <a:lnTo>
                      <a:pt x="993" y="2171"/>
                    </a:lnTo>
                    <a:lnTo>
                      <a:pt x="1003" y="2198"/>
                    </a:lnTo>
                    <a:lnTo>
                      <a:pt x="1020" y="2220"/>
                    </a:lnTo>
                    <a:lnTo>
                      <a:pt x="1043" y="2238"/>
                    </a:lnTo>
                    <a:lnTo>
                      <a:pt x="1068" y="2248"/>
                    </a:lnTo>
                    <a:lnTo>
                      <a:pt x="1097" y="2252"/>
                    </a:lnTo>
                    <a:lnTo>
                      <a:pt x="1125" y="2248"/>
                    </a:lnTo>
                    <a:lnTo>
                      <a:pt x="1152" y="2238"/>
                    </a:lnTo>
                    <a:lnTo>
                      <a:pt x="1174" y="2220"/>
                    </a:lnTo>
                    <a:lnTo>
                      <a:pt x="1192" y="2198"/>
                    </a:lnTo>
                    <a:lnTo>
                      <a:pt x="1202" y="2171"/>
                    </a:lnTo>
                    <a:lnTo>
                      <a:pt x="1206" y="2143"/>
                    </a:lnTo>
                    <a:lnTo>
                      <a:pt x="1206" y="2014"/>
                    </a:lnTo>
                    <a:lnTo>
                      <a:pt x="1210" y="1988"/>
                    </a:lnTo>
                    <a:lnTo>
                      <a:pt x="1219" y="1965"/>
                    </a:lnTo>
                    <a:lnTo>
                      <a:pt x="1235" y="1945"/>
                    </a:lnTo>
                    <a:lnTo>
                      <a:pt x="1254" y="1931"/>
                    </a:lnTo>
                    <a:lnTo>
                      <a:pt x="1278" y="1920"/>
                    </a:lnTo>
                    <a:lnTo>
                      <a:pt x="1353" y="1897"/>
                    </a:lnTo>
                    <a:lnTo>
                      <a:pt x="1425" y="1867"/>
                    </a:lnTo>
                    <a:lnTo>
                      <a:pt x="1491" y="1827"/>
                    </a:lnTo>
                    <a:lnTo>
                      <a:pt x="1556" y="1781"/>
                    </a:lnTo>
                    <a:lnTo>
                      <a:pt x="1613" y="1729"/>
                    </a:lnTo>
                    <a:lnTo>
                      <a:pt x="1633" y="1712"/>
                    </a:lnTo>
                    <a:lnTo>
                      <a:pt x="1656" y="1703"/>
                    </a:lnTo>
                    <a:lnTo>
                      <a:pt x="1681" y="1700"/>
                    </a:lnTo>
                    <a:lnTo>
                      <a:pt x="1704" y="1703"/>
                    </a:lnTo>
                    <a:lnTo>
                      <a:pt x="1730" y="1712"/>
                    </a:lnTo>
                    <a:lnTo>
                      <a:pt x="1841" y="1777"/>
                    </a:lnTo>
                    <a:lnTo>
                      <a:pt x="1868" y="1788"/>
                    </a:lnTo>
                    <a:lnTo>
                      <a:pt x="1894" y="1791"/>
                    </a:lnTo>
                    <a:lnTo>
                      <a:pt x="1923" y="1788"/>
                    </a:lnTo>
                    <a:lnTo>
                      <a:pt x="1948" y="1777"/>
                    </a:lnTo>
                    <a:lnTo>
                      <a:pt x="1972" y="1759"/>
                    </a:lnTo>
                    <a:lnTo>
                      <a:pt x="1989" y="1738"/>
                    </a:lnTo>
                    <a:lnTo>
                      <a:pt x="2000" y="1711"/>
                    </a:lnTo>
                    <a:lnTo>
                      <a:pt x="2004" y="1682"/>
                    </a:lnTo>
                    <a:lnTo>
                      <a:pt x="2000" y="1655"/>
                    </a:lnTo>
                    <a:lnTo>
                      <a:pt x="1989" y="1628"/>
                    </a:lnTo>
                    <a:lnTo>
                      <a:pt x="1972" y="1607"/>
                    </a:lnTo>
                    <a:lnTo>
                      <a:pt x="1948" y="1589"/>
                    </a:lnTo>
                    <a:lnTo>
                      <a:pt x="1837" y="1524"/>
                    </a:lnTo>
                    <a:lnTo>
                      <a:pt x="1817" y="1508"/>
                    </a:lnTo>
                    <a:lnTo>
                      <a:pt x="1801" y="1488"/>
                    </a:lnTo>
                    <a:lnTo>
                      <a:pt x="1792" y="1465"/>
                    </a:lnTo>
                    <a:lnTo>
                      <a:pt x="1789" y="1440"/>
                    </a:lnTo>
                    <a:lnTo>
                      <a:pt x="1792" y="1415"/>
                    </a:lnTo>
                    <a:lnTo>
                      <a:pt x="1808" y="1350"/>
                    </a:lnTo>
                    <a:lnTo>
                      <a:pt x="1817" y="1286"/>
                    </a:lnTo>
                    <a:lnTo>
                      <a:pt x="1819" y="1221"/>
                    </a:lnTo>
                    <a:lnTo>
                      <a:pt x="1817" y="1158"/>
                    </a:lnTo>
                    <a:lnTo>
                      <a:pt x="1808" y="1094"/>
                    </a:lnTo>
                    <a:lnTo>
                      <a:pt x="1792" y="1029"/>
                    </a:lnTo>
                    <a:lnTo>
                      <a:pt x="1789" y="1004"/>
                    </a:lnTo>
                    <a:lnTo>
                      <a:pt x="1792" y="979"/>
                    </a:lnTo>
                    <a:lnTo>
                      <a:pt x="1801" y="956"/>
                    </a:lnTo>
                    <a:lnTo>
                      <a:pt x="1817" y="936"/>
                    </a:lnTo>
                    <a:lnTo>
                      <a:pt x="1837" y="920"/>
                    </a:lnTo>
                    <a:lnTo>
                      <a:pt x="1948" y="855"/>
                    </a:lnTo>
                    <a:lnTo>
                      <a:pt x="1972" y="838"/>
                    </a:lnTo>
                    <a:lnTo>
                      <a:pt x="1989" y="816"/>
                    </a:lnTo>
                    <a:lnTo>
                      <a:pt x="2000" y="789"/>
                    </a:lnTo>
                    <a:lnTo>
                      <a:pt x="2004" y="762"/>
                    </a:lnTo>
                    <a:lnTo>
                      <a:pt x="2000" y="734"/>
                    </a:lnTo>
                    <a:lnTo>
                      <a:pt x="1989" y="707"/>
                    </a:lnTo>
                    <a:lnTo>
                      <a:pt x="1972" y="683"/>
                    </a:lnTo>
                    <a:lnTo>
                      <a:pt x="1948" y="667"/>
                    </a:lnTo>
                    <a:lnTo>
                      <a:pt x="1923" y="656"/>
                    </a:lnTo>
                    <a:lnTo>
                      <a:pt x="1894" y="653"/>
                    </a:lnTo>
                    <a:lnTo>
                      <a:pt x="1868" y="656"/>
                    </a:lnTo>
                    <a:lnTo>
                      <a:pt x="1841" y="667"/>
                    </a:lnTo>
                    <a:lnTo>
                      <a:pt x="1730" y="732"/>
                    </a:lnTo>
                    <a:lnTo>
                      <a:pt x="1704" y="741"/>
                    </a:lnTo>
                    <a:lnTo>
                      <a:pt x="1681" y="744"/>
                    </a:lnTo>
                    <a:lnTo>
                      <a:pt x="1656" y="741"/>
                    </a:lnTo>
                    <a:lnTo>
                      <a:pt x="1633" y="732"/>
                    </a:lnTo>
                    <a:lnTo>
                      <a:pt x="1613" y="716"/>
                    </a:lnTo>
                    <a:lnTo>
                      <a:pt x="1556" y="664"/>
                    </a:lnTo>
                    <a:lnTo>
                      <a:pt x="1491" y="617"/>
                    </a:lnTo>
                    <a:lnTo>
                      <a:pt x="1425" y="578"/>
                    </a:lnTo>
                    <a:lnTo>
                      <a:pt x="1353" y="547"/>
                    </a:lnTo>
                    <a:lnTo>
                      <a:pt x="1278" y="524"/>
                    </a:lnTo>
                    <a:lnTo>
                      <a:pt x="1254" y="513"/>
                    </a:lnTo>
                    <a:lnTo>
                      <a:pt x="1235" y="499"/>
                    </a:lnTo>
                    <a:lnTo>
                      <a:pt x="1219" y="479"/>
                    </a:lnTo>
                    <a:lnTo>
                      <a:pt x="1210" y="456"/>
                    </a:lnTo>
                    <a:lnTo>
                      <a:pt x="1206" y="431"/>
                    </a:lnTo>
                    <a:lnTo>
                      <a:pt x="1206" y="301"/>
                    </a:lnTo>
                    <a:lnTo>
                      <a:pt x="1202" y="273"/>
                    </a:lnTo>
                    <a:lnTo>
                      <a:pt x="1192" y="246"/>
                    </a:lnTo>
                    <a:lnTo>
                      <a:pt x="1174" y="224"/>
                    </a:lnTo>
                    <a:lnTo>
                      <a:pt x="1152" y="206"/>
                    </a:lnTo>
                    <a:lnTo>
                      <a:pt x="1125" y="196"/>
                    </a:lnTo>
                    <a:lnTo>
                      <a:pt x="1097" y="192"/>
                    </a:lnTo>
                    <a:close/>
                    <a:moveTo>
                      <a:pt x="1097" y="0"/>
                    </a:moveTo>
                    <a:lnTo>
                      <a:pt x="1150" y="6"/>
                    </a:lnTo>
                    <a:lnTo>
                      <a:pt x="1202" y="20"/>
                    </a:lnTo>
                    <a:lnTo>
                      <a:pt x="1249" y="42"/>
                    </a:lnTo>
                    <a:lnTo>
                      <a:pt x="1290" y="72"/>
                    </a:lnTo>
                    <a:lnTo>
                      <a:pt x="1326" y="108"/>
                    </a:lnTo>
                    <a:lnTo>
                      <a:pt x="1357" y="149"/>
                    </a:lnTo>
                    <a:lnTo>
                      <a:pt x="1378" y="196"/>
                    </a:lnTo>
                    <a:lnTo>
                      <a:pt x="1393" y="248"/>
                    </a:lnTo>
                    <a:lnTo>
                      <a:pt x="1398" y="301"/>
                    </a:lnTo>
                    <a:lnTo>
                      <a:pt x="1398" y="359"/>
                    </a:lnTo>
                    <a:lnTo>
                      <a:pt x="1479" y="391"/>
                    </a:lnTo>
                    <a:lnTo>
                      <a:pt x="1554" y="431"/>
                    </a:lnTo>
                    <a:lnTo>
                      <a:pt x="1627" y="477"/>
                    </a:lnTo>
                    <a:lnTo>
                      <a:pt x="1695" y="529"/>
                    </a:lnTo>
                    <a:lnTo>
                      <a:pt x="1744" y="500"/>
                    </a:lnTo>
                    <a:lnTo>
                      <a:pt x="1789" y="481"/>
                    </a:lnTo>
                    <a:lnTo>
                      <a:pt x="1834" y="466"/>
                    </a:lnTo>
                    <a:lnTo>
                      <a:pt x="1880" y="461"/>
                    </a:lnTo>
                    <a:lnTo>
                      <a:pt x="1927" y="463"/>
                    </a:lnTo>
                    <a:lnTo>
                      <a:pt x="1973" y="472"/>
                    </a:lnTo>
                    <a:lnTo>
                      <a:pt x="2016" y="486"/>
                    </a:lnTo>
                    <a:lnTo>
                      <a:pt x="2058" y="508"/>
                    </a:lnTo>
                    <a:lnTo>
                      <a:pt x="2093" y="536"/>
                    </a:lnTo>
                    <a:lnTo>
                      <a:pt x="2128" y="570"/>
                    </a:lnTo>
                    <a:lnTo>
                      <a:pt x="2154" y="612"/>
                    </a:lnTo>
                    <a:lnTo>
                      <a:pt x="2176" y="655"/>
                    </a:lnTo>
                    <a:lnTo>
                      <a:pt x="2188" y="701"/>
                    </a:lnTo>
                    <a:lnTo>
                      <a:pt x="2196" y="748"/>
                    </a:lnTo>
                    <a:lnTo>
                      <a:pt x="2194" y="795"/>
                    </a:lnTo>
                    <a:lnTo>
                      <a:pt x="2185" y="839"/>
                    </a:lnTo>
                    <a:lnTo>
                      <a:pt x="2169" y="882"/>
                    </a:lnTo>
                    <a:lnTo>
                      <a:pt x="2147" y="924"/>
                    </a:lnTo>
                    <a:lnTo>
                      <a:pt x="2120" y="961"/>
                    </a:lnTo>
                    <a:lnTo>
                      <a:pt x="2085" y="994"/>
                    </a:lnTo>
                    <a:lnTo>
                      <a:pt x="2045" y="1022"/>
                    </a:lnTo>
                    <a:lnTo>
                      <a:pt x="1995" y="1051"/>
                    </a:lnTo>
                    <a:lnTo>
                      <a:pt x="2007" y="1137"/>
                    </a:lnTo>
                    <a:lnTo>
                      <a:pt x="2011" y="1221"/>
                    </a:lnTo>
                    <a:lnTo>
                      <a:pt x="2007" y="1307"/>
                    </a:lnTo>
                    <a:lnTo>
                      <a:pt x="1995" y="1393"/>
                    </a:lnTo>
                    <a:lnTo>
                      <a:pt x="2045" y="1422"/>
                    </a:lnTo>
                    <a:lnTo>
                      <a:pt x="2085" y="1451"/>
                    </a:lnTo>
                    <a:lnTo>
                      <a:pt x="2120" y="1483"/>
                    </a:lnTo>
                    <a:lnTo>
                      <a:pt x="2147" y="1521"/>
                    </a:lnTo>
                    <a:lnTo>
                      <a:pt x="2169" y="1562"/>
                    </a:lnTo>
                    <a:lnTo>
                      <a:pt x="2185" y="1605"/>
                    </a:lnTo>
                    <a:lnTo>
                      <a:pt x="2194" y="1650"/>
                    </a:lnTo>
                    <a:lnTo>
                      <a:pt x="2196" y="1696"/>
                    </a:lnTo>
                    <a:lnTo>
                      <a:pt x="2188" y="1743"/>
                    </a:lnTo>
                    <a:lnTo>
                      <a:pt x="2176" y="1789"/>
                    </a:lnTo>
                    <a:lnTo>
                      <a:pt x="2154" y="1833"/>
                    </a:lnTo>
                    <a:lnTo>
                      <a:pt x="2128" y="1874"/>
                    </a:lnTo>
                    <a:lnTo>
                      <a:pt x="2093" y="1908"/>
                    </a:lnTo>
                    <a:lnTo>
                      <a:pt x="2058" y="1935"/>
                    </a:lnTo>
                    <a:lnTo>
                      <a:pt x="2016" y="1958"/>
                    </a:lnTo>
                    <a:lnTo>
                      <a:pt x="1973" y="1972"/>
                    </a:lnTo>
                    <a:lnTo>
                      <a:pt x="1927" y="1981"/>
                    </a:lnTo>
                    <a:lnTo>
                      <a:pt x="1880" y="1983"/>
                    </a:lnTo>
                    <a:lnTo>
                      <a:pt x="1834" y="1978"/>
                    </a:lnTo>
                    <a:lnTo>
                      <a:pt x="1789" y="1963"/>
                    </a:lnTo>
                    <a:lnTo>
                      <a:pt x="1744" y="1944"/>
                    </a:lnTo>
                    <a:lnTo>
                      <a:pt x="1695" y="1913"/>
                    </a:lnTo>
                    <a:lnTo>
                      <a:pt x="1627" y="1967"/>
                    </a:lnTo>
                    <a:lnTo>
                      <a:pt x="1554" y="2014"/>
                    </a:lnTo>
                    <a:lnTo>
                      <a:pt x="1479" y="2053"/>
                    </a:lnTo>
                    <a:lnTo>
                      <a:pt x="1398" y="2085"/>
                    </a:lnTo>
                    <a:lnTo>
                      <a:pt x="1398" y="2143"/>
                    </a:lnTo>
                    <a:lnTo>
                      <a:pt x="1393" y="2196"/>
                    </a:lnTo>
                    <a:lnTo>
                      <a:pt x="1378" y="2248"/>
                    </a:lnTo>
                    <a:lnTo>
                      <a:pt x="1357" y="2295"/>
                    </a:lnTo>
                    <a:lnTo>
                      <a:pt x="1326" y="2336"/>
                    </a:lnTo>
                    <a:lnTo>
                      <a:pt x="1290" y="2372"/>
                    </a:lnTo>
                    <a:lnTo>
                      <a:pt x="1249" y="2403"/>
                    </a:lnTo>
                    <a:lnTo>
                      <a:pt x="1202" y="2424"/>
                    </a:lnTo>
                    <a:lnTo>
                      <a:pt x="1150" y="2438"/>
                    </a:lnTo>
                    <a:lnTo>
                      <a:pt x="1097" y="2444"/>
                    </a:lnTo>
                    <a:lnTo>
                      <a:pt x="1043" y="2438"/>
                    </a:lnTo>
                    <a:lnTo>
                      <a:pt x="993" y="2424"/>
                    </a:lnTo>
                    <a:lnTo>
                      <a:pt x="946" y="2403"/>
                    </a:lnTo>
                    <a:lnTo>
                      <a:pt x="903" y="2372"/>
                    </a:lnTo>
                    <a:lnTo>
                      <a:pt x="867" y="2336"/>
                    </a:lnTo>
                    <a:lnTo>
                      <a:pt x="839" y="2295"/>
                    </a:lnTo>
                    <a:lnTo>
                      <a:pt x="815" y="2248"/>
                    </a:lnTo>
                    <a:lnTo>
                      <a:pt x="801" y="2196"/>
                    </a:lnTo>
                    <a:lnTo>
                      <a:pt x="797" y="2143"/>
                    </a:lnTo>
                    <a:lnTo>
                      <a:pt x="797" y="2085"/>
                    </a:lnTo>
                    <a:lnTo>
                      <a:pt x="717" y="2053"/>
                    </a:lnTo>
                    <a:lnTo>
                      <a:pt x="640" y="2014"/>
                    </a:lnTo>
                    <a:lnTo>
                      <a:pt x="568" y="1967"/>
                    </a:lnTo>
                    <a:lnTo>
                      <a:pt x="500" y="1913"/>
                    </a:lnTo>
                    <a:lnTo>
                      <a:pt x="450" y="1944"/>
                    </a:lnTo>
                    <a:lnTo>
                      <a:pt x="407" y="1963"/>
                    </a:lnTo>
                    <a:lnTo>
                      <a:pt x="360" y="1978"/>
                    </a:lnTo>
                    <a:lnTo>
                      <a:pt x="313" y="1983"/>
                    </a:lnTo>
                    <a:lnTo>
                      <a:pt x="267" y="1981"/>
                    </a:lnTo>
                    <a:lnTo>
                      <a:pt x="222" y="1972"/>
                    </a:lnTo>
                    <a:lnTo>
                      <a:pt x="179" y="1958"/>
                    </a:lnTo>
                    <a:lnTo>
                      <a:pt x="138" y="1935"/>
                    </a:lnTo>
                    <a:lnTo>
                      <a:pt x="100" y="1908"/>
                    </a:lnTo>
                    <a:lnTo>
                      <a:pt x="68" y="1874"/>
                    </a:lnTo>
                    <a:lnTo>
                      <a:pt x="39" y="1833"/>
                    </a:lnTo>
                    <a:lnTo>
                      <a:pt x="17" y="1789"/>
                    </a:lnTo>
                    <a:lnTo>
                      <a:pt x="5" y="1743"/>
                    </a:lnTo>
                    <a:lnTo>
                      <a:pt x="0" y="1696"/>
                    </a:lnTo>
                    <a:lnTo>
                      <a:pt x="1" y="1650"/>
                    </a:lnTo>
                    <a:lnTo>
                      <a:pt x="9" y="1605"/>
                    </a:lnTo>
                    <a:lnTo>
                      <a:pt x="25" y="1562"/>
                    </a:lnTo>
                    <a:lnTo>
                      <a:pt x="46" y="1521"/>
                    </a:lnTo>
                    <a:lnTo>
                      <a:pt x="75" y="1483"/>
                    </a:lnTo>
                    <a:lnTo>
                      <a:pt x="109" y="1451"/>
                    </a:lnTo>
                    <a:lnTo>
                      <a:pt x="150" y="1422"/>
                    </a:lnTo>
                    <a:lnTo>
                      <a:pt x="199" y="1393"/>
                    </a:lnTo>
                    <a:lnTo>
                      <a:pt x="186" y="1307"/>
                    </a:lnTo>
                    <a:lnTo>
                      <a:pt x="182" y="1221"/>
                    </a:lnTo>
                    <a:lnTo>
                      <a:pt x="186" y="1137"/>
                    </a:lnTo>
                    <a:lnTo>
                      <a:pt x="199" y="1051"/>
                    </a:lnTo>
                    <a:lnTo>
                      <a:pt x="150" y="1022"/>
                    </a:lnTo>
                    <a:lnTo>
                      <a:pt x="109" y="994"/>
                    </a:lnTo>
                    <a:lnTo>
                      <a:pt x="75" y="961"/>
                    </a:lnTo>
                    <a:lnTo>
                      <a:pt x="46" y="924"/>
                    </a:lnTo>
                    <a:lnTo>
                      <a:pt x="25" y="882"/>
                    </a:lnTo>
                    <a:lnTo>
                      <a:pt x="9" y="839"/>
                    </a:lnTo>
                    <a:lnTo>
                      <a:pt x="1" y="795"/>
                    </a:lnTo>
                    <a:lnTo>
                      <a:pt x="0" y="748"/>
                    </a:lnTo>
                    <a:lnTo>
                      <a:pt x="5" y="701"/>
                    </a:lnTo>
                    <a:lnTo>
                      <a:pt x="17" y="655"/>
                    </a:lnTo>
                    <a:lnTo>
                      <a:pt x="39" y="612"/>
                    </a:lnTo>
                    <a:lnTo>
                      <a:pt x="66" y="572"/>
                    </a:lnTo>
                    <a:lnTo>
                      <a:pt x="98" y="538"/>
                    </a:lnTo>
                    <a:lnTo>
                      <a:pt x="136" y="509"/>
                    </a:lnTo>
                    <a:lnTo>
                      <a:pt x="177" y="486"/>
                    </a:lnTo>
                    <a:lnTo>
                      <a:pt x="222" y="472"/>
                    </a:lnTo>
                    <a:lnTo>
                      <a:pt x="268" y="463"/>
                    </a:lnTo>
                    <a:lnTo>
                      <a:pt x="315" y="461"/>
                    </a:lnTo>
                    <a:lnTo>
                      <a:pt x="362" y="466"/>
                    </a:lnTo>
                    <a:lnTo>
                      <a:pt x="407" y="481"/>
                    </a:lnTo>
                    <a:lnTo>
                      <a:pt x="450" y="500"/>
                    </a:lnTo>
                    <a:lnTo>
                      <a:pt x="500" y="529"/>
                    </a:lnTo>
                    <a:lnTo>
                      <a:pt x="568" y="477"/>
                    </a:lnTo>
                    <a:lnTo>
                      <a:pt x="640" y="431"/>
                    </a:lnTo>
                    <a:lnTo>
                      <a:pt x="717" y="391"/>
                    </a:lnTo>
                    <a:lnTo>
                      <a:pt x="797" y="359"/>
                    </a:lnTo>
                    <a:lnTo>
                      <a:pt x="797" y="301"/>
                    </a:lnTo>
                    <a:lnTo>
                      <a:pt x="801" y="248"/>
                    </a:lnTo>
                    <a:lnTo>
                      <a:pt x="815" y="196"/>
                    </a:lnTo>
                    <a:lnTo>
                      <a:pt x="839" y="149"/>
                    </a:lnTo>
                    <a:lnTo>
                      <a:pt x="867" y="108"/>
                    </a:lnTo>
                    <a:lnTo>
                      <a:pt x="903" y="72"/>
                    </a:lnTo>
                    <a:lnTo>
                      <a:pt x="946" y="42"/>
                    </a:lnTo>
                    <a:lnTo>
                      <a:pt x="993" y="20"/>
                    </a:lnTo>
                    <a:lnTo>
                      <a:pt x="1043" y="6"/>
                    </a:lnTo>
                    <a:lnTo>
                      <a:pt x="10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2"/>
              <p:cNvSpPr>
                <a:spLocks noEditPoints="1"/>
              </p:cNvSpPr>
              <p:nvPr/>
            </p:nvSpPr>
            <p:spPr bwMode="auto">
              <a:xfrm>
                <a:off x="4561" y="2495"/>
                <a:ext cx="403" cy="402"/>
              </a:xfrm>
              <a:custGeom>
                <a:avLst/>
                <a:gdLst>
                  <a:gd name="T0" fmla="*/ 355 w 807"/>
                  <a:gd name="T1" fmla="*/ 197 h 805"/>
                  <a:gd name="T2" fmla="*/ 273 w 807"/>
                  <a:gd name="T3" fmla="*/ 238 h 805"/>
                  <a:gd name="T4" fmla="*/ 214 w 807"/>
                  <a:gd name="T5" fmla="*/ 310 h 805"/>
                  <a:gd name="T6" fmla="*/ 194 w 807"/>
                  <a:gd name="T7" fmla="*/ 401 h 805"/>
                  <a:gd name="T8" fmla="*/ 214 w 807"/>
                  <a:gd name="T9" fmla="*/ 494 h 805"/>
                  <a:gd name="T10" fmla="*/ 273 w 807"/>
                  <a:gd name="T11" fmla="*/ 566 h 805"/>
                  <a:gd name="T12" fmla="*/ 355 w 807"/>
                  <a:gd name="T13" fmla="*/ 607 h 805"/>
                  <a:gd name="T14" fmla="*/ 452 w 807"/>
                  <a:gd name="T15" fmla="*/ 607 h 805"/>
                  <a:gd name="T16" fmla="*/ 536 w 807"/>
                  <a:gd name="T17" fmla="*/ 566 h 805"/>
                  <a:gd name="T18" fmla="*/ 594 w 807"/>
                  <a:gd name="T19" fmla="*/ 494 h 805"/>
                  <a:gd name="T20" fmla="*/ 615 w 807"/>
                  <a:gd name="T21" fmla="*/ 401 h 805"/>
                  <a:gd name="T22" fmla="*/ 594 w 807"/>
                  <a:gd name="T23" fmla="*/ 310 h 805"/>
                  <a:gd name="T24" fmla="*/ 536 w 807"/>
                  <a:gd name="T25" fmla="*/ 238 h 805"/>
                  <a:gd name="T26" fmla="*/ 452 w 807"/>
                  <a:gd name="T27" fmla="*/ 197 h 805"/>
                  <a:gd name="T28" fmla="*/ 404 w 807"/>
                  <a:gd name="T29" fmla="*/ 0 h 805"/>
                  <a:gd name="T30" fmla="*/ 531 w 807"/>
                  <a:gd name="T31" fmla="*/ 19 h 805"/>
                  <a:gd name="T32" fmla="*/ 642 w 807"/>
                  <a:gd name="T33" fmla="*/ 77 h 805"/>
                  <a:gd name="T34" fmla="*/ 730 w 807"/>
                  <a:gd name="T35" fmla="*/ 165 h 805"/>
                  <a:gd name="T36" fmla="*/ 787 w 807"/>
                  <a:gd name="T37" fmla="*/ 274 h 805"/>
                  <a:gd name="T38" fmla="*/ 807 w 807"/>
                  <a:gd name="T39" fmla="*/ 401 h 805"/>
                  <a:gd name="T40" fmla="*/ 787 w 807"/>
                  <a:gd name="T41" fmla="*/ 528 h 805"/>
                  <a:gd name="T42" fmla="*/ 730 w 807"/>
                  <a:gd name="T43" fmla="*/ 640 h 805"/>
                  <a:gd name="T44" fmla="*/ 642 w 807"/>
                  <a:gd name="T45" fmla="*/ 727 h 805"/>
                  <a:gd name="T46" fmla="*/ 531 w 807"/>
                  <a:gd name="T47" fmla="*/ 785 h 805"/>
                  <a:gd name="T48" fmla="*/ 404 w 807"/>
                  <a:gd name="T49" fmla="*/ 805 h 805"/>
                  <a:gd name="T50" fmla="*/ 276 w 807"/>
                  <a:gd name="T51" fmla="*/ 785 h 805"/>
                  <a:gd name="T52" fmla="*/ 167 w 807"/>
                  <a:gd name="T53" fmla="*/ 727 h 805"/>
                  <a:gd name="T54" fmla="*/ 79 w 807"/>
                  <a:gd name="T55" fmla="*/ 640 h 805"/>
                  <a:gd name="T56" fmla="*/ 22 w 807"/>
                  <a:gd name="T57" fmla="*/ 528 h 805"/>
                  <a:gd name="T58" fmla="*/ 0 w 807"/>
                  <a:gd name="T59" fmla="*/ 401 h 805"/>
                  <a:gd name="T60" fmla="*/ 22 w 807"/>
                  <a:gd name="T61" fmla="*/ 274 h 805"/>
                  <a:gd name="T62" fmla="*/ 79 w 807"/>
                  <a:gd name="T63" fmla="*/ 165 h 805"/>
                  <a:gd name="T64" fmla="*/ 167 w 807"/>
                  <a:gd name="T65" fmla="*/ 77 h 805"/>
                  <a:gd name="T66" fmla="*/ 276 w 807"/>
                  <a:gd name="T67" fmla="*/ 19 h 805"/>
                  <a:gd name="T68" fmla="*/ 404 w 807"/>
                  <a:gd name="T69"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7" h="805">
                    <a:moveTo>
                      <a:pt x="404" y="191"/>
                    </a:moveTo>
                    <a:lnTo>
                      <a:pt x="355" y="197"/>
                    </a:lnTo>
                    <a:lnTo>
                      <a:pt x="312" y="213"/>
                    </a:lnTo>
                    <a:lnTo>
                      <a:pt x="273" y="238"/>
                    </a:lnTo>
                    <a:lnTo>
                      <a:pt x="239" y="270"/>
                    </a:lnTo>
                    <a:lnTo>
                      <a:pt x="214" y="310"/>
                    </a:lnTo>
                    <a:lnTo>
                      <a:pt x="199" y="355"/>
                    </a:lnTo>
                    <a:lnTo>
                      <a:pt x="194" y="401"/>
                    </a:lnTo>
                    <a:lnTo>
                      <a:pt x="199" y="450"/>
                    </a:lnTo>
                    <a:lnTo>
                      <a:pt x="214" y="494"/>
                    </a:lnTo>
                    <a:lnTo>
                      <a:pt x="239" y="534"/>
                    </a:lnTo>
                    <a:lnTo>
                      <a:pt x="273" y="566"/>
                    </a:lnTo>
                    <a:lnTo>
                      <a:pt x="312" y="591"/>
                    </a:lnTo>
                    <a:lnTo>
                      <a:pt x="355" y="607"/>
                    </a:lnTo>
                    <a:lnTo>
                      <a:pt x="404" y="613"/>
                    </a:lnTo>
                    <a:lnTo>
                      <a:pt x="452" y="607"/>
                    </a:lnTo>
                    <a:lnTo>
                      <a:pt x="497" y="591"/>
                    </a:lnTo>
                    <a:lnTo>
                      <a:pt x="536" y="566"/>
                    </a:lnTo>
                    <a:lnTo>
                      <a:pt x="569" y="534"/>
                    </a:lnTo>
                    <a:lnTo>
                      <a:pt x="594" y="494"/>
                    </a:lnTo>
                    <a:lnTo>
                      <a:pt x="610" y="450"/>
                    </a:lnTo>
                    <a:lnTo>
                      <a:pt x="615" y="401"/>
                    </a:lnTo>
                    <a:lnTo>
                      <a:pt x="610" y="355"/>
                    </a:lnTo>
                    <a:lnTo>
                      <a:pt x="594" y="310"/>
                    </a:lnTo>
                    <a:lnTo>
                      <a:pt x="569" y="270"/>
                    </a:lnTo>
                    <a:lnTo>
                      <a:pt x="536" y="238"/>
                    </a:lnTo>
                    <a:lnTo>
                      <a:pt x="497" y="213"/>
                    </a:lnTo>
                    <a:lnTo>
                      <a:pt x="452" y="197"/>
                    </a:lnTo>
                    <a:lnTo>
                      <a:pt x="404" y="191"/>
                    </a:lnTo>
                    <a:close/>
                    <a:moveTo>
                      <a:pt x="404" y="0"/>
                    </a:moveTo>
                    <a:lnTo>
                      <a:pt x="470" y="5"/>
                    </a:lnTo>
                    <a:lnTo>
                      <a:pt x="531" y="19"/>
                    </a:lnTo>
                    <a:lnTo>
                      <a:pt x="588" y="44"/>
                    </a:lnTo>
                    <a:lnTo>
                      <a:pt x="642" y="77"/>
                    </a:lnTo>
                    <a:lnTo>
                      <a:pt x="689" y="118"/>
                    </a:lnTo>
                    <a:lnTo>
                      <a:pt x="730" y="165"/>
                    </a:lnTo>
                    <a:lnTo>
                      <a:pt x="762" y="217"/>
                    </a:lnTo>
                    <a:lnTo>
                      <a:pt x="787" y="274"/>
                    </a:lnTo>
                    <a:lnTo>
                      <a:pt x="802" y="337"/>
                    </a:lnTo>
                    <a:lnTo>
                      <a:pt x="807" y="401"/>
                    </a:lnTo>
                    <a:lnTo>
                      <a:pt x="802" y="468"/>
                    </a:lnTo>
                    <a:lnTo>
                      <a:pt x="787" y="528"/>
                    </a:lnTo>
                    <a:lnTo>
                      <a:pt x="762" y="588"/>
                    </a:lnTo>
                    <a:lnTo>
                      <a:pt x="730" y="640"/>
                    </a:lnTo>
                    <a:lnTo>
                      <a:pt x="689" y="686"/>
                    </a:lnTo>
                    <a:lnTo>
                      <a:pt x="642" y="727"/>
                    </a:lnTo>
                    <a:lnTo>
                      <a:pt x="588" y="760"/>
                    </a:lnTo>
                    <a:lnTo>
                      <a:pt x="531" y="785"/>
                    </a:lnTo>
                    <a:lnTo>
                      <a:pt x="470" y="799"/>
                    </a:lnTo>
                    <a:lnTo>
                      <a:pt x="404" y="805"/>
                    </a:lnTo>
                    <a:lnTo>
                      <a:pt x="339" y="799"/>
                    </a:lnTo>
                    <a:lnTo>
                      <a:pt x="276" y="785"/>
                    </a:lnTo>
                    <a:lnTo>
                      <a:pt x="219" y="760"/>
                    </a:lnTo>
                    <a:lnTo>
                      <a:pt x="167" y="727"/>
                    </a:lnTo>
                    <a:lnTo>
                      <a:pt x="119" y="686"/>
                    </a:lnTo>
                    <a:lnTo>
                      <a:pt x="79" y="640"/>
                    </a:lnTo>
                    <a:lnTo>
                      <a:pt x="47" y="588"/>
                    </a:lnTo>
                    <a:lnTo>
                      <a:pt x="22" y="528"/>
                    </a:lnTo>
                    <a:lnTo>
                      <a:pt x="6" y="468"/>
                    </a:lnTo>
                    <a:lnTo>
                      <a:pt x="0" y="401"/>
                    </a:lnTo>
                    <a:lnTo>
                      <a:pt x="6" y="337"/>
                    </a:lnTo>
                    <a:lnTo>
                      <a:pt x="22" y="274"/>
                    </a:lnTo>
                    <a:lnTo>
                      <a:pt x="47" y="217"/>
                    </a:lnTo>
                    <a:lnTo>
                      <a:pt x="79" y="165"/>
                    </a:lnTo>
                    <a:lnTo>
                      <a:pt x="119" y="118"/>
                    </a:lnTo>
                    <a:lnTo>
                      <a:pt x="167" y="77"/>
                    </a:lnTo>
                    <a:lnTo>
                      <a:pt x="219" y="44"/>
                    </a:lnTo>
                    <a:lnTo>
                      <a:pt x="276" y="19"/>
                    </a:lnTo>
                    <a:lnTo>
                      <a:pt x="339" y="5"/>
                    </a:lnTo>
                    <a:lnTo>
                      <a:pt x="40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13"/>
              <p:cNvSpPr>
                <a:spLocks noEditPoints="1"/>
              </p:cNvSpPr>
              <p:nvPr/>
            </p:nvSpPr>
            <p:spPr bwMode="auto">
              <a:xfrm>
                <a:off x="2975" y="1624"/>
                <a:ext cx="812" cy="813"/>
              </a:xfrm>
              <a:custGeom>
                <a:avLst/>
                <a:gdLst>
                  <a:gd name="T0" fmla="*/ 728 w 1624"/>
                  <a:gd name="T1" fmla="*/ 199 h 1624"/>
                  <a:gd name="T2" fmla="*/ 570 w 1624"/>
                  <a:gd name="T3" fmla="*/ 242 h 1624"/>
                  <a:gd name="T4" fmla="*/ 434 w 1624"/>
                  <a:gd name="T5" fmla="*/ 323 h 1624"/>
                  <a:gd name="T6" fmla="*/ 321 w 1624"/>
                  <a:gd name="T7" fmla="*/ 434 h 1624"/>
                  <a:gd name="T8" fmla="*/ 240 w 1624"/>
                  <a:gd name="T9" fmla="*/ 572 h 1624"/>
                  <a:gd name="T10" fmla="*/ 197 w 1624"/>
                  <a:gd name="T11" fmla="*/ 729 h 1624"/>
                  <a:gd name="T12" fmla="*/ 197 w 1624"/>
                  <a:gd name="T13" fmla="*/ 896 h 1624"/>
                  <a:gd name="T14" fmla="*/ 240 w 1624"/>
                  <a:gd name="T15" fmla="*/ 1054 h 1624"/>
                  <a:gd name="T16" fmla="*/ 321 w 1624"/>
                  <a:gd name="T17" fmla="*/ 1192 h 1624"/>
                  <a:gd name="T18" fmla="*/ 434 w 1624"/>
                  <a:gd name="T19" fmla="*/ 1303 h 1624"/>
                  <a:gd name="T20" fmla="*/ 570 w 1624"/>
                  <a:gd name="T21" fmla="*/ 1384 h 1624"/>
                  <a:gd name="T22" fmla="*/ 728 w 1624"/>
                  <a:gd name="T23" fmla="*/ 1427 h 1624"/>
                  <a:gd name="T24" fmla="*/ 896 w 1624"/>
                  <a:gd name="T25" fmla="*/ 1427 h 1624"/>
                  <a:gd name="T26" fmla="*/ 1054 w 1624"/>
                  <a:gd name="T27" fmla="*/ 1384 h 1624"/>
                  <a:gd name="T28" fmla="*/ 1190 w 1624"/>
                  <a:gd name="T29" fmla="*/ 1303 h 1624"/>
                  <a:gd name="T30" fmla="*/ 1303 w 1624"/>
                  <a:gd name="T31" fmla="*/ 1192 h 1624"/>
                  <a:gd name="T32" fmla="*/ 1384 w 1624"/>
                  <a:gd name="T33" fmla="*/ 1054 h 1624"/>
                  <a:gd name="T34" fmla="*/ 1427 w 1624"/>
                  <a:gd name="T35" fmla="*/ 896 h 1624"/>
                  <a:gd name="T36" fmla="*/ 1427 w 1624"/>
                  <a:gd name="T37" fmla="*/ 729 h 1624"/>
                  <a:gd name="T38" fmla="*/ 1384 w 1624"/>
                  <a:gd name="T39" fmla="*/ 572 h 1624"/>
                  <a:gd name="T40" fmla="*/ 1303 w 1624"/>
                  <a:gd name="T41" fmla="*/ 434 h 1624"/>
                  <a:gd name="T42" fmla="*/ 1190 w 1624"/>
                  <a:gd name="T43" fmla="*/ 323 h 1624"/>
                  <a:gd name="T44" fmla="*/ 1054 w 1624"/>
                  <a:gd name="T45" fmla="*/ 242 h 1624"/>
                  <a:gd name="T46" fmla="*/ 896 w 1624"/>
                  <a:gd name="T47" fmla="*/ 199 h 1624"/>
                  <a:gd name="T48" fmla="*/ 812 w 1624"/>
                  <a:gd name="T49" fmla="*/ 0 h 1624"/>
                  <a:gd name="T50" fmla="*/ 999 w 1624"/>
                  <a:gd name="T51" fmla="*/ 21 h 1624"/>
                  <a:gd name="T52" fmla="*/ 1169 w 1624"/>
                  <a:gd name="T53" fmla="*/ 82 h 1624"/>
                  <a:gd name="T54" fmla="*/ 1319 w 1624"/>
                  <a:gd name="T55" fmla="*/ 179 h 1624"/>
                  <a:gd name="T56" fmla="*/ 1445 w 1624"/>
                  <a:gd name="T57" fmla="*/ 305 h 1624"/>
                  <a:gd name="T58" fmla="*/ 1542 w 1624"/>
                  <a:gd name="T59" fmla="*/ 455 h 1624"/>
                  <a:gd name="T60" fmla="*/ 1603 w 1624"/>
                  <a:gd name="T61" fmla="*/ 627 h 1624"/>
                  <a:gd name="T62" fmla="*/ 1624 w 1624"/>
                  <a:gd name="T63" fmla="*/ 812 h 1624"/>
                  <a:gd name="T64" fmla="*/ 1603 w 1624"/>
                  <a:gd name="T65" fmla="*/ 998 h 1624"/>
                  <a:gd name="T66" fmla="*/ 1542 w 1624"/>
                  <a:gd name="T67" fmla="*/ 1169 h 1624"/>
                  <a:gd name="T68" fmla="*/ 1445 w 1624"/>
                  <a:gd name="T69" fmla="*/ 1321 h 1624"/>
                  <a:gd name="T70" fmla="*/ 1319 w 1624"/>
                  <a:gd name="T71" fmla="*/ 1447 h 1624"/>
                  <a:gd name="T72" fmla="*/ 1169 w 1624"/>
                  <a:gd name="T73" fmla="*/ 1542 h 1624"/>
                  <a:gd name="T74" fmla="*/ 999 w 1624"/>
                  <a:gd name="T75" fmla="*/ 1603 h 1624"/>
                  <a:gd name="T76" fmla="*/ 812 w 1624"/>
                  <a:gd name="T77" fmla="*/ 1624 h 1624"/>
                  <a:gd name="T78" fmla="*/ 626 w 1624"/>
                  <a:gd name="T79" fmla="*/ 1603 h 1624"/>
                  <a:gd name="T80" fmla="*/ 455 w 1624"/>
                  <a:gd name="T81" fmla="*/ 1542 h 1624"/>
                  <a:gd name="T82" fmla="*/ 305 w 1624"/>
                  <a:gd name="T83" fmla="*/ 1447 h 1624"/>
                  <a:gd name="T84" fmla="*/ 179 w 1624"/>
                  <a:gd name="T85" fmla="*/ 1321 h 1624"/>
                  <a:gd name="T86" fmla="*/ 82 w 1624"/>
                  <a:gd name="T87" fmla="*/ 1169 h 1624"/>
                  <a:gd name="T88" fmla="*/ 22 w 1624"/>
                  <a:gd name="T89" fmla="*/ 998 h 1624"/>
                  <a:gd name="T90" fmla="*/ 0 w 1624"/>
                  <a:gd name="T91" fmla="*/ 812 h 1624"/>
                  <a:gd name="T92" fmla="*/ 22 w 1624"/>
                  <a:gd name="T93" fmla="*/ 627 h 1624"/>
                  <a:gd name="T94" fmla="*/ 82 w 1624"/>
                  <a:gd name="T95" fmla="*/ 455 h 1624"/>
                  <a:gd name="T96" fmla="*/ 179 w 1624"/>
                  <a:gd name="T97" fmla="*/ 305 h 1624"/>
                  <a:gd name="T98" fmla="*/ 305 w 1624"/>
                  <a:gd name="T99" fmla="*/ 179 h 1624"/>
                  <a:gd name="T100" fmla="*/ 455 w 1624"/>
                  <a:gd name="T101" fmla="*/ 82 h 1624"/>
                  <a:gd name="T102" fmla="*/ 626 w 1624"/>
                  <a:gd name="T103" fmla="*/ 21 h 1624"/>
                  <a:gd name="T104" fmla="*/ 812 w 1624"/>
                  <a:gd name="T105" fmla="*/ 0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24" h="1624">
                    <a:moveTo>
                      <a:pt x="812" y="192"/>
                    </a:moveTo>
                    <a:lnTo>
                      <a:pt x="728" y="199"/>
                    </a:lnTo>
                    <a:lnTo>
                      <a:pt x="647" y="215"/>
                    </a:lnTo>
                    <a:lnTo>
                      <a:pt x="570" y="242"/>
                    </a:lnTo>
                    <a:lnTo>
                      <a:pt x="500" y="278"/>
                    </a:lnTo>
                    <a:lnTo>
                      <a:pt x="434" y="323"/>
                    </a:lnTo>
                    <a:lnTo>
                      <a:pt x="373" y="375"/>
                    </a:lnTo>
                    <a:lnTo>
                      <a:pt x="321" y="434"/>
                    </a:lnTo>
                    <a:lnTo>
                      <a:pt x="276" y="500"/>
                    </a:lnTo>
                    <a:lnTo>
                      <a:pt x="240" y="572"/>
                    </a:lnTo>
                    <a:lnTo>
                      <a:pt x="213" y="649"/>
                    </a:lnTo>
                    <a:lnTo>
                      <a:pt x="197" y="729"/>
                    </a:lnTo>
                    <a:lnTo>
                      <a:pt x="192" y="812"/>
                    </a:lnTo>
                    <a:lnTo>
                      <a:pt x="197" y="896"/>
                    </a:lnTo>
                    <a:lnTo>
                      <a:pt x="213" y="977"/>
                    </a:lnTo>
                    <a:lnTo>
                      <a:pt x="240" y="1054"/>
                    </a:lnTo>
                    <a:lnTo>
                      <a:pt x="276" y="1126"/>
                    </a:lnTo>
                    <a:lnTo>
                      <a:pt x="321" y="1192"/>
                    </a:lnTo>
                    <a:lnTo>
                      <a:pt x="373" y="1251"/>
                    </a:lnTo>
                    <a:lnTo>
                      <a:pt x="434" y="1303"/>
                    </a:lnTo>
                    <a:lnTo>
                      <a:pt x="500" y="1348"/>
                    </a:lnTo>
                    <a:lnTo>
                      <a:pt x="570" y="1384"/>
                    </a:lnTo>
                    <a:lnTo>
                      <a:pt x="647" y="1411"/>
                    </a:lnTo>
                    <a:lnTo>
                      <a:pt x="728" y="1427"/>
                    </a:lnTo>
                    <a:lnTo>
                      <a:pt x="812" y="1432"/>
                    </a:lnTo>
                    <a:lnTo>
                      <a:pt x="896" y="1427"/>
                    </a:lnTo>
                    <a:lnTo>
                      <a:pt x="977" y="1411"/>
                    </a:lnTo>
                    <a:lnTo>
                      <a:pt x="1054" y="1384"/>
                    </a:lnTo>
                    <a:lnTo>
                      <a:pt x="1126" y="1348"/>
                    </a:lnTo>
                    <a:lnTo>
                      <a:pt x="1190" y="1303"/>
                    </a:lnTo>
                    <a:lnTo>
                      <a:pt x="1251" y="1251"/>
                    </a:lnTo>
                    <a:lnTo>
                      <a:pt x="1303" y="1192"/>
                    </a:lnTo>
                    <a:lnTo>
                      <a:pt x="1348" y="1126"/>
                    </a:lnTo>
                    <a:lnTo>
                      <a:pt x="1384" y="1054"/>
                    </a:lnTo>
                    <a:lnTo>
                      <a:pt x="1411" y="977"/>
                    </a:lnTo>
                    <a:lnTo>
                      <a:pt x="1427" y="896"/>
                    </a:lnTo>
                    <a:lnTo>
                      <a:pt x="1432" y="812"/>
                    </a:lnTo>
                    <a:lnTo>
                      <a:pt x="1427" y="729"/>
                    </a:lnTo>
                    <a:lnTo>
                      <a:pt x="1411" y="649"/>
                    </a:lnTo>
                    <a:lnTo>
                      <a:pt x="1384" y="572"/>
                    </a:lnTo>
                    <a:lnTo>
                      <a:pt x="1348" y="500"/>
                    </a:lnTo>
                    <a:lnTo>
                      <a:pt x="1303" y="434"/>
                    </a:lnTo>
                    <a:lnTo>
                      <a:pt x="1251" y="375"/>
                    </a:lnTo>
                    <a:lnTo>
                      <a:pt x="1190" y="323"/>
                    </a:lnTo>
                    <a:lnTo>
                      <a:pt x="1126" y="278"/>
                    </a:lnTo>
                    <a:lnTo>
                      <a:pt x="1054" y="242"/>
                    </a:lnTo>
                    <a:lnTo>
                      <a:pt x="977" y="215"/>
                    </a:lnTo>
                    <a:lnTo>
                      <a:pt x="896" y="199"/>
                    </a:lnTo>
                    <a:lnTo>
                      <a:pt x="812" y="192"/>
                    </a:lnTo>
                    <a:close/>
                    <a:moveTo>
                      <a:pt x="812" y="0"/>
                    </a:moveTo>
                    <a:lnTo>
                      <a:pt x="907" y="5"/>
                    </a:lnTo>
                    <a:lnTo>
                      <a:pt x="999" y="21"/>
                    </a:lnTo>
                    <a:lnTo>
                      <a:pt x="1086" y="48"/>
                    </a:lnTo>
                    <a:lnTo>
                      <a:pt x="1169" y="82"/>
                    </a:lnTo>
                    <a:lnTo>
                      <a:pt x="1248" y="127"/>
                    </a:lnTo>
                    <a:lnTo>
                      <a:pt x="1319" y="179"/>
                    </a:lnTo>
                    <a:lnTo>
                      <a:pt x="1386" y="238"/>
                    </a:lnTo>
                    <a:lnTo>
                      <a:pt x="1445" y="305"/>
                    </a:lnTo>
                    <a:lnTo>
                      <a:pt x="1497" y="378"/>
                    </a:lnTo>
                    <a:lnTo>
                      <a:pt x="1542" y="455"/>
                    </a:lnTo>
                    <a:lnTo>
                      <a:pt x="1578" y="539"/>
                    </a:lnTo>
                    <a:lnTo>
                      <a:pt x="1603" y="627"/>
                    </a:lnTo>
                    <a:lnTo>
                      <a:pt x="1619" y="719"/>
                    </a:lnTo>
                    <a:lnTo>
                      <a:pt x="1624" y="812"/>
                    </a:lnTo>
                    <a:lnTo>
                      <a:pt x="1619" y="907"/>
                    </a:lnTo>
                    <a:lnTo>
                      <a:pt x="1603" y="998"/>
                    </a:lnTo>
                    <a:lnTo>
                      <a:pt x="1578" y="1086"/>
                    </a:lnTo>
                    <a:lnTo>
                      <a:pt x="1542" y="1169"/>
                    </a:lnTo>
                    <a:lnTo>
                      <a:pt x="1497" y="1248"/>
                    </a:lnTo>
                    <a:lnTo>
                      <a:pt x="1445" y="1321"/>
                    </a:lnTo>
                    <a:lnTo>
                      <a:pt x="1386" y="1387"/>
                    </a:lnTo>
                    <a:lnTo>
                      <a:pt x="1319" y="1447"/>
                    </a:lnTo>
                    <a:lnTo>
                      <a:pt x="1248" y="1499"/>
                    </a:lnTo>
                    <a:lnTo>
                      <a:pt x="1169" y="1542"/>
                    </a:lnTo>
                    <a:lnTo>
                      <a:pt x="1086" y="1577"/>
                    </a:lnTo>
                    <a:lnTo>
                      <a:pt x="999" y="1603"/>
                    </a:lnTo>
                    <a:lnTo>
                      <a:pt x="907" y="1619"/>
                    </a:lnTo>
                    <a:lnTo>
                      <a:pt x="812" y="1624"/>
                    </a:lnTo>
                    <a:lnTo>
                      <a:pt x="717" y="1619"/>
                    </a:lnTo>
                    <a:lnTo>
                      <a:pt x="626" y="1603"/>
                    </a:lnTo>
                    <a:lnTo>
                      <a:pt x="538" y="1577"/>
                    </a:lnTo>
                    <a:lnTo>
                      <a:pt x="455" y="1542"/>
                    </a:lnTo>
                    <a:lnTo>
                      <a:pt x="376" y="1499"/>
                    </a:lnTo>
                    <a:lnTo>
                      <a:pt x="305" y="1447"/>
                    </a:lnTo>
                    <a:lnTo>
                      <a:pt x="238" y="1387"/>
                    </a:lnTo>
                    <a:lnTo>
                      <a:pt x="179" y="1321"/>
                    </a:lnTo>
                    <a:lnTo>
                      <a:pt x="127" y="1248"/>
                    </a:lnTo>
                    <a:lnTo>
                      <a:pt x="82" y="1169"/>
                    </a:lnTo>
                    <a:lnTo>
                      <a:pt x="47" y="1086"/>
                    </a:lnTo>
                    <a:lnTo>
                      <a:pt x="22" y="998"/>
                    </a:lnTo>
                    <a:lnTo>
                      <a:pt x="5" y="907"/>
                    </a:lnTo>
                    <a:lnTo>
                      <a:pt x="0" y="812"/>
                    </a:lnTo>
                    <a:lnTo>
                      <a:pt x="5" y="719"/>
                    </a:lnTo>
                    <a:lnTo>
                      <a:pt x="22" y="627"/>
                    </a:lnTo>
                    <a:lnTo>
                      <a:pt x="47" y="539"/>
                    </a:lnTo>
                    <a:lnTo>
                      <a:pt x="82" y="455"/>
                    </a:lnTo>
                    <a:lnTo>
                      <a:pt x="127" y="378"/>
                    </a:lnTo>
                    <a:lnTo>
                      <a:pt x="179" y="305"/>
                    </a:lnTo>
                    <a:lnTo>
                      <a:pt x="238" y="238"/>
                    </a:lnTo>
                    <a:lnTo>
                      <a:pt x="305" y="179"/>
                    </a:lnTo>
                    <a:lnTo>
                      <a:pt x="376" y="127"/>
                    </a:lnTo>
                    <a:lnTo>
                      <a:pt x="455" y="82"/>
                    </a:lnTo>
                    <a:lnTo>
                      <a:pt x="538" y="48"/>
                    </a:lnTo>
                    <a:lnTo>
                      <a:pt x="626" y="21"/>
                    </a:lnTo>
                    <a:lnTo>
                      <a:pt x="717" y="5"/>
                    </a:lnTo>
                    <a:lnTo>
                      <a:pt x="8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51713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 name="Rectangle 2"/>
          <p:cNvSpPr>
            <a:spLocks noGrp="1" noChangeArrowheads="1"/>
          </p:cNvSpPr>
          <p:nvPr>
            <p:ph type="title" idx="4294967295"/>
          </p:nvPr>
        </p:nvSpPr>
        <p:spPr>
          <a:xfrm>
            <a:off x="322729" y="400050"/>
            <a:ext cx="10515600" cy="712788"/>
          </a:xfrm>
        </p:spPr>
        <p:txBody>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Components of NLP</a:t>
            </a:r>
          </a:p>
        </p:txBody>
      </p:sp>
      <p:sp>
        <p:nvSpPr>
          <p:cNvPr id="4101" name="Rectangle 3"/>
          <p:cNvSpPr>
            <a:spLocks noGrp="1" noChangeArrowheads="1"/>
          </p:cNvSpPr>
          <p:nvPr>
            <p:ph type="body" idx="4294967295"/>
          </p:nvPr>
        </p:nvSpPr>
        <p:spPr>
          <a:xfrm>
            <a:off x="83511" y="1112838"/>
            <a:ext cx="10432089" cy="5487987"/>
          </a:xfrm>
        </p:spPr>
        <p:txBody>
          <a:bodyPr>
            <a:normAutofit/>
          </a:bodyPr>
          <a:lstStyle/>
          <a:p>
            <a:r>
              <a:rPr lang="en-US" altLang="en-US" b="1" dirty="0">
                <a:latin typeface="Segoe UI" panose="020B0502040204020203" pitchFamily="34" charset="0"/>
                <a:ea typeface="Segoe UI" panose="020B0502040204020203" pitchFamily="34" charset="0"/>
                <a:cs typeface="Segoe UI" panose="020B0502040204020203" pitchFamily="34" charset="0"/>
              </a:rPr>
              <a:t>Natural Language Understanding</a:t>
            </a:r>
          </a:p>
          <a:p>
            <a:pPr lvl="1"/>
            <a:r>
              <a:rPr lang="en-US" altLang="en-US" sz="2400" dirty="0">
                <a:latin typeface="Segoe UI" panose="020B0502040204020203" pitchFamily="34" charset="0"/>
                <a:ea typeface="Segoe UI" panose="020B0502040204020203" pitchFamily="34" charset="0"/>
                <a:cs typeface="Segoe UI" panose="020B0502040204020203" pitchFamily="34" charset="0"/>
              </a:rPr>
              <a:t>Mapping the given input in the natural language into a useful representation.</a:t>
            </a:r>
          </a:p>
          <a:p>
            <a:pPr lvl="1"/>
            <a:r>
              <a:rPr lang="en-US" altLang="en-US" sz="2400" dirty="0">
                <a:latin typeface="Segoe UI" panose="020B0502040204020203" pitchFamily="34" charset="0"/>
                <a:ea typeface="Segoe UI" panose="020B0502040204020203" pitchFamily="34" charset="0"/>
                <a:cs typeface="Segoe UI" panose="020B0502040204020203" pitchFamily="34" charset="0"/>
              </a:rPr>
              <a:t>Different level of analysis required: </a:t>
            </a:r>
          </a:p>
          <a:p>
            <a:pPr lvl="1">
              <a:buFontTx/>
              <a:buNone/>
            </a:pPr>
            <a:r>
              <a:rPr lang="en-US" altLang="en-US" sz="2000" dirty="0">
                <a:latin typeface="Segoe UI" panose="020B0502040204020203" pitchFamily="34" charset="0"/>
                <a:ea typeface="Segoe UI" panose="020B0502040204020203" pitchFamily="34" charset="0"/>
                <a:cs typeface="Segoe UI" panose="020B0502040204020203" pitchFamily="34" charset="0"/>
              </a:rPr>
              <a:t> 		</a:t>
            </a:r>
            <a:r>
              <a:rPr lang="en-US" altLang="en-US" sz="2000" b="1" i="1" dirty="0">
                <a:latin typeface="Segoe UI" panose="020B0502040204020203" pitchFamily="34" charset="0"/>
                <a:ea typeface="Segoe UI" panose="020B0502040204020203" pitchFamily="34" charset="0"/>
                <a:cs typeface="Segoe UI" panose="020B0502040204020203" pitchFamily="34" charset="0"/>
              </a:rPr>
              <a:t>morphological analysis, </a:t>
            </a:r>
          </a:p>
          <a:p>
            <a:pPr lvl="1">
              <a:buFontTx/>
              <a:buNone/>
            </a:pPr>
            <a:r>
              <a:rPr lang="en-US" altLang="en-US" sz="2000" b="1" i="1" dirty="0">
                <a:latin typeface="Segoe UI" panose="020B0502040204020203" pitchFamily="34" charset="0"/>
                <a:ea typeface="Segoe UI" panose="020B0502040204020203" pitchFamily="34" charset="0"/>
                <a:cs typeface="Segoe UI" panose="020B0502040204020203" pitchFamily="34" charset="0"/>
              </a:rPr>
              <a:t>		syntactic analysis, </a:t>
            </a:r>
          </a:p>
          <a:p>
            <a:pPr lvl="1">
              <a:buFontTx/>
              <a:buNone/>
            </a:pPr>
            <a:r>
              <a:rPr lang="en-US" altLang="en-US" sz="2000" b="1" i="1" dirty="0">
                <a:latin typeface="Segoe UI" panose="020B0502040204020203" pitchFamily="34" charset="0"/>
                <a:ea typeface="Segoe UI" panose="020B0502040204020203" pitchFamily="34" charset="0"/>
                <a:cs typeface="Segoe UI" panose="020B0502040204020203" pitchFamily="34" charset="0"/>
              </a:rPr>
              <a:t>		semantic analysis, </a:t>
            </a:r>
          </a:p>
          <a:p>
            <a:pPr lvl="1">
              <a:buFontTx/>
              <a:buNone/>
            </a:pPr>
            <a:r>
              <a:rPr lang="en-US" altLang="en-US" sz="2000" b="1" i="1" dirty="0">
                <a:latin typeface="Segoe UI" panose="020B0502040204020203" pitchFamily="34" charset="0"/>
                <a:ea typeface="Segoe UI" panose="020B0502040204020203" pitchFamily="34" charset="0"/>
                <a:cs typeface="Segoe UI" panose="020B0502040204020203" pitchFamily="34" charset="0"/>
              </a:rPr>
              <a:t>	 	discourse analysis</a:t>
            </a:r>
            <a:r>
              <a:rPr lang="en-US" altLang="en-US" sz="2000" i="1" dirty="0">
                <a:latin typeface="Segoe UI" panose="020B0502040204020203" pitchFamily="34" charset="0"/>
                <a:ea typeface="Segoe UI" panose="020B0502040204020203" pitchFamily="34" charset="0"/>
                <a:cs typeface="Segoe UI" panose="020B0502040204020203" pitchFamily="34" charset="0"/>
              </a:rPr>
              <a:t>,</a:t>
            </a:r>
            <a:r>
              <a:rPr lang="en-US" altLang="en-US" sz="2000" dirty="0">
                <a:latin typeface="Segoe UI" panose="020B0502040204020203" pitchFamily="34" charset="0"/>
                <a:ea typeface="Segoe UI" panose="020B0502040204020203" pitchFamily="34" charset="0"/>
                <a:cs typeface="Segoe UI" panose="020B0502040204020203" pitchFamily="34" charset="0"/>
              </a:rPr>
              <a:t> …</a:t>
            </a:r>
          </a:p>
          <a:p>
            <a:r>
              <a:rPr lang="en-US" altLang="en-US" b="1" dirty="0">
                <a:latin typeface="Segoe UI" panose="020B0502040204020203" pitchFamily="34" charset="0"/>
                <a:ea typeface="Segoe UI" panose="020B0502040204020203" pitchFamily="34" charset="0"/>
                <a:cs typeface="Segoe UI" panose="020B0502040204020203" pitchFamily="34" charset="0"/>
              </a:rPr>
              <a:t>Natural Language Generation</a:t>
            </a:r>
          </a:p>
          <a:p>
            <a:pPr lvl="1"/>
            <a:r>
              <a:rPr lang="en-US" altLang="en-US" sz="2400" dirty="0">
                <a:latin typeface="Segoe UI" panose="020B0502040204020203" pitchFamily="34" charset="0"/>
                <a:ea typeface="Segoe UI" panose="020B0502040204020203" pitchFamily="34" charset="0"/>
                <a:cs typeface="Segoe UI" panose="020B0502040204020203" pitchFamily="34" charset="0"/>
              </a:rPr>
              <a:t>Producing output in the natural language from some internal representation.</a:t>
            </a:r>
          </a:p>
          <a:p>
            <a:pPr lvl="1"/>
            <a:r>
              <a:rPr lang="en-US" altLang="en-US" sz="2400" dirty="0">
                <a:latin typeface="Segoe UI" panose="020B0502040204020203" pitchFamily="34" charset="0"/>
                <a:ea typeface="Segoe UI" panose="020B0502040204020203" pitchFamily="34" charset="0"/>
                <a:cs typeface="Segoe UI" panose="020B0502040204020203" pitchFamily="34" charset="0"/>
              </a:rPr>
              <a:t>Different level of synthesis required:</a:t>
            </a:r>
          </a:p>
          <a:p>
            <a:pPr lvl="1">
              <a:buFontTx/>
              <a:buNone/>
            </a:pPr>
            <a:r>
              <a:rPr lang="en-US" altLang="en-US" dirty="0">
                <a:latin typeface="Segoe UI" panose="020B0502040204020203" pitchFamily="34" charset="0"/>
                <a:ea typeface="Segoe UI" panose="020B0502040204020203" pitchFamily="34" charset="0"/>
                <a:cs typeface="Segoe UI" panose="020B0502040204020203" pitchFamily="34" charset="0"/>
              </a:rPr>
              <a:t>		</a:t>
            </a:r>
            <a:r>
              <a:rPr lang="en-US" altLang="en-US" sz="2400" b="1" i="1" dirty="0">
                <a:latin typeface="Segoe UI" panose="020B0502040204020203" pitchFamily="34" charset="0"/>
                <a:ea typeface="Segoe UI" panose="020B0502040204020203" pitchFamily="34" charset="0"/>
                <a:cs typeface="Segoe UI" panose="020B0502040204020203" pitchFamily="34" charset="0"/>
              </a:rPr>
              <a:t>deep planning</a:t>
            </a:r>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pPr lvl="1">
              <a:buFontTx/>
              <a:buNone/>
            </a:pPr>
            <a:r>
              <a:rPr lang="en-US" altLang="en-US" sz="2400" dirty="0">
                <a:latin typeface="Segoe UI" panose="020B0502040204020203" pitchFamily="34" charset="0"/>
                <a:ea typeface="Segoe UI" panose="020B0502040204020203" pitchFamily="34" charset="0"/>
                <a:cs typeface="Segoe UI" panose="020B0502040204020203" pitchFamily="34" charset="0"/>
              </a:rPr>
              <a:t>		</a:t>
            </a:r>
            <a:r>
              <a:rPr lang="en-US" altLang="en-US" sz="2400" b="1" i="1" dirty="0">
                <a:latin typeface="Segoe UI" panose="020B0502040204020203" pitchFamily="34" charset="0"/>
                <a:ea typeface="Segoe UI" panose="020B0502040204020203" pitchFamily="34" charset="0"/>
                <a:cs typeface="Segoe UI" panose="020B0502040204020203" pitchFamily="34" charset="0"/>
              </a:rPr>
              <a:t>syntactic generation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2090" y="365860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2089" y="1996057"/>
            <a:ext cx="1269841" cy="1269841"/>
          </a:xfrm>
          <a:prstGeom prst="rect">
            <a:avLst/>
          </a:prstGeom>
        </p:spPr>
      </p:pic>
      <p:sp>
        <p:nvSpPr>
          <p:cNvPr id="6" name="Rectangle 6">
            <a:extLst>
              <a:ext uri="{FF2B5EF4-FFF2-40B4-BE49-F238E27FC236}">
                <a16:creationId xmlns:a16="http://schemas.microsoft.com/office/drawing/2014/main" id="{8F7B3B45-09AE-466B-9EB6-5F5293183109}"/>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651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Rectangle 2"/>
          <p:cNvSpPr>
            <a:spLocks noGrp="1" noChangeArrowheads="1"/>
          </p:cNvSpPr>
          <p:nvPr>
            <p:ph type="title" idx="4294967295"/>
          </p:nvPr>
        </p:nvSpPr>
        <p:spPr>
          <a:xfrm>
            <a:off x="286870" y="500098"/>
            <a:ext cx="10515600" cy="517525"/>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Forms of Natural Language</a:t>
            </a:r>
          </a:p>
        </p:txBody>
      </p:sp>
      <p:sp>
        <p:nvSpPr>
          <p:cNvPr id="3077" name="Rectangle 3"/>
          <p:cNvSpPr>
            <a:spLocks noGrp="1" noChangeArrowheads="1"/>
          </p:cNvSpPr>
          <p:nvPr>
            <p:ph type="body" idx="4294967295"/>
          </p:nvPr>
        </p:nvSpPr>
        <p:spPr>
          <a:xfrm>
            <a:off x="286870" y="1251791"/>
            <a:ext cx="9995589" cy="5211762"/>
          </a:xfrm>
        </p:spPr>
        <p:txBody>
          <a:bodyPr>
            <a:normAutofit/>
          </a:bodyPr>
          <a:lstStyle/>
          <a:p>
            <a:r>
              <a:rPr lang="en-US" altLang="en-US" sz="2400" dirty="0">
                <a:latin typeface="Segoe UI" panose="020B0502040204020203" pitchFamily="34" charset="0"/>
                <a:ea typeface="Segoe UI" panose="020B0502040204020203" pitchFamily="34" charset="0"/>
                <a:cs typeface="Segoe UI" panose="020B0502040204020203" pitchFamily="34" charset="0"/>
              </a:rPr>
              <a:t>The input/output  of a NLP system can be:</a:t>
            </a:r>
          </a:p>
          <a:p>
            <a:pPr lvl="1"/>
            <a:r>
              <a:rPr lang="en-US" altLang="en-US" sz="2400" dirty="0">
                <a:latin typeface="Segoe UI" panose="020B0502040204020203" pitchFamily="34" charset="0"/>
                <a:ea typeface="Segoe UI" panose="020B0502040204020203" pitchFamily="34" charset="0"/>
                <a:cs typeface="Segoe UI" panose="020B0502040204020203" pitchFamily="34" charset="0"/>
              </a:rPr>
              <a:t>written text</a:t>
            </a:r>
          </a:p>
          <a:p>
            <a:pPr lvl="1"/>
            <a:r>
              <a:rPr lang="en-US" altLang="en-US" sz="2400" dirty="0">
                <a:latin typeface="Segoe UI" panose="020B0502040204020203" pitchFamily="34" charset="0"/>
                <a:ea typeface="Segoe UI" panose="020B0502040204020203" pitchFamily="34" charset="0"/>
                <a:cs typeface="Segoe UI" panose="020B0502040204020203" pitchFamily="34" charset="0"/>
              </a:rPr>
              <a:t>speech</a:t>
            </a:r>
          </a:p>
          <a:p>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r>
              <a:rPr lang="en-US" altLang="en-US" sz="2400" dirty="0">
                <a:latin typeface="Segoe UI" panose="020B0502040204020203" pitchFamily="34" charset="0"/>
                <a:ea typeface="Segoe UI" panose="020B0502040204020203" pitchFamily="34" charset="0"/>
                <a:cs typeface="Segoe UI" panose="020B0502040204020203" pitchFamily="34" charset="0"/>
              </a:rPr>
              <a:t>To process written text, we need:</a:t>
            </a:r>
          </a:p>
          <a:p>
            <a:pPr lvl="1"/>
            <a:r>
              <a:rPr lang="en-US" altLang="en-US" sz="2400" dirty="0">
                <a:latin typeface="Segoe UI" panose="020B0502040204020203" pitchFamily="34" charset="0"/>
                <a:ea typeface="Segoe UI" panose="020B0502040204020203" pitchFamily="34" charset="0"/>
                <a:cs typeface="Segoe UI" panose="020B0502040204020203" pitchFamily="34" charset="0"/>
              </a:rPr>
              <a:t>lexical, syntactic, semantic knowledge about the language</a:t>
            </a:r>
          </a:p>
          <a:p>
            <a:pPr lvl="1"/>
            <a:r>
              <a:rPr lang="en-US" altLang="en-US" sz="2400" dirty="0">
                <a:latin typeface="Segoe UI" panose="020B0502040204020203" pitchFamily="34" charset="0"/>
                <a:ea typeface="Segoe UI" panose="020B0502040204020203" pitchFamily="34" charset="0"/>
                <a:cs typeface="Segoe UI" panose="020B0502040204020203" pitchFamily="34" charset="0"/>
              </a:rPr>
              <a:t>discourse information, real world knowledge</a:t>
            </a:r>
          </a:p>
          <a:p>
            <a:pPr lvl="1"/>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r>
              <a:rPr lang="en-US" altLang="en-US" sz="2400" dirty="0">
                <a:latin typeface="Segoe UI" panose="020B0502040204020203" pitchFamily="34" charset="0"/>
                <a:ea typeface="Segoe UI" panose="020B0502040204020203" pitchFamily="34" charset="0"/>
                <a:cs typeface="Segoe UI" panose="020B0502040204020203" pitchFamily="34" charset="0"/>
              </a:rPr>
              <a:t>To process spoken language, we need everything required to process written text, plus the challenges of speech recognition and speech synthesis.</a:t>
            </a:r>
          </a:p>
          <a:p>
            <a:endParaRPr lang="en-US" altLang="en-US" sz="2400" dirty="0">
              <a:latin typeface="Segoe UI" panose="020B0502040204020203" pitchFamily="34" charset="0"/>
              <a:ea typeface="Segoe UI" panose="020B0502040204020203" pitchFamily="34" charset="0"/>
              <a:cs typeface="Segoe UI" panose="020B0502040204020203"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2460" y="4057614"/>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1967" y="2159158"/>
            <a:ext cx="1269841" cy="1269841"/>
          </a:xfrm>
          <a:prstGeom prst="rect">
            <a:avLst/>
          </a:prstGeom>
        </p:spPr>
      </p:pic>
      <p:sp>
        <p:nvSpPr>
          <p:cNvPr id="6" name="Rectangle 6">
            <a:extLst>
              <a:ext uri="{FF2B5EF4-FFF2-40B4-BE49-F238E27FC236}">
                <a16:creationId xmlns:a16="http://schemas.microsoft.com/office/drawing/2014/main" id="{EA9D4745-CC47-491F-A4AC-5473E63988E9}"/>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7288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4" name="Rectangle 2"/>
          <p:cNvSpPr>
            <a:spLocks noGrp="1" noChangeArrowheads="1"/>
          </p:cNvSpPr>
          <p:nvPr>
            <p:ph type="title" idx="4294967295"/>
          </p:nvPr>
        </p:nvSpPr>
        <p:spPr>
          <a:xfrm>
            <a:off x="318653" y="698500"/>
            <a:ext cx="10515600" cy="403225"/>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Why NL Understanding is hard?</a:t>
            </a:r>
          </a:p>
        </p:txBody>
      </p:sp>
      <p:sp>
        <p:nvSpPr>
          <p:cNvPr id="5125" name="Rectangle 3"/>
          <p:cNvSpPr>
            <a:spLocks noGrp="1" noChangeArrowheads="1"/>
          </p:cNvSpPr>
          <p:nvPr>
            <p:ph type="body" idx="4294967295"/>
          </p:nvPr>
        </p:nvSpPr>
        <p:spPr>
          <a:xfrm>
            <a:off x="318652" y="1101725"/>
            <a:ext cx="9880681" cy="5499100"/>
          </a:xfrm>
        </p:spPr>
        <p:txBody>
          <a:bodyPr>
            <a:normAutofit/>
          </a:bodyPr>
          <a:lstStyle/>
          <a:p>
            <a:pPr>
              <a:lnSpc>
                <a:spcPct val="10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Natural language is extremely rich in form and structure</a:t>
            </a:r>
          </a:p>
          <a:p>
            <a:pPr marL="0" indent="0">
              <a:lnSpc>
                <a:spcPct val="100000"/>
              </a:lnSpc>
              <a:buNone/>
            </a:pPr>
            <a:r>
              <a:rPr lang="en-US" altLang="en-US" sz="2800" dirty="0">
                <a:latin typeface="Segoe UI" panose="020B0502040204020203" pitchFamily="34" charset="0"/>
                <a:ea typeface="Segoe UI" panose="020B0502040204020203" pitchFamily="34" charset="0"/>
                <a:cs typeface="Segoe UI" panose="020B0502040204020203" pitchFamily="34" charset="0"/>
              </a:rPr>
              <a:t>           </a:t>
            </a:r>
          </a:p>
          <a:p>
            <a:pPr>
              <a:lnSpc>
                <a:spcPct val="10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One input can mean many different things. Ambiguity can be at different levels.</a:t>
            </a:r>
          </a:p>
          <a:p>
            <a:pPr>
              <a:lnSpc>
                <a:spcPct val="100000"/>
              </a:lnSpc>
            </a:pPr>
            <a:endParaRPr lang="en-US" altLang="en-US" sz="2800" dirty="0">
              <a:latin typeface="Segoe UI" panose="020B0502040204020203" pitchFamily="34" charset="0"/>
              <a:ea typeface="Segoe UI" panose="020B0502040204020203" pitchFamily="34" charset="0"/>
              <a:cs typeface="Segoe UI" panose="020B0502040204020203" pitchFamily="34" charset="0"/>
            </a:endParaRPr>
          </a:p>
          <a:p>
            <a:pPr>
              <a:lnSpc>
                <a:spcPct val="10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Many input can mean the same thing.</a:t>
            </a:r>
          </a:p>
          <a:p>
            <a:pPr>
              <a:lnSpc>
                <a:spcPct val="100000"/>
              </a:lnSpc>
            </a:pPr>
            <a:endParaRPr lang="en-US" altLang="en-US" sz="2800" dirty="0">
              <a:latin typeface="Segoe UI" panose="020B0502040204020203" pitchFamily="34" charset="0"/>
              <a:ea typeface="Segoe UI" panose="020B0502040204020203" pitchFamily="34" charset="0"/>
              <a:cs typeface="Segoe UI" panose="020B0502040204020203" pitchFamily="34" charset="0"/>
            </a:endParaRPr>
          </a:p>
          <a:p>
            <a:pPr>
              <a:lnSpc>
                <a:spcPct val="100000"/>
              </a:lnSpc>
            </a:pPr>
            <a:r>
              <a:rPr lang="en-US" altLang="en-US" sz="2800" dirty="0">
                <a:latin typeface="Segoe UI" panose="020B0502040204020203" pitchFamily="34" charset="0"/>
                <a:ea typeface="Segoe UI" panose="020B0502040204020203" pitchFamily="34" charset="0"/>
                <a:cs typeface="Segoe UI" panose="020B0502040204020203" pitchFamily="34" charset="0"/>
              </a:rPr>
              <a:t>Interaction among components of the input is not clear.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99333" y="3875640"/>
            <a:ext cx="1219200" cy="12192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99333" y="2184479"/>
            <a:ext cx="1269841" cy="1269841"/>
          </a:xfrm>
          <a:prstGeom prst="rect">
            <a:avLst/>
          </a:prstGeom>
        </p:spPr>
      </p:pic>
      <p:sp>
        <p:nvSpPr>
          <p:cNvPr id="6" name="Rectangle 6">
            <a:extLst>
              <a:ext uri="{FF2B5EF4-FFF2-40B4-BE49-F238E27FC236}">
                <a16:creationId xmlns:a16="http://schemas.microsoft.com/office/drawing/2014/main" id="{1C8457FF-6AF8-440A-9AA1-995148F35650}"/>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116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8" name="Rectangle 2"/>
          <p:cNvSpPr>
            <a:spLocks noGrp="1" noChangeArrowheads="1"/>
          </p:cNvSpPr>
          <p:nvPr>
            <p:ph type="title" idx="4294967295"/>
          </p:nvPr>
        </p:nvSpPr>
        <p:spPr>
          <a:xfrm>
            <a:off x="397050" y="577848"/>
            <a:ext cx="10515600" cy="549275"/>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Knowledge of Language</a:t>
            </a:r>
          </a:p>
        </p:txBody>
      </p:sp>
      <p:sp>
        <p:nvSpPr>
          <p:cNvPr id="6149" name="Rectangle 3"/>
          <p:cNvSpPr>
            <a:spLocks noGrp="1" noChangeArrowheads="1"/>
          </p:cNvSpPr>
          <p:nvPr>
            <p:ph type="body" idx="4294967295"/>
          </p:nvPr>
        </p:nvSpPr>
        <p:spPr>
          <a:xfrm>
            <a:off x="0" y="1310314"/>
            <a:ext cx="10112188" cy="5153025"/>
          </a:xfrm>
        </p:spPr>
        <p:txBody>
          <a:bodyPr>
            <a:normAutofit/>
          </a:bodyPr>
          <a:lstStyle/>
          <a:p>
            <a:r>
              <a:rPr lang="en-US" altLang="en-US" sz="2400" b="1" dirty="0">
                <a:latin typeface="Segoe UI" panose="020B0502040204020203" pitchFamily="34" charset="0"/>
                <a:ea typeface="Segoe UI" panose="020B0502040204020203" pitchFamily="34" charset="0"/>
                <a:cs typeface="Segoe UI" panose="020B0502040204020203" pitchFamily="34" charset="0"/>
              </a:rPr>
              <a:t>Phonology</a:t>
            </a:r>
            <a:r>
              <a:rPr lang="en-US" altLang="en-US" sz="2400" dirty="0">
                <a:latin typeface="Segoe UI" panose="020B0502040204020203" pitchFamily="34" charset="0"/>
                <a:ea typeface="Segoe UI" panose="020B0502040204020203" pitchFamily="34" charset="0"/>
                <a:cs typeface="Segoe UI" panose="020B0502040204020203" pitchFamily="34" charset="0"/>
              </a:rPr>
              <a:t> – concerns how words are related to the sounds that realize them.</a:t>
            </a:r>
          </a:p>
          <a:p>
            <a:pPr>
              <a:buFontTx/>
              <a:buNone/>
            </a:pPr>
            <a:endParaRPr lang="en-US" altLang="en-US" sz="1600" dirty="0">
              <a:latin typeface="Segoe UI" panose="020B0502040204020203" pitchFamily="34" charset="0"/>
              <a:ea typeface="Segoe UI" panose="020B0502040204020203" pitchFamily="34" charset="0"/>
              <a:cs typeface="Segoe UI" panose="020B0502040204020203" pitchFamily="34" charset="0"/>
            </a:endParaRPr>
          </a:p>
          <a:p>
            <a:r>
              <a:rPr lang="en-US" altLang="en-US" sz="2400" b="1" dirty="0">
                <a:latin typeface="Segoe UI" panose="020B0502040204020203" pitchFamily="34" charset="0"/>
                <a:ea typeface="Segoe UI" panose="020B0502040204020203" pitchFamily="34" charset="0"/>
                <a:cs typeface="Segoe UI" panose="020B0502040204020203" pitchFamily="34" charset="0"/>
              </a:rPr>
              <a:t>Morphology</a:t>
            </a:r>
            <a:r>
              <a:rPr lang="en-US" altLang="en-US" sz="2400" dirty="0">
                <a:latin typeface="Segoe UI" panose="020B0502040204020203" pitchFamily="34" charset="0"/>
                <a:ea typeface="Segoe UI" panose="020B0502040204020203" pitchFamily="34" charset="0"/>
                <a:cs typeface="Segoe UI" panose="020B0502040204020203" pitchFamily="34" charset="0"/>
              </a:rPr>
              <a:t> – concerns how words are constructed from more basic meaning units called morphemes. A morpheme is the primitive unit of meaning in a language.</a:t>
            </a:r>
          </a:p>
          <a:p>
            <a:endParaRPr lang="en-US" altLang="en-US" sz="1400" dirty="0">
              <a:latin typeface="Segoe UI" panose="020B0502040204020203" pitchFamily="34" charset="0"/>
              <a:ea typeface="Segoe UI" panose="020B0502040204020203" pitchFamily="34" charset="0"/>
              <a:cs typeface="Segoe UI" panose="020B0502040204020203" pitchFamily="34" charset="0"/>
            </a:endParaRPr>
          </a:p>
          <a:p>
            <a:r>
              <a:rPr lang="en-US" altLang="en-US" sz="2400" b="1" dirty="0">
                <a:latin typeface="Segoe UI" panose="020B0502040204020203" pitchFamily="34" charset="0"/>
                <a:ea typeface="Segoe UI" panose="020B0502040204020203" pitchFamily="34" charset="0"/>
                <a:cs typeface="Segoe UI" panose="020B0502040204020203" pitchFamily="34" charset="0"/>
              </a:rPr>
              <a:t>Syntax</a:t>
            </a:r>
            <a:r>
              <a:rPr lang="en-US" altLang="en-US" sz="2400" dirty="0">
                <a:latin typeface="Segoe UI" panose="020B0502040204020203" pitchFamily="34" charset="0"/>
                <a:ea typeface="Segoe UI" panose="020B0502040204020203" pitchFamily="34" charset="0"/>
                <a:cs typeface="Segoe UI" panose="020B0502040204020203" pitchFamily="34" charset="0"/>
              </a:rPr>
              <a:t> – concerns how can be put together to form correct sentences and determines what structural role each word plays in the sentence and what phrases are subparts of other phrases.</a:t>
            </a:r>
          </a:p>
          <a:p>
            <a:pPr>
              <a:buFontTx/>
              <a:buNone/>
            </a:pPr>
            <a:endParaRPr lang="en-US" altLang="en-US" sz="1400" dirty="0">
              <a:latin typeface="Segoe UI" panose="020B0502040204020203" pitchFamily="34" charset="0"/>
              <a:ea typeface="Segoe UI" panose="020B0502040204020203" pitchFamily="34" charset="0"/>
              <a:cs typeface="Segoe UI" panose="020B0502040204020203" pitchFamily="34" charset="0"/>
            </a:endParaRPr>
          </a:p>
          <a:p>
            <a:r>
              <a:rPr lang="en-US" altLang="en-US" sz="2400" b="1" dirty="0">
                <a:latin typeface="Segoe UI" panose="020B0502040204020203" pitchFamily="34" charset="0"/>
                <a:ea typeface="Segoe UI" panose="020B0502040204020203" pitchFamily="34" charset="0"/>
                <a:cs typeface="Segoe UI" panose="020B0502040204020203" pitchFamily="34" charset="0"/>
              </a:rPr>
              <a:t>Semantics</a:t>
            </a:r>
            <a:r>
              <a:rPr lang="en-US" altLang="en-US" sz="2400" dirty="0">
                <a:latin typeface="Segoe UI" panose="020B0502040204020203" pitchFamily="34" charset="0"/>
                <a:ea typeface="Segoe UI" panose="020B0502040204020203" pitchFamily="34" charset="0"/>
                <a:cs typeface="Segoe UI" panose="020B0502040204020203" pitchFamily="34" charset="0"/>
              </a:rPr>
              <a:t> – concerns what words mean and how these meaning combine in sentences to form sentence meaning. The study of context-independent meaning.</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77730" y="3886827"/>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77731" y="2159158"/>
            <a:ext cx="1269841" cy="1269841"/>
          </a:xfrm>
          <a:prstGeom prst="rect">
            <a:avLst/>
          </a:prstGeom>
        </p:spPr>
      </p:pic>
      <p:sp>
        <p:nvSpPr>
          <p:cNvPr id="6" name="Rectangle 6">
            <a:extLst>
              <a:ext uri="{FF2B5EF4-FFF2-40B4-BE49-F238E27FC236}">
                <a16:creationId xmlns:a16="http://schemas.microsoft.com/office/drawing/2014/main" id="{AACCB79E-F0C2-45F7-9A07-F76F83220C8A}"/>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78210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Rectangle 2"/>
          <p:cNvSpPr>
            <a:spLocks noGrp="1" noChangeArrowheads="1"/>
          </p:cNvSpPr>
          <p:nvPr>
            <p:ph type="title" idx="4294967295"/>
          </p:nvPr>
        </p:nvSpPr>
        <p:spPr>
          <a:xfrm>
            <a:off x="179294" y="470895"/>
            <a:ext cx="10515600" cy="663575"/>
          </a:xfrm>
        </p:spPr>
        <p:txBody>
          <a:bodyPr>
            <a:normAutofit fontScale="90000"/>
          </a:bodyPr>
          <a:lstStyle/>
          <a:p>
            <a:r>
              <a:rPr lang="en-US" altLang="en-US" b="1" dirty="0">
                <a:solidFill>
                  <a:schemeClr val="accent2">
                    <a:lumMod val="50000"/>
                  </a:schemeClr>
                </a:solidFill>
                <a:latin typeface="Segoe UI" panose="020B0502040204020203" pitchFamily="34" charset="0"/>
                <a:ea typeface="Segoe UI" panose="020B0502040204020203" pitchFamily="34" charset="0"/>
                <a:cs typeface="Segoe UI" panose="020B0502040204020203" pitchFamily="34" charset="0"/>
              </a:rPr>
              <a:t>Knowledge of Language</a:t>
            </a:r>
          </a:p>
        </p:txBody>
      </p:sp>
      <p:sp>
        <p:nvSpPr>
          <p:cNvPr id="7173" name="Rectangle 3"/>
          <p:cNvSpPr>
            <a:spLocks noGrp="1" noChangeArrowheads="1"/>
          </p:cNvSpPr>
          <p:nvPr>
            <p:ph type="body" idx="4294967295"/>
          </p:nvPr>
        </p:nvSpPr>
        <p:spPr>
          <a:xfrm>
            <a:off x="0" y="1195388"/>
            <a:ext cx="10515600" cy="5354637"/>
          </a:xfrm>
        </p:spPr>
        <p:txBody>
          <a:bodyPr/>
          <a:lstStyle/>
          <a:p>
            <a:r>
              <a:rPr lang="en-US" altLang="en-US" sz="2400" b="1" dirty="0">
                <a:latin typeface="Segoe UI" panose="020B0502040204020203" pitchFamily="34" charset="0"/>
                <a:ea typeface="Segoe UI" panose="020B0502040204020203" pitchFamily="34" charset="0"/>
                <a:cs typeface="Segoe UI" panose="020B0502040204020203" pitchFamily="34" charset="0"/>
              </a:rPr>
              <a:t>Pragmatics</a:t>
            </a:r>
            <a:r>
              <a:rPr lang="en-US" altLang="en-US" sz="2400" dirty="0">
                <a:latin typeface="Segoe UI" panose="020B0502040204020203" pitchFamily="34" charset="0"/>
                <a:ea typeface="Segoe UI" panose="020B0502040204020203" pitchFamily="34" charset="0"/>
                <a:cs typeface="Segoe UI" panose="020B0502040204020203" pitchFamily="34" charset="0"/>
              </a:rPr>
              <a:t> – concerns how sentences are used in different situations and how use affects the interpretation of the sentence.</a:t>
            </a:r>
          </a:p>
          <a:p>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r>
              <a:rPr lang="en-US" altLang="en-US" sz="2400" b="1" dirty="0">
                <a:latin typeface="Segoe UI" panose="020B0502040204020203" pitchFamily="34" charset="0"/>
                <a:ea typeface="Segoe UI" panose="020B0502040204020203" pitchFamily="34" charset="0"/>
                <a:cs typeface="Segoe UI" panose="020B0502040204020203" pitchFamily="34" charset="0"/>
              </a:rPr>
              <a:t>Discourse</a:t>
            </a:r>
            <a:r>
              <a:rPr lang="en-US" altLang="en-US" sz="2400" dirty="0">
                <a:latin typeface="Segoe UI" panose="020B0502040204020203" pitchFamily="34" charset="0"/>
                <a:ea typeface="Segoe UI" panose="020B0502040204020203" pitchFamily="34" charset="0"/>
                <a:cs typeface="Segoe UI" panose="020B0502040204020203" pitchFamily="34" charset="0"/>
              </a:rPr>
              <a:t> – concerns how the immediately preceding sentences     affect the interpretation of the next sentence.</a:t>
            </a:r>
            <a:r>
              <a:rPr lang="tr-TR" altLang="en-US" sz="2400" dirty="0">
                <a:latin typeface="Segoe UI" panose="020B0502040204020203" pitchFamily="34" charset="0"/>
                <a:ea typeface="Segoe UI" panose="020B0502040204020203" pitchFamily="34" charset="0"/>
                <a:cs typeface="Segoe UI" panose="020B0502040204020203" pitchFamily="34" charset="0"/>
              </a:rPr>
              <a:t> </a:t>
            </a:r>
            <a:r>
              <a:rPr lang="en-US" altLang="en-US" sz="2400" dirty="0">
                <a:latin typeface="Segoe UI" panose="020B0502040204020203" pitchFamily="34" charset="0"/>
                <a:ea typeface="Segoe UI" panose="020B0502040204020203" pitchFamily="34" charset="0"/>
                <a:cs typeface="Segoe UI" panose="020B0502040204020203" pitchFamily="34" charset="0"/>
              </a:rPr>
              <a:t>For example, interpreting pronouns and interpreting the temporal aspects of the information.</a:t>
            </a:r>
          </a:p>
          <a:p>
            <a:endParaRPr lang="en-US" altLang="en-US" sz="2400" dirty="0">
              <a:latin typeface="Segoe UI" panose="020B0502040204020203" pitchFamily="34" charset="0"/>
              <a:ea typeface="Segoe UI" panose="020B0502040204020203" pitchFamily="34" charset="0"/>
              <a:cs typeface="Segoe UI" panose="020B0502040204020203" pitchFamily="34" charset="0"/>
            </a:endParaRPr>
          </a:p>
          <a:p>
            <a:r>
              <a:rPr lang="en-US" altLang="en-US" sz="2400" b="1" dirty="0">
                <a:latin typeface="Segoe UI" panose="020B0502040204020203" pitchFamily="34" charset="0"/>
                <a:ea typeface="Segoe UI" panose="020B0502040204020203" pitchFamily="34" charset="0"/>
                <a:cs typeface="Segoe UI" panose="020B0502040204020203" pitchFamily="34" charset="0"/>
              </a:rPr>
              <a:t>World Knowledge</a:t>
            </a:r>
            <a:r>
              <a:rPr lang="en-US" altLang="en-US" sz="2400" dirty="0">
                <a:latin typeface="Segoe UI" panose="020B0502040204020203" pitchFamily="34" charset="0"/>
                <a:ea typeface="Segoe UI" panose="020B0502040204020203" pitchFamily="34" charset="0"/>
                <a:cs typeface="Segoe UI" panose="020B0502040204020203" pitchFamily="34" charset="0"/>
              </a:rPr>
              <a:t> – includes general knowledge about the world. What each language user must know about the other’s beliefs and goals.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2090" y="3658603"/>
            <a:ext cx="1269841" cy="126984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2089" y="1996057"/>
            <a:ext cx="1269841" cy="1269841"/>
          </a:xfrm>
          <a:prstGeom prst="rect">
            <a:avLst/>
          </a:prstGeom>
        </p:spPr>
      </p:pic>
      <p:sp>
        <p:nvSpPr>
          <p:cNvPr id="6" name="Rectangle 6">
            <a:extLst>
              <a:ext uri="{FF2B5EF4-FFF2-40B4-BE49-F238E27FC236}">
                <a16:creationId xmlns:a16="http://schemas.microsoft.com/office/drawing/2014/main" id="{ADD58C42-7C7F-4D5D-BF9B-E8815BA8C742}"/>
              </a:ext>
            </a:extLst>
          </p:cNvPr>
          <p:cNvSpPr/>
          <p:nvPr/>
        </p:nvSpPr>
        <p:spPr>
          <a:xfrm rot="5400000" flipH="1">
            <a:off x="8517875" y="3150824"/>
            <a:ext cx="490251" cy="6946134"/>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5705324"/>
      </p:ext>
    </p:extLst>
  </p:cSld>
  <p:clrMapOvr>
    <a:masterClrMapping/>
  </p:clrMapOvr>
</p:sld>
</file>

<file path=ppt/theme/theme1.xml><?xml version="1.0" encoding="utf-8"?>
<a:theme xmlns:a="http://schemas.openxmlformats.org/drawingml/2006/main" name="Office Theme">
  <a:themeElements>
    <a:clrScheme name="Bright Light">
      <a:dk1>
        <a:sysClr val="windowText" lastClr="000000"/>
      </a:dk1>
      <a:lt1>
        <a:sysClr val="window" lastClr="FFFFFF"/>
      </a:lt1>
      <a:dk2>
        <a:srgbClr val="27303D"/>
      </a:dk2>
      <a:lt2>
        <a:srgbClr val="E7E6E6"/>
      </a:lt2>
      <a:accent1>
        <a:srgbClr val="6DCF00"/>
      </a:accent1>
      <a:accent2>
        <a:srgbClr val="159192"/>
      </a:accent2>
      <a:accent3>
        <a:srgbClr val="09AEF2"/>
      </a:accent3>
      <a:accent4>
        <a:srgbClr val="FCC000"/>
      </a:accent4>
      <a:accent5>
        <a:srgbClr val="FE1101"/>
      </a:accent5>
      <a:accent6>
        <a:srgbClr val="5C9329"/>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1158</TotalTime>
  <Words>2426</Words>
  <Application>Microsoft Office PowerPoint</Application>
  <PresentationFormat>Widescreen</PresentationFormat>
  <Paragraphs>361</Paragraphs>
  <Slides>49</Slides>
  <Notes>8</Notes>
  <HiddenSlides>0</HiddenSlides>
  <MMClips>5</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49</vt:i4>
      </vt:variant>
    </vt:vector>
  </HeadingPairs>
  <TitlesOfParts>
    <vt:vector size="63" baseType="lpstr">
      <vt:lpstr>Arial</vt:lpstr>
      <vt:lpstr>Calibri</vt:lpstr>
      <vt:lpstr>Calibri Light</vt:lpstr>
      <vt:lpstr>Courier New</vt:lpstr>
      <vt:lpstr>europa</vt:lpstr>
      <vt:lpstr>Noto Sans Symbols</vt:lpstr>
      <vt:lpstr>Open Sans</vt:lpstr>
      <vt:lpstr>Quattrocento Sans</vt:lpstr>
      <vt:lpstr>Segoe UI</vt:lpstr>
      <vt:lpstr>Symbol</vt:lpstr>
      <vt:lpstr>Times New Roman</vt:lpstr>
      <vt:lpstr>Wingdings</vt:lpstr>
      <vt:lpstr>Office Theme</vt:lpstr>
      <vt:lpstr>1_Office Theme</vt:lpstr>
      <vt:lpstr>PowerPoint Presentation</vt:lpstr>
      <vt:lpstr>PowerPoint Presentation</vt:lpstr>
      <vt:lpstr>PowerPoint Presentation</vt:lpstr>
      <vt:lpstr>What is Natural Language Processing (NLP)</vt:lpstr>
      <vt:lpstr>Components of NLP</vt:lpstr>
      <vt:lpstr>Forms of Natural Language</vt:lpstr>
      <vt:lpstr>Why NL Understanding is hard?</vt:lpstr>
      <vt:lpstr>Knowledge of Language</vt:lpstr>
      <vt:lpstr>Knowledge of Language</vt:lpstr>
      <vt:lpstr>PowerPoint Presentation</vt:lpstr>
      <vt:lpstr>Natural Language Understanding</vt:lpstr>
      <vt:lpstr>Ambiguity</vt:lpstr>
      <vt:lpstr>Ambiguity</vt:lpstr>
      <vt:lpstr>Morphological Analysis</vt:lpstr>
      <vt:lpstr>Lexical Processing</vt:lpstr>
      <vt:lpstr>Syntactic Processing</vt:lpstr>
      <vt:lpstr>Semantic Analysis</vt:lpstr>
      <vt:lpstr>Discourse</vt:lpstr>
      <vt:lpstr>Knowledge Representation for NLP</vt:lpstr>
      <vt:lpstr>Natural Language Generation</vt:lpstr>
      <vt:lpstr>Natural Language Generation</vt:lpstr>
      <vt:lpstr>Applications of Nat. Lang. Processing</vt:lpstr>
      <vt:lpstr>NLTK</vt:lpstr>
      <vt:lpstr>Tokenization</vt:lpstr>
      <vt:lpstr>Components of NLTK</vt:lpstr>
      <vt:lpstr>Word &amp; Sentence Tokenizers</vt:lpstr>
      <vt:lpstr>Word &amp; Sentence Tokenizers</vt:lpstr>
      <vt:lpstr>Word &amp; Sentence Tokenizers</vt:lpstr>
      <vt:lpstr>Stemming</vt:lpstr>
      <vt:lpstr>Lemmatization</vt:lpstr>
      <vt:lpstr>Part of Speech Tagging</vt:lpstr>
      <vt:lpstr>Part-of-Speech (POS) Tagging </vt:lpstr>
      <vt:lpstr>Term Frequency – Inverse Document Frequency (TF – IDF)</vt:lpstr>
      <vt:lpstr>PowerPoint Presentation</vt:lpstr>
      <vt:lpstr>PowerPoint Presentation</vt:lpstr>
      <vt:lpstr>PowerPoint Presentation</vt:lpstr>
      <vt:lpstr>PowerPoint Presentation</vt:lpstr>
      <vt:lpstr>PowerPoint Presentation</vt:lpstr>
      <vt:lpstr>RE</vt:lpstr>
      <vt:lpstr>RE</vt:lpstr>
      <vt:lpstr>RE</vt:lpstr>
      <vt:lpstr>Example</vt:lpstr>
      <vt:lpstr>Example</vt:lpstr>
      <vt:lpstr>Example</vt:lpstr>
      <vt:lpstr>PowerPoint Presentation</vt:lpstr>
      <vt:lpstr>JAVA APIs for NLP</vt:lpstr>
      <vt:lpstr>Python APIs for NLP</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JHON Doe</dc:title>
  <dc:creator>MD Junaed</dc:creator>
  <cp:lastModifiedBy>Anshu Pandey</cp:lastModifiedBy>
  <cp:revision>79</cp:revision>
  <dcterms:created xsi:type="dcterms:W3CDTF">2016-04-01T19:13:22Z</dcterms:created>
  <dcterms:modified xsi:type="dcterms:W3CDTF">2018-02-05T18:00:12Z</dcterms:modified>
</cp:coreProperties>
</file>

<file path=docProps/thumbnail.jpeg>
</file>